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sldIdLst>
    <p:sldId id="281" r:id="rId2"/>
    <p:sldId id="256" r:id="rId3"/>
    <p:sldId id="259" r:id="rId4"/>
    <p:sldId id="258" r:id="rId5"/>
    <p:sldId id="260" r:id="rId6"/>
    <p:sldId id="257" r:id="rId7"/>
    <p:sldId id="305" r:id="rId8"/>
    <p:sldId id="261" r:id="rId9"/>
    <p:sldId id="262" r:id="rId10"/>
    <p:sldId id="315" r:id="rId11"/>
    <p:sldId id="263" r:id="rId12"/>
    <p:sldId id="283" r:id="rId13"/>
    <p:sldId id="264" r:id="rId14"/>
    <p:sldId id="265" r:id="rId15"/>
    <p:sldId id="266" r:id="rId16"/>
    <p:sldId id="313" r:id="rId17"/>
    <p:sldId id="267" r:id="rId18"/>
    <p:sldId id="269" r:id="rId19"/>
    <p:sldId id="270" r:id="rId20"/>
    <p:sldId id="285" r:id="rId21"/>
    <p:sldId id="286" r:id="rId22"/>
    <p:sldId id="287" r:id="rId23"/>
    <p:sldId id="288" r:id="rId24"/>
    <p:sldId id="289" r:id="rId25"/>
    <p:sldId id="290" r:id="rId26"/>
    <p:sldId id="291" r:id="rId27"/>
    <p:sldId id="292" r:id="rId28"/>
    <p:sldId id="293" r:id="rId29"/>
    <p:sldId id="294" r:id="rId30"/>
    <p:sldId id="295" r:id="rId31"/>
    <p:sldId id="296" r:id="rId32"/>
    <p:sldId id="297" r:id="rId33"/>
    <p:sldId id="298" r:id="rId34"/>
    <p:sldId id="299" r:id="rId35"/>
    <p:sldId id="300" r:id="rId36"/>
    <p:sldId id="301" r:id="rId37"/>
    <p:sldId id="302" r:id="rId38"/>
    <p:sldId id="303" r:id="rId39"/>
    <p:sldId id="304" r:id="rId40"/>
    <p:sldId id="271" r:id="rId41"/>
    <p:sldId id="272" r:id="rId42"/>
    <p:sldId id="273" r:id="rId43"/>
    <p:sldId id="274" r:id="rId44"/>
    <p:sldId id="275" r:id="rId45"/>
    <p:sldId id="276" r:id="rId46"/>
    <p:sldId id="277" r:id="rId47"/>
    <p:sldId id="278" r:id="rId48"/>
    <p:sldId id="306" r:id="rId49"/>
    <p:sldId id="279" r:id="rId50"/>
    <p:sldId id="311" r:id="rId51"/>
    <p:sldId id="307" r:id="rId52"/>
    <p:sldId id="308" r:id="rId53"/>
    <p:sldId id="309" r:id="rId54"/>
    <p:sldId id="310" r:id="rId55"/>
    <p:sldId id="312" r:id="rId56"/>
    <p:sldId id="280" r:id="rId57"/>
    <p:sldId id="314" r:id="rId58"/>
    <p:sldId id="282"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95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1C9A49-1396-4D2A-B47F-325DBC0A7B93}" type="datetimeFigureOut">
              <a:rPr lang="en-PK" smtClean="0"/>
              <a:t>01/18/2024</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C40AB3-8FF1-4901-B755-E7150C0D3965}" type="slidenum">
              <a:rPr lang="en-PK" smtClean="0"/>
              <a:t>‹#›</a:t>
            </a:fld>
            <a:endParaRPr lang="en-PK"/>
          </a:p>
        </p:txBody>
      </p:sp>
    </p:spTree>
    <p:extLst>
      <p:ext uri="{BB962C8B-B14F-4D97-AF65-F5344CB8AC3E}">
        <p14:creationId xmlns:p14="http://schemas.microsoft.com/office/powerpoint/2010/main" val="386446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10"/>
          </p:nvPr>
        </p:nvSpPr>
        <p:spPr/>
        <p:txBody>
          <a:bodyPr/>
          <a:lstStyle/>
          <a:p>
            <a:fld id="{F4C40AB3-8FF1-4901-B755-E7150C0D3965}" type="slidenum">
              <a:rPr lang="en-PK" smtClean="0"/>
              <a:t>1</a:t>
            </a:fld>
            <a:endParaRPr lang="en-PK"/>
          </a:p>
        </p:txBody>
      </p:sp>
    </p:spTree>
    <p:extLst>
      <p:ext uri="{BB962C8B-B14F-4D97-AF65-F5344CB8AC3E}">
        <p14:creationId xmlns:p14="http://schemas.microsoft.com/office/powerpoint/2010/main" val="38526861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455D0B7-142B-421D-BBDA-BF1A29290139}" type="datetimeFigureOut">
              <a:rPr lang="en-US" smtClean="0"/>
              <a:t>1/18/2024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DA8076F-0A40-4F97-8E17-DC317C48897A}" type="slidenum">
              <a:rPr lang="en-US" smtClean="0"/>
              <a:t>‹#›</a:t>
            </a:fld>
            <a:endParaRPr lang="en-US"/>
          </a:p>
        </p:txBody>
      </p:sp>
    </p:spTree>
    <p:extLst>
      <p:ext uri="{BB962C8B-B14F-4D97-AF65-F5344CB8AC3E}">
        <p14:creationId xmlns:p14="http://schemas.microsoft.com/office/powerpoint/2010/main" val="1365558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455D0B7-142B-421D-BBDA-BF1A29290139}"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DA8076F-0A40-4F97-8E17-DC317C48897A}" type="slidenum">
              <a:rPr lang="en-US" smtClean="0"/>
              <a:t>‹#›</a:t>
            </a:fld>
            <a:endParaRPr lang="en-US"/>
          </a:p>
        </p:txBody>
      </p:sp>
    </p:spTree>
    <p:extLst>
      <p:ext uri="{BB962C8B-B14F-4D97-AF65-F5344CB8AC3E}">
        <p14:creationId xmlns:p14="http://schemas.microsoft.com/office/powerpoint/2010/main" val="2917228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455D0B7-142B-421D-BBDA-BF1A29290139}"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DA8076F-0A40-4F97-8E17-DC317C48897A}" type="slidenum">
              <a:rPr lang="en-US" smtClean="0"/>
              <a:t>‹#›</a:t>
            </a:fld>
            <a:endParaRPr lang="en-US"/>
          </a:p>
        </p:txBody>
      </p:sp>
    </p:spTree>
    <p:extLst>
      <p:ext uri="{BB962C8B-B14F-4D97-AF65-F5344CB8AC3E}">
        <p14:creationId xmlns:p14="http://schemas.microsoft.com/office/powerpoint/2010/main" val="2581356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455D0B7-142B-421D-BBDA-BF1A29290139}"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DA8076F-0A40-4F97-8E17-DC317C48897A}" type="slidenum">
              <a:rPr lang="en-US" smtClean="0"/>
              <a:t>‹#›</a:t>
            </a:fld>
            <a:endParaRPr lang="en-US"/>
          </a:p>
        </p:txBody>
      </p:sp>
    </p:spTree>
    <p:extLst>
      <p:ext uri="{BB962C8B-B14F-4D97-AF65-F5344CB8AC3E}">
        <p14:creationId xmlns:p14="http://schemas.microsoft.com/office/powerpoint/2010/main" val="4005174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55D0B7-142B-421D-BBDA-BF1A29290139}"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DA8076F-0A40-4F97-8E17-DC317C48897A}" type="slidenum">
              <a:rPr lang="en-US" smtClean="0"/>
              <a:t>‹#›</a:t>
            </a:fld>
            <a:endParaRPr lang="en-US"/>
          </a:p>
        </p:txBody>
      </p:sp>
    </p:spTree>
    <p:extLst>
      <p:ext uri="{BB962C8B-B14F-4D97-AF65-F5344CB8AC3E}">
        <p14:creationId xmlns:p14="http://schemas.microsoft.com/office/powerpoint/2010/main" val="29893381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455D0B7-142B-421D-BBDA-BF1A29290139}" type="datetimeFigureOut">
              <a:rPr lang="en-US" smtClean="0"/>
              <a:t>1/18/2024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A8076F-0A40-4F97-8E17-DC317C48897A}" type="slidenum">
              <a:rPr lang="en-US" smtClean="0"/>
              <a:t>‹#›</a:t>
            </a:fld>
            <a:endParaRPr lang="en-US"/>
          </a:p>
        </p:txBody>
      </p:sp>
    </p:spTree>
    <p:extLst>
      <p:ext uri="{BB962C8B-B14F-4D97-AF65-F5344CB8AC3E}">
        <p14:creationId xmlns:p14="http://schemas.microsoft.com/office/powerpoint/2010/main" val="327290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455D0B7-142B-421D-BBDA-BF1A29290139}" type="datetimeFigureOut">
              <a:rPr lang="en-US" smtClean="0"/>
              <a:t>1/18/2024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4DA8076F-0A40-4F97-8E17-DC317C48897A}" type="slidenum">
              <a:rPr lang="en-US" smtClean="0"/>
              <a:t>‹#›</a:t>
            </a:fld>
            <a:endParaRPr lang="en-US"/>
          </a:p>
        </p:txBody>
      </p:sp>
    </p:spTree>
    <p:extLst>
      <p:ext uri="{BB962C8B-B14F-4D97-AF65-F5344CB8AC3E}">
        <p14:creationId xmlns:p14="http://schemas.microsoft.com/office/powerpoint/2010/main" val="35170304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455D0B7-142B-421D-BBDA-BF1A29290139}"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8076F-0A40-4F97-8E17-DC317C48897A}" type="slidenum">
              <a:rPr lang="en-US" smtClean="0"/>
              <a:t>‹#›</a:t>
            </a:fld>
            <a:endParaRPr lang="en-US"/>
          </a:p>
        </p:txBody>
      </p:sp>
    </p:spTree>
    <p:extLst>
      <p:ext uri="{BB962C8B-B14F-4D97-AF65-F5344CB8AC3E}">
        <p14:creationId xmlns:p14="http://schemas.microsoft.com/office/powerpoint/2010/main" val="9474143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455D0B7-142B-421D-BBDA-BF1A29290139}"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DA8076F-0A40-4F97-8E17-DC317C48897A}" type="slidenum">
              <a:rPr lang="en-US" smtClean="0"/>
              <a:t>‹#›</a:t>
            </a:fld>
            <a:endParaRPr lang="en-US"/>
          </a:p>
        </p:txBody>
      </p:sp>
    </p:spTree>
    <p:extLst>
      <p:ext uri="{BB962C8B-B14F-4D97-AF65-F5344CB8AC3E}">
        <p14:creationId xmlns:p14="http://schemas.microsoft.com/office/powerpoint/2010/main" val="2862478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55D0B7-142B-421D-BBDA-BF1A29290139}"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8076F-0A40-4F97-8E17-DC317C48897A}" type="slidenum">
              <a:rPr lang="en-US" smtClean="0"/>
              <a:t>‹#›</a:t>
            </a:fld>
            <a:endParaRPr lang="en-US"/>
          </a:p>
        </p:txBody>
      </p:sp>
    </p:spTree>
    <p:extLst>
      <p:ext uri="{BB962C8B-B14F-4D97-AF65-F5344CB8AC3E}">
        <p14:creationId xmlns:p14="http://schemas.microsoft.com/office/powerpoint/2010/main" val="3824751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55D0B7-142B-421D-BBDA-BF1A29290139}"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DA8076F-0A40-4F97-8E17-DC317C48897A}" type="slidenum">
              <a:rPr lang="en-US" smtClean="0"/>
              <a:t>‹#›</a:t>
            </a:fld>
            <a:endParaRPr lang="en-US"/>
          </a:p>
        </p:txBody>
      </p:sp>
    </p:spTree>
    <p:extLst>
      <p:ext uri="{BB962C8B-B14F-4D97-AF65-F5344CB8AC3E}">
        <p14:creationId xmlns:p14="http://schemas.microsoft.com/office/powerpoint/2010/main" val="694190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55D0B7-142B-421D-BBDA-BF1A29290139}"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8076F-0A40-4F97-8E17-DC317C48897A}" type="slidenum">
              <a:rPr lang="en-US" smtClean="0"/>
              <a:t>‹#›</a:t>
            </a:fld>
            <a:endParaRPr lang="en-US"/>
          </a:p>
        </p:txBody>
      </p:sp>
    </p:spTree>
    <p:extLst>
      <p:ext uri="{BB962C8B-B14F-4D97-AF65-F5344CB8AC3E}">
        <p14:creationId xmlns:p14="http://schemas.microsoft.com/office/powerpoint/2010/main" val="3755532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55D0B7-142B-421D-BBDA-BF1A29290139}" type="datetimeFigureOut">
              <a:rPr lang="en-US" smtClean="0"/>
              <a:t>1/18/2024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A8076F-0A40-4F97-8E17-DC317C48897A}" type="slidenum">
              <a:rPr lang="en-US" smtClean="0"/>
              <a:t>‹#›</a:t>
            </a:fld>
            <a:endParaRPr lang="en-US"/>
          </a:p>
        </p:txBody>
      </p:sp>
    </p:spTree>
    <p:extLst>
      <p:ext uri="{BB962C8B-B14F-4D97-AF65-F5344CB8AC3E}">
        <p14:creationId xmlns:p14="http://schemas.microsoft.com/office/powerpoint/2010/main" val="2032111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55D0B7-142B-421D-BBDA-BF1A29290139}" type="datetimeFigureOut">
              <a:rPr lang="en-US" smtClean="0"/>
              <a:t>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A8076F-0A40-4F97-8E17-DC317C48897A}" type="slidenum">
              <a:rPr lang="en-US" smtClean="0"/>
              <a:t>‹#›</a:t>
            </a:fld>
            <a:endParaRPr lang="en-US"/>
          </a:p>
        </p:txBody>
      </p:sp>
    </p:spTree>
    <p:extLst>
      <p:ext uri="{BB962C8B-B14F-4D97-AF65-F5344CB8AC3E}">
        <p14:creationId xmlns:p14="http://schemas.microsoft.com/office/powerpoint/2010/main" val="3666999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55D0B7-142B-421D-BBDA-BF1A29290139}" type="datetimeFigureOut">
              <a:rPr lang="en-US" smtClean="0"/>
              <a:t>1/18/2024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DA8076F-0A40-4F97-8E17-DC317C48897A}" type="slidenum">
              <a:rPr lang="en-US" smtClean="0"/>
              <a:t>‹#›</a:t>
            </a:fld>
            <a:endParaRPr lang="en-US"/>
          </a:p>
        </p:txBody>
      </p:sp>
    </p:spTree>
    <p:extLst>
      <p:ext uri="{BB962C8B-B14F-4D97-AF65-F5344CB8AC3E}">
        <p14:creationId xmlns:p14="http://schemas.microsoft.com/office/powerpoint/2010/main" val="267958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455D0B7-142B-421D-BBDA-BF1A29290139}"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DA8076F-0A40-4F97-8E17-DC317C48897A}" type="slidenum">
              <a:rPr lang="en-US" smtClean="0"/>
              <a:t>‹#›</a:t>
            </a:fld>
            <a:endParaRPr lang="en-US"/>
          </a:p>
        </p:txBody>
      </p:sp>
    </p:spTree>
    <p:extLst>
      <p:ext uri="{BB962C8B-B14F-4D97-AF65-F5344CB8AC3E}">
        <p14:creationId xmlns:p14="http://schemas.microsoft.com/office/powerpoint/2010/main" val="213819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455D0B7-142B-421D-BBDA-BF1A29290139}"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DA8076F-0A40-4F97-8E17-DC317C48897A}" type="slidenum">
              <a:rPr lang="en-US" smtClean="0"/>
              <a:t>‹#›</a:t>
            </a:fld>
            <a:endParaRPr lang="en-US"/>
          </a:p>
        </p:txBody>
      </p:sp>
    </p:spTree>
    <p:extLst>
      <p:ext uri="{BB962C8B-B14F-4D97-AF65-F5344CB8AC3E}">
        <p14:creationId xmlns:p14="http://schemas.microsoft.com/office/powerpoint/2010/main" val="2514037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455D0B7-142B-421D-BBDA-BF1A29290139}" type="datetimeFigureOut">
              <a:rPr lang="en-US" smtClean="0"/>
              <a:t>1/18/2024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DA8076F-0A40-4F97-8E17-DC317C48897A}" type="slidenum">
              <a:rPr lang="en-US" smtClean="0"/>
              <a:t>‹#›</a:t>
            </a:fld>
            <a:endParaRPr lang="en-US"/>
          </a:p>
        </p:txBody>
      </p:sp>
    </p:spTree>
    <p:extLst>
      <p:ext uri="{BB962C8B-B14F-4D97-AF65-F5344CB8AC3E}">
        <p14:creationId xmlns:p14="http://schemas.microsoft.com/office/powerpoint/2010/main" val="41550179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4" descr="Image result for bismillah pics for ppt">
            <a:extLst>
              <a:ext uri="{FF2B5EF4-FFF2-40B4-BE49-F238E27FC236}">
                <a16:creationId xmlns:a16="http://schemas.microsoft.com/office/drawing/2014/main" id="{5A8FCD19-4EDD-49EF-BE98-40F8B0D1A8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192000" cy="7308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49225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UniversLTStd-Cn"/>
              </a:rPr>
              <a:t>Options for Accelerating Project Completion</a:t>
            </a:r>
            <a:endParaRPr lang="en-PK" dirty="0"/>
          </a:p>
        </p:txBody>
      </p:sp>
      <p:sp>
        <p:nvSpPr>
          <p:cNvPr id="3" name="Content Placeholder 2"/>
          <p:cNvSpPr>
            <a:spLocks noGrp="1"/>
          </p:cNvSpPr>
          <p:nvPr>
            <p:ph idx="1"/>
          </p:nvPr>
        </p:nvSpPr>
        <p:spPr/>
        <p:txBody>
          <a:bodyPr/>
          <a:lstStyle/>
          <a:p>
            <a:r>
              <a:rPr lang="en-US" b="1" i="1" dirty="0">
                <a:latin typeface="Times New Roman" panose="02020603050405020304" pitchFamily="18" charset="0"/>
                <a:cs typeface="Times New Roman" panose="02020603050405020304" pitchFamily="18" charset="0"/>
              </a:rPr>
              <a:t>Scheduling Overtime </a:t>
            </a:r>
            <a:r>
              <a:rPr lang="en-US" dirty="0">
                <a:latin typeface="Times New Roman" panose="02020603050405020304" pitchFamily="18" charset="0"/>
                <a:cs typeface="Times New Roman" panose="02020603050405020304" pitchFamily="18" charset="0"/>
              </a:rPr>
              <a:t>scheduling over time is a challenging task for employers. We often think of overtime as an opportunity for employees to earn more money.</a:t>
            </a:r>
            <a:endParaRPr lang="en-US" b="1" i="1" dirty="0">
              <a:latin typeface="Times New Roman" panose="02020603050405020304" pitchFamily="18" charset="0"/>
              <a:cs typeface="Times New Roman" panose="02020603050405020304" pitchFamily="18" charset="0"/>
            </a:endParaRPr>
          </a:p>
          <a:p>
            <a:r>
              <a:rPr lang="en-US" b="1" i="1" dirty="0">
                <a:latin typeface="Times New Roman" panose="02020603050405020304" pitchFamily="18" charset="0"/>
                <a:cs typeface="Times New Roman" panose="02020603050405020304" pitchFamily="18" charset="0"/>
              </a:rPr>
              <a:t>Establish a Core Project Team </a:t>
            </a:r>
            <a:r>
              <a:rPr lang="en-US" dirty="0">
                <a:latin typeface="Times New Roman" panose="02020603050405020304" pitchFamily="18" charset="0"/>
                <a:cs typeface="Times New Roman" panose="02020603050405020304" pitchFamily="18" charset="0"/>
              </a:rPr>
              <a:t>a team is defined as an interdependent collection of </a:t>
            </a:r>
            <a:r>
              <a:rPr lang="en-US" dirty="0" err="1">
                <a:latin typeface="Times New Roman" panose="02020603050405020304" pitchFamily="18" charset="0"/>
                <a:cs typeface="Times New Roman" panose="02020603050405020304" pitchFamily="18" charset="0"/>
              </a:rPr>
              <a:t>individulas</a:t>
            </a:r>
            <a:r>
              <a:rPr lang="en-US" dirty="0">
                <a:latin typeface="Times New Roman" panose="02020603050405020304" pitchFamily="18" charset="0"/>
                <a:cs typeface="Times New Roman" panose="02020603050405020304" pitchFamily="18" charset="0"/>
              </a:rPr>
              <a:t> who work together towards a common goal and who share responsibilities for specific outcomes of their organizations.</a:t>
            </a:r>
            <a:endParaRPr lang="en-US" b="1" i="1" dirty="0">
              <a:latin typeface="Times New Roman" panose="02020603050405020304" pitchFamily="18" charset="0"/>
              <a:cs typeface="Times New Roman" panose="02020603050405020304" pitchFamily="18" charset="0"/>
            </a:endParaRPr>
          </a:p>
          <a:p>
            <a:r>
              <a:rPr lang="en-US" b="1" i="1">
                <a:latin typeface="Times New Roman" panose="02020603050405020304" pitchFamily="18" charset="0"/>
                <a:cs typeface="Times New Roman" panose="02020603050405020304" pitchFamily="18" charset="0"/>
              </a:rPr>
              <a:t>Do It Twice—Fast and Correctly </a:t>
            </a:r>
            <a:r>
              <a:rPr lang="en-US">
                <a:latin typeface="Times New Roman" panose="02020603050405020304" pitchFamily="18" charset="0"/>
                <a:cs typeface="Times New Roman" panose="02020603050405020304" pitchFamily="18" charset="0"/>
              </a:rPr>
              <a:t>if you are in hurry try  building a quick and dirty short term solutions then go back and do it in a right way</a:t>
            </a:r>
          </a:p>
          <a:p>
            <a:endParaRPr lang="en-PK" dirty="0"/>
          </a:p>
        </p:txBody>
      </p:sp>
    </p:spTree>
    <p:extLst>
      <p:ext uri="{BB962C8B-B14F-4D97-AF65-F5344CB8AC3E}">
        <p14:creationId xmlns:p14="http://schemas.microsoft.com/office/powerpoint/2010/main" val="4273544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60DDF-8D2D-4992-95E5-25BC4B22B7DD}"/>
              </a:ext>
            </a:extLst>
          </p:cNvPr>
          <p:cNvSpPr>
            <a:spLocks noGrp="1"/>
          </p:cNvSpPr>
          <p:nvPr>
            <p:ph type="title"/>
          </p:nvPr>
        </p:nvSpPr>
        <p:spPr/>
        <p:txBody>
          <a:bodyPr/>
          <a:lstStyle/>
          <a:p>
            <a:r>
              <a:rPr lang="en-US" b="1" dirty="0">
                <a:latin typeface="UniversLTStd-BoldCn"/>
              </a:rPr>
              <a:t>Options When Resources Are Constrained</a:t>
            </a:r>
            <a:endParaRPr lang="en-US" dirty="0"/>
          </a:p>
        </p:txBody>
      </p:sp>
      <p:sp>
        <p:nvSpPr>
          <p:cNvPr id="3" name="Content Placeholder 2">
            <a:extLst>
              <a:ext uri="{FF2B5EF4-FFF2-40B4-BE49-F238E27FC236}">
                <a16:creationId xmlns:a16="http://schemas.microsoft.com/office/drawing/2014/main" id="{D8D2E022-E90D-4F52-A8AA-2350CB454DFA}"/>
              </a:ext>
            </a:extLst>
          </p:cNvPr>
          <p:cNvSpPr>
            <a:spLocks noGrp="1"/>
          </p:cNvSpPr>
          <p:nvPr>
            <p:ph idx="1"/>
          </p:nvPr>
        </p:nvSpPr>
        <p:spPr/>
        <p:txBody>
          <a:bodyPr>
            <a:normAutofit/>
          </a:bodyPr>
          <a:lstStyle/>
          <a:p>
            <a:r>
              <a:rPr lang="en-US" b="1" i="1" dirty="0"/>
              <a:t>Fast-Tracking: </a:t>
            </a:r>
            <a:r>
              <a:rPr lang="en-US" i="1" dirty="0"/>
              <a:t>fast tracking is a technique where activities that would have been performed sequentially using the original schedule are performed in parallel</a:t>
            </a:r>
            <a:r>
              <a:rPr lang="en-US" dirty="0"/>
              <a:t>.</a:t>
            </a:r>
          </a:p>
          <a:p>
            <a:r>
              <a:rPr lang="en-US" b="1" i="1" dirty="0"/>
              <a:t>Reducing Project Scope: </a:t>
            </a:r>
            <a:r>
              <a:rPr lang="en-US" dirty="0"/>
              <a:t>Probably the most common response for meeting unattainable deadlines is to reduce or scale back the scope of the project.</a:t>
            </a:r>
            <a:endParaRPr lang="en-US" b="1" i="1" dirty="0"/>
          </a:p>
          <a:p>
            <a:r>
              <a:rPr lang="en-US" b="1" i="1" dirty="0"/>
              <a:t>Compromise Quality: </a:t>
            </a:r>
            <a:r>
              <a:rPr lang="en-US" dirty="0"/>
              <a:t>Reducing quality is always an option, but it is rarely acceptable or used. If quality is sacrificed, it may be possible to reduce the time of an activity on the critical path.</a:t>
            </a:r>
            <a:endParaRPr lang="en-US" b="1" i="1" dirty="0"/>
          </a:p>
          <a:p>
            <a:endParaRPr lang="en-US" dirty="0"/>
          </a:p>
        </p:txBody>
      </p:sp>
    </p:spTree>
    <p:extLst>
      <p:ext uri="{BB962C8B-B14F-4D97-AF65-F5344CB8AC3E}">
        <p14:creationId xmlns:p14="http://schemas.microsoft.com/office/powerpoint/2010/main" val="1540404697"/>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64A1BB-A660-4878-9090-4B25735E1263}"/>
              </a:ext>
            </a:extLst>
          </p:cNvPr>
          <p:cNvPicPr>
            <a:picLocks noChangeAspect="1"/>
          </p:cNvPicPr>
          <p:nvPr/>
        </p:nvPicPr>
        <p:blipFill rotWithShape="1">
          <a:blip r:embed="rId2"/>
          <a:srcRect l="8200" t="8581" r="13717" b="8456"/>
          <a:stretch/>
        </p:blipFill>
        <p:spPr>
          <a:xfrm>
            <a:off x="974361" y="0"/>
            <a:ext cx="9114020" cy="6858000"/>
          </a:xfrm>
          <a:prstGeom prst="rect">
            <a:avLst/>
          </a:prstGeom>
        </p:spPr>
      </p:pic>
    </p:spTree>
    <p:extLst>
      <p:ext uri="{BB962C8B-B14F-4D97-AF65-F5344CB8AC3E}">
        <p14:creationId xmlns:p14="http://schemas.microsoft.com/office/powerpoint/2010/main" val="34770003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6467A-4C43-4FEF-B06D-D0D235AC1DE6}"/>
              </a:ext>
            </a:extLst>
          </p:cNvPr>
          <p:cNvSpPr>
            <a:spLocks noGrp="1"/>
          </p:cNvSpPr>
          <p:nvPr>
            <p:ph type="title"/>
          </p:nvPr>
        </p:nvSpPr>
        <p:spPr/>
        <p:txBody>
          <a:bodyPr/>
          <a:lstStyle/>
          <a:p>
            <a:r>
              <a:rPr lang="en-US" dirty="0">
                <a:solidFill>
                  <a:schemeClr val="bg1"/>
                </a:solidFill>
                <a:latin typeface="UniversLTStd-Cn"/>
              </a:rPr>
              <a:t>Project Cost–Duration Graph</a:t>
            </a:r>
            <a:endParaRPr lang="en-US" dirty="0">
              <a:solidFill>
                <a:schemeClr val="bg1"/>
              </a:solidFill>
            </a:endParaRPr>
          </a:p>
        </p:txBody>
      </p:sp>
      <p:sp>
        <p:nvSpPr>
          <p:cNvPr id="3" name="Content Placeholder 2">
            <a:extLst>
              <a:ext uri="{FF2B5EF4-FFF2-40B4-BE49-F238E27FC236}">
                <a16:creationId xmlns:a16="http://schemas.microsoft.com/office/drawing/2014/main" id="{B89840D1-185E-4985-B46B-32074CD2956E}"/>
              </a:ext>
            </a:extLst>
          </p:cNvPr>
          <p:cNvSpPr>
            <a:spLocks noGrp="1"/>
          </p:cNvSpPr>
          <p:nvPr>
            <p:ph idx="1"/>
          </p:nvPr>
        </p:nvSpPr>
        <p:spPr/>
        <p:txBody>
          <a:bodyPr>
            <a:normAutofit/>
          </a:bodyPr>
          <a:lstStyle/>
          <a:p>
            <a:r>
              <a:rPr lang="en-US" dirty="0"/>
              <a:t>This section describes a procedure for identifying the costs of reducing project time so that comparisons can be made with the benefits of getting the project completed sooner.</a:t>
            </a:r>
          </a:p>
          <a:p>
            <a:r>
              <a:rPr lang="en-US" dirty="0"/>
              <a:t> The method requires gathering direct and indirect costs for specific project durations.</a:t>
            </a:r>
          </a:p>
          <a:p>
            <a:r>
              <a:rPr lang="en-US" dirty="0"/>
              <a:t> Critical activities are searched to find the lowest direct-cost activities that will shorten the project duration.</a:t>
            </a:r>
          </a:p>
          <a:p>
            <a:r>
              <a:rPr lang="en-US" dirty="0"/>
              <a:t>Total cost for specific project durations are computed and then compared with the benefits of reducing project time.</a:t>
            </a:r>
          </a:p>
        </p:txBody>
      </p:sp>
    </p:spTree>
    <p:extLst>
      <p:ext uri="{BB962C8B-B14F-4D97-AF65-F5344CB8AC3E}">
        <p14:creationId xmlns:p14="http://schemas.microsoft.com/office/powerpoint/2010/main" val="3925792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5608B-290C-4F1C-BB39-0A6FC7199579}"/>
              </a:ext>
            </a:extLst>
          </p:cNvPr>
          <p:cNvSpPr>
            <a:spLocks noGrp="1"/>
          </p:cNvSpPr>
          <p:nvPr>
            <p:ph type="title"/>
          </p:nvPr>
        </p:nvSpPr>
        <p:spPr/>
        <p:txBody>
          <a:bodyPr/>
          <a:lstStyle/>
          <a:p>
            <a:r>
              <a:rPr lang="en-US" b="1" dirty="0"/>
              <a:t>Explanation of Project Costs</a:t>
            </a:r>
            <a:endParaRPr lang="en-US" dirty="0"/>
          </a:p>
        </p:txBody>
      </p:sp>
      <p:sp>
        <p:nvSpPr>
          <p:cNvPr id="3" name="Content Placeholder 2">
            <a:extLst>
              <a:ext uri="{FF2B5EF4-FFF2-40B4-BE49-F238E27FC236}">
                <a16:creationId xmlns:a16="http://schemas.microsoft.com/office/drawing/2014/main" id="{DEC36375-C7C6-46F3-8D01-6C6D1347163C}"/>
              </a:ext>
            </a:extLst>
          </p:cNvPr>
          <p:cNvSpPr>
            <a:spLocks noGrp="1"/>
          </p:cNvSpPr>
          <p:nvPr>
            <p:ph idx="1"/>
          </p:nvPr>
        </p:nvSpPr>
        <p:spPr>
          <a:xfrm>
            <a:off x="1154954" y="2603500"/>
            <a:ext cx="8825659" cy="3992172"/>
          </a:xfrm>
        </p:spPr>
        <p:txBody>
          <a:bodyPr>
            <a:normAutofit/>
          </a:bodyPr>
          <a:lstStyle/>
          <a:p>
            <a:r>
              <a:rPr lang="en-US" b="1" i="1" dirty="0"/>
              <a:t>Project Indirect Costs: </a:t>
            </a:r>
            <a:r>
              <a:rPr lang="en-US" dirty="0"/>
              <a:t>Indirect costs generally represent overhead costs such as supervision, administration, consultants, and interest.</a:t>
            </a:r>
          </a:p>
          <a:p>
            <a:pPr>
              <a:buFont typeface="Wingdings" panose="05000000000000000000" pitchFamily="2" charset="2"/>
              <a:buChar char="ü"/>
            </a:pPr>
            <a:r>
              <a:rPr lang="en-US" dirty="0"/>
              <a:t> Indirect costs cannot be associated with any particular work package or activity, hence the term.</a:t>
            </a:r>
          </a:p>
          <a:p>
            <a:pPr>
              <a:buFont typeface="Wingdings" panose="05000000000000000000" pitchFamily="2" charset="2"/>
              <a:buChar char="ü"/>
            </a:pPr>
            <a:r>
              <a:rPr lang="en-US" dirty="0"/>
              <a:t>Indirect costs vary directly with time.</a:t>
            </a:r>
          </a:p>
          <a:p>
            <a:r>
              <a:rPr lang="en-US" b="1" i="1" dirty="0"/>
              <a:t>Project Direct Costs: </a:t>
            </a:r>
            <a:r>
              <a:rPr lang="en-US" dirty="0"/>
              <a:t>Direct costs commonly represent labor, materials, equipment, and sometimes subcontractors.</a:t>
            </a:r>
          </a:p>
          <a:p>
            <a:pPr>
              <a:buFont typeface="Wingdings" panose="05000000000000000000" pitchFamily="2" charset="2"/>
              <a:buChar char="ü"/>
            </a:pPr>
            <a:r>
              <a:rPr lang="en-US" dirty="0"/>
              <a:t>Direct costs are assigned directly to a work package and activity, hence the term. </a:t>
            </a:r>
          </a:p>
          <a:p>
            <a:pPr>
              <a:buFont typeface="Wingdings" panose="05000000000000000000" pitchFamily="2" charset="2"/>
              <a:buChar char="ü"/>
            </a:pPr>
            <a:r>
              <a:rPr lang="en-US" dirty="0"/>
              <a:t>Crashing activities increases direct costs.</a:t>
            </a:r>
          </a:p>
        </p:txBody>
      </p:sp>
    </p:spTree>
    <p:extLst>
      <p:ext uri="{BB962C8B-B14F-4D97-AF65-F5344CB8AC3E}">
        <p14:creationId xmlns:p14="http://schemas.microsoft.com/office/powerpoint/2010/main" val="3437542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C7F38-C338-49FC-B2CD-3BE5357DECEC}"/>
              </a:ext>
            </a:extLst>
          </p:cNvPr>
          <p:cNvSpPr>
            <a:spLocks noGrp="1"/>
          </p:cNvSpPr>
          <p:nvPr>
            <p:ph type="title"/>
          </p:nvPr>
        </p:nvSpPr>
        <p:spPr>
          <a:xfrm>
            <a:off x="1154954" y="973667"/>
            <a:ext cx="8761413" cy="990043"/>
          </a:xfrm>
        </p:spPr>
        <p:txBody>
          <a:bodyPr/>
          <a:lstStyle/>
          <a:p>
            <a:r>
              <a:rPr lang="en-US" b="1" dirty="0"/>
              <a:t>Project Cost–Duration Graph</a:t>
            </a:r>
            <a:endParaRPr lang="en-US" dirty="0"/>
          </a:p>
        </p:txBody>
      </p:sp>
      <p:pic>
        <p:nvPicPr>
          <p:cNvPr id="2050" name="Picture 2" descr="Constructing a Project CostConstructing a Project CostâDuration GraphâDuration GraphConstructing a Project CostConstructin...">
            <a:extLst>
              <a:ext uri="{FF2B5EF4-FFF2-40B4-BE49-F238E27FC236}">
                <a16:creationId xmlns:a16="http://schemas.microsoft.com/office/drawing/2014/main" id="{7E368EFC-33AC-4260-A20E-8D0B4D9F123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5498" r="2711" b="3965"/>
          <a:stretch/>
        </p:blipFill>
        <p:spPr bwMode="auto">
          <a:xfrm>
            <a:off x="179882" y="2308485"/>
            <a:ext cx="11212643" cy="4392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423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b/w Total &amp; Free slack</a:t>
            </a:r>
            <a:endParaRPr lang="en-PK" dirty="0"/>
          </a:p>
        </p:txBody>
      </p:sp>
      <p:sp>
        <p:nvSpPr>
          <p:cNvPr id="3" name="Content Placeholder 2"/>
          <p:cNvSpPr>
            <a:spLocks noGrp="1"/>
          </p:cNvSpPr>
          <p:nvPr>
            <p:ph idx="1"/>
          </p:nvPr>
        </p:nvSpPr>
        <p:spPr/>
        <p:txBody>
          <a:bodyPr>
            <a:normAutofit fontScale="92500" lnSpcReduction="10000"/>
          </a:bodyPr>
          <a:lstStyle/>
          <a:p>
            <a:pPr marL="355600">
              <a:spcBef>
                <a:spcPts val="110"/>
              </a:spcBef>
              <a:tabLst>
                <a:tab pos="234315" algn="l"/>
                <a:tab pos="234950" algn="l"/>
              </a:tabLst>
            </a:pPr>
            <a:r>
              <a:rPr lang="en-US" sz="2000" spc="-5" dirty="0">
                <a:solidFill>
                  <a:srgbClr val="336698"/>
                </a:solidFill>
                <a:latin typeface="Arial"/>
                <a:cs typeface="Arial"/>
              </a:rPr>
              <a:t>Total</a:t>
            </a:r>
            <a:r>
              <a:rPr lang="en-US" sz="2000" spc="-15" dirty="0">
                <a:solidFill>
                  <a:srgbClr val="336698"/>
                </a:solidFill>
                <a:latin typeface="Arial"/>
                <a:cs typeface="Arial"/>
              </a:rPr>
              <a:t> </a:t>
            </a:r>
            <a:r>
              <a:rPr lang="en-US" sz="2000" dirty="0">
                <a:solidFill>
                  <a:srgbClr val="336698"/>
                </a:solidFill>
                <a:latin typeface="Arial"/>
                <a:cs typeface="Arial"/>
              </a:rPr>
              <a:t>Slack</a:t>
            </a:r>
          </a:p>
          <a:p>
            <a:pPr marL="12700" indent="0">
              <a:spcBef>
                <a:spcPts val="110"/>
              </a:spcBef>
              <a:buNone/>
              <a:tabLst>
                <a:tab pos="234315" algn="l"/>
                <a:tab pos="234950" algn="l"/>
              </a:tabLst>
            </a:pPr>
            <a:endParaRPr lang="en-US" sz="2000" dirty="0">
              <a:latin typeface="Arial"/>
              <a:cs typeface="Arial"/>
            </a:endParaRPr>
          </a:p>
          <a:p>
            <a:pPr marL="635000" marR="212725" lvl="1">
              <a:lnSpc>
                <a:spcPts val="1820"/>
              </a:lnSpc>
              <a:spcBef>
                <a:spcPts val="430"/>
              </a:spcBef>
              <a:tabLst>
                <a:tab pos="530860" algn="l"/>
              </a:tabLst>
            </a:pPr>
            <a:r>
              <a:rPr lang="en-US" sz="1800" spc="-5" dirty="0">
                <a:solidFill>
                  <a:schemeClr val="tx1"/>
                </a:solidFill>
                <a:latin typeface="Arial"/>
                <a:cs typeface="Arial"/>
              </a:rPr>
              <a:t>The </a:t>
            </a:r>
            <a:r>
              <a:rPr lang="en-US" sz="1800" spc="-10" dirty="0">
                <a:solidFill>
                  <a:schemeClr val="tx1"/>
                </a:solidFill>
                <a:latin typeface="Arial"/>
                <a:cs typeface="Arial"/>
              </a:rPr>
              <a:t>amount </a:t>
            </a:r>
            <a:r>
              <a:rPr lang="en-US" sz="1800" spc="-5" dirty="0">
                <a:solidFill>
                  <a:schemeClr val="tx1"/>
                </a:solidFill>
                <a:latin typeface="Arial"/>
                <a:cs typeface="Arial"/>
              </a:rPr>
              <a:t>of time </a:t>
            </a:r>
            <a:r>
              <a:rPr lang="en-US" sz="1800" spc="-10" dirty="0">
                <a:solidFill>
                  <a:schemeClr val="tx1"/>
                </a:solidFill>
                <a:latin typeface="Arial"/>
                <a:cs typeface="Arial"/>
              </a:rPr>
              <a:t>an </a:t>
            </a:r>
            <a:r>
              <a:rPr lang="en-US" sz="1800" spc="-5" dirty="0">
                <a:solidFill>
                  <a:schemeClr val="tx1"/>
                </a:solidFill>
                <a:latin typeface="Arial"/>
                <a:cs typeface="Arial"/>
              </a:rPr>
              <a:t>activity can be </a:t>
            </a:r>
            <a:r>
              <a:rPr lang="en-US" sz="1800" spc="-10" dirty="0">
                <a:solidFill>
                  <a:schemeClr val="tx1"/>
                </a:solidFill>
                <a:latin typeface="Arial"/>
                <a:cs typeface="Arial"/>
              </a:rPr>
              <a:t>delayed without delaying </a:t>
            </a:r>
            <a:r>
              <a:rPr lang="en-US" sz="1800" i="1" spc="-5" dirty="0">
                <a:solidFill>
                  <a:schemeClr val="tx1"/>
                </a:solidFill>
                <a:latin typeface="Arial"/>
                <a:cs typeface="Arial"/>
              </a:rPr>
              <a:t>the </a:t>
            </a:r>
            <a:r>
              <a:rPr lang="en-US" sz="1800" i="1" spc="-10" dirty="0">
                <a:solidFill>
                  <a:schemeClr val="tx1"/>
                </a:solidFill>
                <a:latin typeface="Arial"/>
                <a:cs typeface="Arial"/>
              </a:rPr>
              <a:t>entire  project</a:t>
            </a:r>
          </a:p>
          <a:p>
            <a:pPr marL="635000" marR="212725" lvl="1">
              <a:lnSpc>
                <a:spcPts val="1820"/>
              </a:lnSpc>
              <a:spcBef>
                <a:spcPts val="430"/>
              </a:spcBef>
              <a:tabLst>
                <a:tab pos="530860" algn="l"/>
              </a:tabLst>
            </a:pPr>
            <a:r>
              <a:rPr lang="en-US" sz="1800" i="1" spc="-10" dirty="0">
                <a:solidFill>
                  <a:schemeClr val="tx1"/>
                </a:solidFill>
                <a:latin typeface="Arial"/>
                <a:cs typeface="Arial"/>
              </a:rPr>
              <a:t>Total slack =ES – LS </a:t>
            </a:r>
            <a:endParaRPr lang="en-US" sz="1800" dirty="0">
              <a:solidFill>
                <a:schemeClr val="tx1"/>
              </a:solidFill>
              <a:latin typeface="Arial"/>
              <a:cs typeface="Arial"/>
            </a:endParaRPr>
          </a:p>
          <a:p>
            <a:pPr marL="12700" indent="0">
              <a:spcBef>
                <a:spcPts val="100"/>
              </a:spcBef>
              <a:buNone/>
              <a:tabLst>
                <a:tab pos="234315" algn="l"/>
                <a:tab pos="234950" algn="l"/>
              </a:tabLst>
            </a:pPr>
            <a:endParaRPr lang="en-US" sz="2000" dirty="0">
              <a:solidFill>
                <a:srgbClr val="336698"/>
              </a:solidFill>
              <a:latin typeface="Arial"/>
              <a:cs typeface="Arial"/>
            </a:endParaRPr>
          </a:p>
          <a:p>
            <a:pPr marL="355600">
              <a:spcBef>
                <a:spcPts val="100"/>
              </a:spcBef>
              <a:tabLst>
                <a:tab pos="234315" algn="l"/>
                <a:tab pos="234950" algn="l"/>
              </a:tabLst>
            </a:pPr>
            <a:r>
              <a:rPr lang="en-US" sz="2000" dirty="0">
                <a:solidFill>
                  <a:srgbClr val="336698"/>
                </a:solidFill>
                <a:latin typeface="Arial"/>
                <a:cs typeface="Arial"/>
              </a:rPr>
              <a:t>Free Slack (or</a:t>
            </a:r>
            <a:r>
              <a:rPr lang="en-US" sz="2000" spc="-10" dirty="0">
                <a:solidFill>
                  <a:srgbClr val="336698"/>
                </a:solidFill>
                <a:latin typeface="Arial"/>
                <a:cs typeface="Arial"/>
              </a:rPr>
              <a:t> </a:t>
            </a:r>
            <a:r>
              <a:rPr lang="en-US" sz="2000" spc="-5" dirty="0">
                <a:solidFill>
                  <a:srgbClr val="336698"/>
                </a:solidFill>
                <a:latin typeface="Arial"/>
                <a:cs typeface="Arial"/>
              </a:rPr>
              <a:t>Float)</a:t>
            </a:r>
          </a:p>
          <a:p>
            <a:pPr marL="12700" indent="0">
              <a:spcBef>
                <a:spcPts val="100"/>
              </a:spcBef>
              <a:buNone/>
              <a:tabLst>
                <a:tab pos="234315" algn="l"/>
                <a:tab pos="234950" algn="l"/>
              </a:tabLst>
            </a:pPr>
            <a:endParaRPr lang="en-US" sz="2000" dirty="0">
              <a:latin typeface="Arial"/>
              <a:cs typeface="Arial"/>
            </a:endParaRPr>
          </a:p>
          <a:p>
            <a:pPr marL="635000" marR="112395" lvl="1">
              <a:lnSpc>
                <a:spcPts val="1810"/>
              </a:lnSpc>
              <a:spcBef>
                <a:spcPts val="450"/>
              </a:spcBef>
              <a:tabLst>
                <a:tab pos="530860" algn="l"/>
              </a:tabLst>
            </a:pPr>
            <a:r>
              <a:rPr lang="en-US" sz="1800" spc="-5" dirty="0">
                <a:solidFill>
                  <a:schemeClr val="tx1"/>
                </a:solidFill>
                <a:latin typeface="Arial"/>
                <a:cs typeface="Arial"/>
              </a:rPr>
              <a:t>The </a:t>
            </a:r>
            <a:r>
              <a:rPr lang="en-US" sz="1800" spc="-10" dirty="0">
                <a:solidFill>
                  <a:schemeClr val="tx1"/>
                </a:solidFill>
                <a:latin typeface="Arial"/>
                <a:cs typeface="Arial"/>
              </a:rPr>
              <a:t>amount </a:t>
            </a:r>
            <a:r>
              <a:rPr lang="en-US" sz="1800" spc="-5" dirty="0">
                <a:solidFill>
                  <a:schemeClr val="tx1"/>
                </a:solidFill>
                <a:latin typeface="Arial"/>
                <a:cs typeface="Arial"/>
              </a:rPr>
              <a:t>of time </a:t>
            </a:r>
            <a:r>
              <a:rPr lang="en-US" sz="1800" spc="-10" dirty="0">
                <a:solidFill>
                  <a:schemeClr val="tx1"/>
                </a:solidFill>
                <a:latin typeface="Arial"/>
                <a:cs typeface="Arial"/>
              </a:rPr>
              <a:t>an </a:t>
            </a:r>
            <a:r>
              <a:rPr lang="en-US" sz="1800" spc="-5" dirty="0">
                <a:solidFill>
                  <a:schemeClr val="tx1"/>
                </a:solidFill>
                <a:latin typeface="Arial"/>
                <a:cs typeface="Arial"/>
              </a:rPr>
              <a:t>activity can be </a:t>
            </a:r>
            <a:r>
              <a:rPr lang="en-US" sz="1800" spc="-10" dirty="0">
                <a:solidFill>
                  <a:schemeClr val="tx1"/>
                </a:solidFill>
                <a:latin typeface="Arial"/>
                <a:cs typeface="Arial"/>
              </a:rPr>
              <a:t>delayed without delaying </a:t>
            </a:r>
            <a:r>
              <a:rPr lang="en-US" sz="1800" i="1" spc="-10" dirty="0">
                <a:solidFill>
                  <a:schemeClr val="tx1"/>
                </a:solidFill>
                <a:latin typeface="Arial"/>
                <a:cs typeface="Arial"/>
              </a:rPr>
              <a:t>connected  </a:t>
            </a:r>
            <a:r>
              <a:rPr lang="en-US" sz="1800" i="1" spc="-5" dirty="0">
                <a:solidFill>
                  <a:schemeClr val="tx1"/>
                </a:solidFill>
                <a:latin typeface="Arial"/>
                <a:cs typeface="Arial"/>
              </a:rPr>
              <a:t>successor</a:t>
            </a:r>
            <a:r>
              <a:rPr lang="en-US" sz="1800" i="1" dirty="0">
                <a:solidFill>
                  <a:schemeClr val="tx1"/>
                </a:solidFill>
                <a:latin typeface="Arial"/>
                <a:cs typeface="Arial"/>
              </a:rPr>
              <a:t> </a:t>
            </a:r>
            <a:r>
              <a:rPr lang="en-US" sz="1800" i="1" spc="-5" dirty="0">
                <a:solidFill>
                  <a:schemeClr val="tx1"/>
                </a:solidFill>
                <a:latin typeface="Arial"/>
                <a:cs typeface="Arial"/>
              </a:rPr>
              <a:t>activities</a:t>
            </a:r>
            <a:endParaRPr lang="en-US" sz="1800" dirty="0">
              <a:solidFill>
                <a:schemeClr val="tx1"/>
              </a:solidFill>
              <a:latin typeface="Arial"/>
              <a:cs typeface="Arial"/>
            </a:endParaRPr>
          </a:p>
          <a:p>
            <a:pPr marL="635000" marR="5080" lvl="1">
              <a:lnSpc>
                <a:spcPts val="1810"/>
              </a:lnSpc>
              <a:spcBef>
                <a:spcPts val="450"/>
              </a:spcBef>
              <a:tabLst>
                <a:tab pos="530860" algn="l"/>
              </a:tabLst>
            </a:pPr>
            <a:r>
              <a:rPr lang="en-US" sz="1800" spc="-5" dirty="0">
                <a:solidFill>
                  <a:schemeClr val="tx1"/>
                </a:solidFill>
                <a:latin typeface="Arial"/>
                <a:cs typeface="Arial"/>
              </a:rPr>
              <a:t>Tends </a:t>
            </a:r>
            <a:r>
              <a:rPr lang="en-US" sz="1800" dirty="0">
                <a:solidFill>
                  <a:schemeClr val="tx1"/>
                </a:solidFill>
                <a:latin typeface="Arial"/>
                <a:cs typeface="Arial"/>
              </a:rPr>
              <a:t>to </a:t>
            </a:r>
            <a:r>
              <a:rPr lang="en-US" sz="1800" spc="-10" dirty="0">
                <a:solidFill>
                  <a:schemeClr val="tx1"/>
                </a:solidFill>
                <a:latin typeface="Arial"/>
                <a:cs typeface="Arial"/>
              </a:rPr>
              <a:t>happen </a:t>
            </a:r>
            <a:r>
              <a:rPr lang="en-US" sz="1800" spc="-5" dirty="0">
                <a:solidFill>
                  <a:schemeClr val="tx1"/>
                </a:solidFill>
                <a:latin typeface="Arial"/>
                <a:cs typeface="Arial"/>
              </a:rPr>
              <a:t>as the </a:t>
            </a:r>
            <a:r>
              <a:rPr lang="en-US" sz="1800" spc="-10" dirty="0">
                <a:solidFill>
                  <a:schemeClr val="tx1"/>
                </a:solidFill>
                <a:latin typeface="Arial"/>
                <a:cs typeface="Arial"/>
              </a:rPr>
              <a:t>last </a:t>
            </a:r>
            <a:r>
              <a:rPr lang="en-US" sz="1800" spc="-5" dirty="0">
                <a:solidFill>
                  <a:schemeClr val="tx1"/>
                </a:solidFill>
                <a:latin typeface="Arial"/>
                <a:cs typeface="Arial"/>
              </a:rPr>
              <a:t>activity in </a:t>
            </a:r>
            <a:r>
              <a:rPr lang="en-US" sz="1800" dirty="0">
                <a:solidFill>
                  <a:schemeClr val="tx1"/>
                </a:solidFill>
                <a:latin typeface="Arial"/>
                <a:cs typeface="Arial"/>
              </a:rPr>
              <a:t>a </a:t>
            </a:r>
            <a:r>
              <a:rPr lang="en-US" sz="1800" spc="-5" dirty="0">
                <a:solidFill>
                  <a:schemeClr val="tx1"/>
                </a:solidFill>
                <a:latin typeface="Arial"/>
                <a:cs typeface="Arial"/>
              </a:rPr>
              <a:t>path before </a:t>
            </a:r>
            <a:r>
              <a:rPr lang="en-US" sz="1800" dirty="0">
                <a:solidFill>
                  <a:schemeClr val="tx1"/>
                </a:solidFill>
                <a:latin typeface="Arial"/>
                <a:cs typeface="Arial"/>
              </a:rPr>
              <a:t>a </a:t>
            </a:r>
            <a:r>
              <a:rPr lang="en-US" sz="1800" spc="-5" dirty="0">
                <a:solidFill>
                  <a:schemeClr val="tx1"/>
                </a:solidFill>
                <a:latin typeface="Arial"/>
                <a:cs typeface="Arial"/>
              </a:rPr>
              <a:t>merge activity (when  </a:t>
            </a:r>
            <a:r>
              <a:rPr lang="en-US" sz="1800" spc="-10" dirty="0">
                <a:solidFill>
                  <a:schemeClr val="tx1"/>
                </a:solidFill>
                <a:latin typeface="Arial"/>
                <a:cs typeface="Arial"/>
              </a:rPr>
              <a:t>another </a:t>
            </a:r>
            <a:r>
              <a:rPr lang="en-US" sz="1800" spc="-5" dirty="0">
                <a:solidFill>
                  <a:schemeClr val="tx1"/>
                </a:solidFill>
                <a:latin typeface="Arial"/>
                <a:cs typeface="Arial"/>
              </a:rPr>
              <a:t>path is the critical</a:t>
            </a:r>
            <a:r>
              <a:rPr lang="en-US" sz="1800" spc="10" dirty="0">
                <a:solidFill>
                  <a:schemeClr val="tx1"/>
                </a:solidFill>
                <a:latin typeface="Arial"/>
                <a:cs typeface="Arial"/>
              </a:rPr>
              <a:t> </a:t>
            </a:r>
            <a:r>
              <a:rPr lang="en-US" sz="1800" spc="-10" dirty="0">
                <a:solidFill>
                  <a:schemeClr val="tx1"/>
                </a:solidFill>
                <a:latin typeface="Arial"/>
                <a:cs typeface="Arial"/>
              </a:rPr>
              <a:t>one)</a:t>
            </a:r>
          </a:p>
          <a:p>
            <a:pPr marL="349250" marR="5080" lvl="1" indent="0">
              <a:lnSpc>
                <a:spcPts val="1810"/>
              </a:lnSpc>
              <a:spcBef>
                <a:spcPts val="450"/>
              </a:spcBef>
              <a:buNone/>
              <a:tabLst>
                <a:tab pos="530860" algn="l"/>
              </a:tabLst>
            </a:pPr>
            <a:r>
              <a:rPr lang="en-US" sz="1800" spc="-10" dirty="0">
                <a:solidFill>
                  <a:schemeClr val="tx1"/>
                </a:solidFill>
                <a:latin typeface="Arial"/>
                <a:cs typeface="Arial"/>
              </a:rPr>
              <a:t>.</a:t>
            </a:r>
            <a:endParaRPr lang="en-US" sz="1800" dirty="0">
              <a:solidFill>
                <a:schemeClr val="tx1"/>
              </a:solidFill>
              <a:latin typeface="Arial"/>
              <a:cs typeface="Arial"/>
            </a:endParaRPr>
          </a:p>
          <a:p>
            <a:pPr marL="0" indent="0">
              <a:buNone/>
            </a:pPr>
            <a:endParaRPr lang="en-PK" dirty="0"/>
          </a:p>
        </p:txBody>
      </p:sp>
    </p:spTree>
    <p:extLst>
      <p:ext uri="{BB962C8B-B14F-4D97-AF65-F5344CB8AC3E}">
        <p14:creationId xmlns:p14="http://schemas.microsoft.com/office/powerpoint/2010/main" val="3642578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0DC00-9A37-4529-9CB0-CB2B257EEE6E}"/>
              </a:ext>
            </a:extLst>
          </p:cNvPr>
          <p:cNvSpPr>
            <a:spLocks noGrp="1"/>
          </p:cNvSpPr>
          <p:nvPr>
            <p:ph type="title"/>
          </p:nvPr>
        </p:nvSpPr>
        <p:spPr/>
        <p:txBody>
          <a:bodyPr/>
          <a:lstStyle/>
          <a:p>
            <a:r>
              <a:rPr lang="en-US" dirty="0">
                <a:solidFill>
                  <a:schemeClr val="bg1"/>
                </a:solidFill>
                <a:latin typeface="UniversLTStd-Cn"/>
              </a:rPr>
              <a:t>Constructing a Project Cost–Duration Graph</a:t>
            </a:r>
            <a:endParaRPr lang="en-US" dirty="0">
              <a:solidFill>
                <a:schemeClr val="bg1"/>
              </a:solidFill>
            </a:endParaRPr>
          </a:p>
        </p:txBody>
      </p:sp>
      <p:sp>
        <p:nvSpPr>
          <p:cNvPr id="3" name="Content Placeholder 2">
            <a:extLst>
              <a:ext uri="{FF2B5EF4-FFF2-40B4-BE49-F238E27FC236}">
                <a16:creationId xmlns:a16="http://schemas.microsoft.com/office/drawing/2014/main" id="{DD0C1F60-63A9-4591-8344-E07168D74B5E}"/>
              </a:ext>
            </a:extLst>
          </p:cNvPr>
          <p:cNvSpPr>
            <a:spLocks noGrp="1"/>
          </p:cNvSpPr>
          <p:nvPr>
            <p:ph idx="1"/>
          </p:nvPr>
        </p:nvSpPr>
        <p:spPr/>
        <p:txBody>
          <a:bodyPr/>
          <a:lstStyle/>
          <a:p>
            <a:r>
              <a:rPr lang="en-US" dirty="0"/>
              <a:t>There are three major steps required to construct a project cost–duration graph:</a:t>
            </a:r>
          </a:p>
          <a:p>
            <a:pPr marL="0" indent="0">
              <a:buNone/>
            </a:pPr>
            <a:r>
              <a:rPr lang="en-US" dirty="0"/>
              <a:t>      </a:t>
            </a:r>
            <a:r>
              <a:rPr lang="en-US" b="1" dirty="0"/>
              <a:t>1</a:t>
            </a:r>
            <a:r>
              <a:rPr lang="en-US" dirty="0"/>
              <a:t>. Find total direct costs for selected project durations.</a:t>
            </a:r>
          </a:p>
          <a:p>
            <a:pPr marL="0" indent="0">
              <a:buNone/>
            </a:pPr>
            <a:r>
              <a:rPr lang="en-US" dirty="0"/>
              <a:t>      </a:t>
            </a:r>
            <a:r>
              <a:rPr lang="en-US" b="1" dirty="0"/>
              <a:t>2</a:t>
            </a:r>
            <a:r>
              <a:rPr lang="en-US" dirty="0"/>
              <a:t>. Find total indirect costs for selected project durations.</a:t>
            </a:r>
          </a:p>
          <a:p>
            <a:pPr marL="0" indent="0">
              <a:buNone/>
            </a:pPr>
            <a:r>
              <a:rPr lang="en-US" dirty="0"/>
              <a:t>      </a:t>
            </a:r>
            <a:r>
              <a:rPr lang="en-US" b="1" dirty="0"/>
              <a:t>3. </a:t>
            </a:r>
            <a:r>
              <a:rPr lang="en-US" dirty="0"/>
              <a:t>Sum direct and indirect costs for these selected durations.</a:t>
            </a:r>
          </a:p>
          <a:p>
            <a:pPr marL="0" indent="0">
              <a:buNone/>
            </a:pPr>
            <a:endParaRPr lang="en-US" dirty="0"/>
          </a:p>
        </p:txBody>
      </p:sp>
    </p:spTree>
    <p:extLst>
      <p:ext uri="{BB962C8B-B14F-4D97-AF65-F5344CB8AC3E}">
        <p14:creationId xmlns:p14="http://schemas.microsoft.com/office/powerpoint/2010/main" val="1010727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2A251-7B80-4A8C-8983-14D9ADE01EEE}"/>
              </a:ext>
            </a:extLst>
          </p:cNvPr>
          <p:cNvSpPr>
            <a:spLocks noGrp="1"/>
          </p:cNvSpPr>
          <p:nvPr>
            <p:ph type="title"/>
          </p:nvPr>
        </p:nvSpPr>
        <p:spPr/>
        <p:txBody>
          <a:bodyPr/>
          <a:lstStyle/>
          <a:p>
            <a:r>
              <a:rPr lang="en-US" dirty="0">
                <a:solidFill>
                  <a:prstClr val="white"/>
                </a:solidFill>
                <a:latin typeface="UniversLTStd-Cn"/>
              </a:rPr>
              <a:t>Constructing a Project Cost–Duration Graph</a:t>
            </a:r>
            <a:endParaRPr lang="en-US" dirty="0"/>
          </a:p>
        </p:txBody>
      </p:sp>
      <p:sp>
        <p:nvSpPr>
          <p:cNvPr id="3" name="Content Placeholder 2">
            <a:extLst>
              <a:ext uri="{FF2B5EF4-FFF2-40B4-BE49-F238E27FC236}">
                <a16:creationId xmlns:a16="http://schemas.microsoft.com/office/drawing/2014/main" id="{24DE88FA-FDFB-4EEE-977A-CC5885BE6791}"/>
              </a:ext>
            </a:extLst>
          </p:cNvPr>
          <p:cNvSpPr>
            <a:spLocks noGrp="1"/>
          </p:cNvSpPr>
          <p:nvPr>
            <p:ph idx="1"/>
          </p:nvPr>
        </p:nvSpPr>
        <p:spPr/>
        <p:txBody>
          <a:bodyPr/>
          <a:lstStyle/>
          <a:p>
            <a:pPr marL="0" indent="0">
              <a:buNone/>
            </a:pPr>
            <a:r>
              <a:rPr lang="en-US" b="1" dirty="0"/>
              <a:t>                                              </a:t>
            </a:r>
            <a:r>
              <a:rPr lang="en-US" sz="2000" b="1" dirty="0"/>
              <a:t>Terms to know</a:t>
            </a:r>
          </a:p>
          <a:p>
            <a:r>
              <a:rPr lang="en-US" b="1" i="1" dirty="0"/>
              <a:t>Normal time: </a:t>
            </a:r>
            <a:r>
              <a:rPr lang="en-US" dirty="0"/>
              <a:t>for an activity represents low-cost, realistic, efficient methods for completing the activity under normal conditions.</a:t>
            </a:r>
          </a:p>
          <a:p>
            <a:r>
              <a:rPr lang="en-US" b="1" dirty="0"/>
              <a:t>Crashing: </a:t>
            </a:r>
            <a:r>
              <a:rPr lang="en-US" dirty="0"/>
              <a:t>Shortening an activity</a:t>
            </a:r>
          </a:p>
          <a:p>
            <a:r>
              <a:rPr lang="en-US" b="1" dirty="0"/>
              <a:t>crash time: </a:t>
            </a:r>
            <a:r>
              <a:rPr lang="en-US" dirty="0"/>
              <a:t>The shortest possible time an activity can realistically be completed in.</a:t>
            </a:r>
          </a:p>
          <a:p>
            <a:r>
              <a:rPr lang="en-US" b="1" dirty="0"/>
              <a:t>crash point: </a:t>
            </a:r>
            <a:r>
              <a:rPr lang="en-US" dirty="0"/>
              <a:t>the maximum time an activity can be compressed.</a:t>
            </a:r>
          </a:p>
          <a:p>
            <a:r>
              <a:rPr lang="en-US" b="1" dirty="0"/>
              <a:t>Slope: </a:t>
            </a:r>
            <a:r>
              <a:rPr lang="en-US" dirty="0"/>
              <a:t>The heavy line connecting the normal and crash points.</a:t>
            </a:r>
            <a:endParaRPr lang="en-US" b="1" dirty="0"/>
          </a:p>
        </p:txBody>
      </p:sp>
    </p:spTree>
    <p:extLst>
      <p:ext uri="{BB962C8B-B14F-4D97-AF65-F5344CB8AC3E}">
        <p14:creationId xmlns:p14="http://schemas.microsoft.com/office/powerpoint/2010/main" val="977147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28486-1A79-46CC-AE08-C0097B44FD50}"/>
              </a:ext>
            </a:extLst>
          </p:cNvPr>
          <p:cNvSpPr>
            <a:spLocks noGrp="1"/>
          </p:cNvSpPr>
          <p:nvPr>
            <p:ph type="title"/>
          </p:nvPr>
        </p:nvSpPr>
        <p:spPr/>
        <p:txBody>
          <a:bodyPr/>
          <a:lstStyle/>
          <a:p>
            <a:r>
              <a:rPr lang="en-US" b="1" dirty="0"/>
              <a:t>Activity Graph</a:t>
            </a:r>
            <a:endParaRPr lang="en-US" dirty="0"/>
          </a:p>
        </p:txBody>
      </p:sp>
      <p:pic>
        <p:nvPicPr>
          <p:cNvPr id="3074" name="Picture 2" descr="CostCostâDuration Trade-off ExampleâDuration Trade-off ExampleCostCostâDuration Trade-off ExampleâDuration Trade-off Examp...">
            <a:extLst>
              <a:ext uri="{FF2B5EF4-FFF2-40B4-BE49-F238E27FC236}">
                <a16:creationId xmlns:a16="http://schemas.microsoft.com/office/drawing/2014/main" id="{87279D4C-302E-4758-98DC-65F31E13DDC3}"/>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6375" r="3041" b="3965"/>
          <a:stretch/>
        </p:blipFill>
        <p:spPr bwMode="auto">
          <a:xfrm>
            <a:off x="494675" y="2293495"/>
            <a:ext cx="9878518" cy="4564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2949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0D575-E6A3-4E96-8034-C24988686DCF}"/>
              </a:ext>
            </a:extLst>
          </p:cNvPr>
          <p:cNvSpPr>
            <a:spLocks noGrp="1"/>
          </p:cNvSpPr>
          <p:nvPr>
            <p:ph type="ctrTitle"/>
          </p:nvPr>
        </p:nvSpPr>
        <p:spPr>
          <a:xfrm>
            <a:off x="1154955" y="763329"/>
            <a:ext cx="8825658" cy="2076853"/>
          </a:xfrm>
        </p:spPr>
        <p:txBody>
          <a:bodyPr/>
          <a:lstStyle/>
          <a:p>
            <a:r>
              <a:rPr lang="pt-BR" sz="4000" b="1" dirty="0"/>
              <a:t>C H A P T E R  N I N E</a:t>
            </a:r>
            <a:br>
              <a:rPr lang="pt-BR" sz="4000" b="1" dirty="0"/>
            </a:br>
            <a:r>
              <a:rPr lang="en-US" sz="4000" dirty="0"/>
              <a:t>Reducing Project Duration</a:t>
            </a:r>
          </a:p>
        </p:txBody>
      </p:sp>
      <p:sp>
        <p:nvSpPr>
          <p:cNvPr id="3" name="Subtitle 2">
            <a:extLst>
              <a:ext uri="{FF2B5EF4-FFF2-40B4-BE49-F238E27FC236}">
                <a16:creationId xmlns:a16="http://schemas.microsoft.com/office/drawing/2014/main" id="{806DB0C4-2027-4F3C-AA00-5511709744AE}"/>
              </a:ext>
            </a:extLst>
          </p:cNvPr>
          <p:cNvSpPr>
            <a:spLocks noGrp="1"/>
          </p:cNvSpPr>
          <p:nvPr>
            <p:ph type="subTitle" idx="1"/>
          </p:nvPr>
        </p:nvSpPr>
        <p:spPr>
          <a:xfrm>
            <a:off x="1035034" y="3548187"/>
            <a:ext cx="8825658" cy="2686358"/>
          </a:xfrm>
        </p:spPr>
        <p:txBody>
          <a:bodyPr>
            <a:normAutofit fontScale="92500" lnSpcReduction="20000"/>
          </a:bodyPr>
          <a:lstStyle/>
          <a:p>
            <a:r>
              <a:rPr lang="en-US" sz="2000" b="1" dirty="0"/>
              <a:t>Presented by:</a:t>
            </a:r>
          </a:p>
          <a:p>
            <a:r>
              <a:rPr lang="en-US" dirty="0">
                <a:solidFill>
                  <a:schemeClr val="bg1"/>
                </a:solidFill>
              </a:rPr>
              <a:t>Saif ur Rehman</a:t>
            </a:r>
          </a:p>
          <a:p>
            <a:r>
              <a:rPr lang="en-US" dirty="0">
                <a:solidFill>
                  <a:schemeClr val="bg1"/>
                </a:solidFill>
              </a:rPr>
              <a:t>Awais khan</a:t>
            </a:r>
          </a:p>
          <a:p>
            <a:r>
              <a:rPr lang="en-US" dirty="0">
                <a:solidFill>
                  <a:schemeClr val="bg1"/>
                </a:solidFill>
              </a:rPr>
              <a:t>Shawaiz  Malik</a:t>
            </a:r>
          </a:p>
          <a:p>
            <a:r>
              <a:rPr lang="en-US" dirty="0">
                <a:solidFill>
                  <a:schemeClr val="bg1"/>
                </a:solidFill>
              </a:rPr>
              <a:t>Hina Zaib </a:t>
            </a:r>
          </a:p>
          <a:p>
            <a:r>
              <a:rPr lang="en-US" dirty="0">
                <a:solidFill>
                  <a:schemeClr val="bg1"/>
                </a:solidFill>
              </a:rPr>
              <a:t>Marium bibi</a:t>
            </a:r>
          </a:p>
          <a:p>
            <a:r>
              <a:rPr lang="en-US" dirty="0">
                <a:solidFill>
                  <a:schemeClr val="bg1"/>
                </a:solidFill>
              </a:rPr>
              <a:t>Shamsa</a:t>
            </a:r>
          </a:p>
          <a:p>
            <a:r>
              <a:rPr lang="en-US" dirty="0">
                <a:solidFill>
                  <a:schemeClr val="bg1"/>
                </a:solidFill>
              </a:rPr>
              <a:t> </a:t>
            </a:r>
          </a:p>
          <a:p>
            <a:endParaRPr lang="en-US" dirty="0"/>
          </a:p>
          <a:p>
            <a:endParaRPr lang="en-US" dirty="0"/>
          </a:p>
          <a:p>
            <a:endParaRPr lang="en-US" dirty="0"/>
          </a:p>
        </p:txBody>
      </p:sp>
    </p:spTree>
    <p:extLst>
      <p:ext uri="{BB962C8B-B14F-4D97-AF65-F5344CB8AC3E}">
        <p14:creationId xmlns:p14="http://schemas.microsoft.com/office/powerpoint/2010/main" val="5576473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Example, crash time:</a:t>
            </a:r>
            <a:endParaRPr lang="en-PK" dirty="0">
              <a:solidFill>
                <a:schemeClr val="bg1"/>
              </a:solidFill>
            </a:endParaRPr>
          </a:p>
        </p:txBody>
      </p:sp>
      <p:pic>
        <p:nvPicPr>
          <p:cNvPr id="4" name="Content Placeholder 3"/>
          <p:cNvPicPr>
            <a:picLocks noGrp="1" noChangeAspect="1"/>
          </p:cNvPicPr>
          <p:nvPr>
            <p:ph idx="1"/>
          </p:nvPr>
        </p:nvPicPr>
        <p:blipFill>
          <a:blip r:embed="rId2"/>
          <a:stretch>
            <a:fillRect/>
          </a:stretch>
        </p:blipFill>
        <p:spPr>
          <a:xfrm>
            <a:off x="397564" y="2385391"/>
            <a:ext cx="11211339" cy="4161183"/>
          </a:xfrm>
          <a:prstGeom prst="rect">
            <a:avLst/>
          </a:prstGeom>
        </p:spPr>
      </p:pic>
    </p:spTree>
    <p:extLst>
      <p:ext uri="{BB962C8B-B14F-4D97-AF65-F5344CB8AC3E}">
        <p14:creationId xmlns:p14="http://schemas.microsoft.com/office/powerpoint/2010/main" val="2513832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How to find slope:</a:t>
            </a:r>
            <a:endParaRPr lang="en-PK" dirty="0">
              <a:solidFill>
                <a:schemeClr val="bg1"/>
              </a:solidFill>
            </a:endParaRPr>
          </a:p>
        </p:txBody>
      </p:sp>
      <p:pic>
        <p:nvPicPr>
          <p:cNvPr id="4" name="Content Placeholder 3"/>
          <p:cNvPicPr>
            <a:picLocks noGrp="1" noChangeAspect="1"/>
          </p:cNvPicPr>
          <p:nvPr>
            <p:ph idx="1"/>
          </p:nvPr>
        </p:nvPicPr>
        <p:blipFill>
          <a:blip r:embed="rId2"/>
          <a:stretch>
            <a:fillRect/>
          </a:stretch>
        </p:blipFill>
        <p:spPr>
          <a:xfrm>
            <a:off x="622851" y="2301081"/>
            <a:ext cx="10906539" cy="4033458"/>
          </a:xfrm>
          <a:prstGeom prst="rect">
            <a:avLst/>
          </a:prstGeom>
        </p:spPr>
      </p:pic>
    </p:spTree>
    <p:extLst>
      <p:ext uri="{BB962C8B-B14F-4D97-AF65-F5344CB8AC3E}">
        <p14:creationId xmlns:p14="http://schemas.microsoft.com/office/powerpoint/2010/main" val="2184403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of critical path:</a:t>
            </a:r>
            <a:br>
              <a:rPr lang="en-US" dirty="0"/>
            </a:br>
            <a:endParaRPr lang="en-PK" dirty="0"/>
          </a:p>
        </p:txBody>
      </p:sp>
      <p:pic>
        <p:nvPicPr>
          <p:cNvPr id="4" name="Content Placeholder 3"/>
          <p:cNvPicPr>
            <a:picLocks noGrp="1" noChangeAspect="1"/>
          </p:cNvPicPr>
          <p:nvPr>
            <p:ph idx="1"/>
          </p:nvPr>
        </p:nvPicPr>
        <p:blipFill>
          <a:blip r:embed="rId2"/>
          <a:stretch>
            <a:fillRect/>
          </a:stretch>
        </p:blipFill>
        <p:spPr>
          <a:xfrm>
            <a:off x="1687704" y="2363372"/>
            <a:ext cx="9987461" cy="3745881"/>
          </a:xfrm>
          <a:prstGeom prst="rect">
            <a:avLst/>
          </a:prstGeom>
        </p:spPr>
      </p:pic>
      <p:pic>
        <p:nvPicPr>
          <p:cNvPr id="3" name="Picture 2"/>
          <p:cNvPicPr>
            <a:picLocks noChangeAspect="1"/>
          </p:cNvPicPr>
          <p:nvPr/>
        </p:nvPicPr>
        <p:blipFill>
          <a:blip r:embed="rId3"/>
          <a:stretch>
            <a:fillRect/>
          </a:stretch>
        </p:blipFill>
        <p:spPr>
          <a:xfrm>
            <a:off x="1" y="4215007"/>
            <a:ext cx="1687703" cy="2544417"/>
          </a:xfrm>
          <a:prstGeom prst="rect">
            <a:avLst/>
          </a:prstGeom>
        </p:spPr>
      </p:pic>
    </p:spTree>
    <p:extLst>
      <p:ext uri="{BB962C8B-B14F-4D97-AF65-F5344CB8AC3E}">
        <p14:creationId xmlns:p14="http://schemas.microsoft.com/office/powerpoint/2010/main" val="1247621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endParaRPr lang="en-PK" dirty="0"/>
          </a:p>
        </p:txBody>
      </p:sp>
      <p:sp>
        <p:nvSpPr>
          <p:cNvPr id="3" name="Content Placeholder 2"/>
          <p:cNvSpPr>
            <a:spLocks noGrp="1"/>
          </p:cNvSpPr>
          <p:nvPr>
            <p:ph idx="1"/>
          </p:nvPr>
        </p:nvSpPr>
        <p:spPr/>
        <p:txBody>
          <a:bodyPr/>
          <a:lstStyle/>
          <a:p>
            <a:r>
              <a:rPr lang="en-US" dirty="0"/>
              <a:t>The maximum completion time is called critical path.</a:t>
            </a:r>
          </a:p>
          <a:p>
            <a:endParaRPr lang="en-US" dirty="0"/>
          </a:p>
          <a:p>
            <a:r>
              <a:rPr lang="en-US" dirty="0"/>
              <a:t>1—2—5—7   = 7+9+2  =  </a:t>
            </a:r>
            <a:r>
              <a:rPr lang="en-US" dirty="0">
                <a:solidFill>
                  <a:srgbClr val="FF0000"/>
                </a:solidFill>
              </a:rPr>
              <a:t>             critical path</a:t>
            </a:r>
          </a:p>
          <a:p>
            <a:r>
              <a:rPr lang="en-US" dirty="0"/>
              <a:t>1—3—5—7   = 5+5+2  =  12</a:t>
            </a:r>
          </a:p>
          <a:p>
            <a:r>
              <a:rPr lang="en-US" dirty="0"/>
              <a:t>1—3—6—7   = 5 +6+3  = 14</a:t>
            </a:r>
          </a:p>
          <a:p>
            <a:r>
              <a:rPr lang="en-US" dirty="0"/>
              <a:t>1—4—6—7   =  8+7+3  =               </a:t>
            </a:r>
            <a:r>
              <a:rPr lang="en-US" dirty="0">
                <a:solidFill>
                  <a:srgbClr val="FF0000"/>
                </a:solidFill>
              </a:rPr>
              <a:t>critical path</a:t>
            </a:r>
          </a:p>
          <a:p>
            <a:pPr marL="0" indent="0">
              <a:buNone/>
            </a:pPr>
            <a:endParaRPr lang="en-US" dirty="0"/>
          </a:p>
          <a:p>
            <a:pPr marL="0" indent="0">
              <a:buNone/>
            </a:pPr>
            <a:endParaRPr lang="en-PK" dirty="0"/>
          </a:p>
        </p:txBody>
      </p:sp>
      <p:sp>
        <p:nvSpPr>
          <p:cNvPr id="6" name="Flowchart: Connector 5"/>
          <p:cNvSpPr/>
          <p:nvPr/>
        </p:nvSpPr>
        <p:spPr>
          <a:xfrm>
            <a:off x="4187686" y="4537123"/>
            <a:ext cx="622855"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FF0000"/>
                </a:solidFill>
              </a:rPr>
              <a:t>18</a:t>
            </a:r>
            <a:endParaRPr lang="en-PK" dirty="0">
              <a:solidFill>
                <a:srgbClr val="FF0000"/>
              </a:solidFill>
            </a:endParaRPr>
          </a:p>
        </p:txBody>
      </p:sp>
      <p:sp>
        <p:nvSpPr>
          <p:cNvPr id="7" name="Flowchart: Connector 6"/>
          <p:cNvSpPr/>
          <p:nvPr/>
        </p:nvSpPr>
        <p:spPr>
          <a:xfrm>
            <a:off x="4094922" y="3253133"/>
            <a:ext cx="662607"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FF0000"/>
                </a:solidFill>
              </a:rPr>
              <a:t>18</a:t>
            </a:r>
            <a:endParaRPr lang="en-PK" dirty="0">
              <a:solidFill>
                <a:srgbClr val="FF0000"/>
              </a:solidFill>
            </a:endParaRPr>
          </a:p>
        </p:txBody>
      </p:sp>
    </p:spTree>
    <p:extLst>
      <p:ext uri="{BB962C8B-B14F-4D97-AF65-F5344CB8AC3E}">
        <p14:creationId xmlns:p14="http://schemas.microsoft.com/office/powerpoint/2010/main" val="20975779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Normal project completion time:</a:t>
            </a:r>
            <a:endParaRPr lang="en-PK" dirty="0">
              <a:solidFill>
                <a:schemeClr val="bg1"/>
              </a:solidFill>
            </a:endParaRPr>
          </a:p>
        </p:txBody>
      </p:sp>
      <p:sp>
        <p:nvSpPr>
          <p:cNvPr id="3" name="Content Placeholder 2"/>
          <p:cNvSpPr>
            <a:spLocks noGrp="1"/>
          </p:cNvSpPr>
          <p:nvPr>
            <p:ph idx="1"/>
          </p:nvPr>
        </p:nvSpPr>
        <p:spPr/>
        <p:txBody>
          <a:bodyPr>
            <a:normAutofit/>
          </a:bodyPr>
          <a:lstStyle/>
          <a:p>
            <a:r>
              <a:rPr lang="en-US" dirty="0"/>
              <a:t>Normal project completion time = 18 weeks.</a:t>
            </a:r>
          </a:p>
          <a:p>
            <a:r>
              <a:rPr lang="en-US" dirty="0"/>
              <a:t>Critical paths are,</a:t>
            </a:r>
          </a:p>
          <a:p>
            <a:r>
              <a:rPr lang="en-US" dirty="0"/>
              <a:t>1—2—5—7</a:t>
            </a:r>
          </a:p>
          <a:p>
            <a:pPr marL="0" indent="0">
              <a:buNone/>
            </a:pPr>
            <a:r>
              <a:rPr lang="en-US" dirty="0"/>
              <a:t>         &amp;</a:t>
            </a:r>
          </a:p>
          <a:p>
            <a:r>
              <a:rPr lang="en-US" dirty="0"/>
              <a:t>1—4—6—7</a:t>
            </a:r>
          </a:p>
          <a:p>
            <a:r>
              <a:rPr lang="en-US" dirty="0"/>
              <a:t>The total direct cost = 6,500</a:t>
            </a:r>
          </a:p>
          <a:p>
            <a:r>
              <a:rPr lang="en-US" dirty="0"/>
              <a:t>Indirect cost (200*18) = 3600</a:t>
            </a:r>
          </a:p>
          <a:p>
            <a:pPr marL="0" indent="0">
              <a:buNone/>
            </a:pPr>
            <a:endParaRPr lang="en-PK" dirty="0"/>
          </a:p>
        </p:txBody>
      </p:sp>
    </p:spTree>
    <p:extLst>
      <p:ext uri="{BB962C8B-B14F-4D97-AF65-F5344CB8AC3E}">
        <p14:creationId xmlns:p14="http://schemas.microsoft.com/office/powerpoint/2010/main" val="1728327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Total cost:</a:t>
            </a:r>
            <a:endParaRPr lang="en-PK" dirty="0">
              <a:solidFill>
                <a:schemeClr val="bg1"/>
              </a:solidFill>
            </a:endParaRPr>
          </a:p>
        </p:txBody>
      </p:sp>
      <p:sp>
        <p:nvSpPr>
          <p:cNvPr id="3" name="Content Placeholder 2"/>
          <p:cNvSpPr>
            <a:spLocks noGrp="1"/>
          </p:cNvSpPr>
          <p:nvPr>
            <p:ph idx="1"/>
          </p:nvPr>
        </p:nvSpPr>
        <p:spPr/>
        <p:txBody>
          <a:bodyPr/>
          <a:lstStyle/>
          <a:p>
            <a:endParaRPr lang="en-US" dirty="0"/>
          </a:p>
          <a:p>
            <a:r>
              <a:rPr lang="en-US" dirty="0"/>
              <a:t>Total cost = direct cost + indirect cost</a:t>
            </a:r>
          </a:p>
          <a:p>
            <a:endParaRPr lang="en-US" dirty="0"/>
          </a:p>
          <a:p>
            <a:r>
              <a:rPr lang="en-US" dirty="0"/>
              <a:t>Total cost = 6500 +  3600</a:t>
            </a:r>
          </a:p>
          <a:p>
            <a:endParaRPr lang="en-US" dirty="0"/>
          </a:p>
          <a:p>
            <a:r>
              <a:rPr lang="en-US" dirty="0"/>
              <a:t>Total cost = 10,100</a:t>
            </a:r>
            <a:endParaRPr lang="en-PK" dirty="0"/>
          </a:p>
        </p:txBody>
      </p:sp>
    </p:spTree>
    <p:extLst>
      <p:ext uri="{BB962C8B-B14F-4D97-AF65-F5344CB8AC3E}">
        <p14:creationId xmlns:p14="http://schemas.microsoft.com/office/powerpoint/2010/main" val="28578273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2032000" y="719666"/>
          <a:ext cx="8128000" cy="5667880"/>
        </p:xfrm>
        <a:graphic>
          <a:graphicData uri="http://schemas.openxmlformats.org/drawingml/2006/table">
            <a:tbl>
              <a:tblPr firstRow="1" bandRow="1">
                <a:tableStyleId>{5940675A-B579-460E-94D1-54222C63F5DA}</a:tableStyleId>
              </a:tblPr>
              <a:tblGrid>
                <a:gridCol w="2049670">
                  <a:extLst>
                    <a:ext uri="{9D8B030D-6E8A-4147-A177-3AD203B41FA5}">
                      <a16:colId xmlns:a16="http://schemas.microsoft.com/office/drawing/2014/main" val="2667221080"/>
                    </a:ext>
                  </a:extLst>
                </a:gridCol>
                <a:gridCol w="2014330">
                  <a:extLst>
                    <a:ext uri="{9D8B030D-6E8A-4147-A177-3AD203B41FA5}">
                      <a16:colId xmlns:a16="http://schemas.microsoft.com/office/drawing/2014/main" val="3929151855"/>
                    </a:ext>
                  </a:extLst>
                </a:gridCol>
                <a:gridCol w="2032000">
                  <a:extLst>
                    <a:ext uri="{9D8B030D-6E8A-4147-A177-3AD203B41FA5}">
                      <a16:colId xmlns:a16="http://schemas.microsoft.com/office/drawing/2014/main" val="2846728583"/>
                    </a:ext>
                  </a:extLst>
                </a:gridCol>
                <a:gridCol w="2032000">
                  <a:extLst>
                    <a:ext uri="{9D8B030D-6E8A-4147-A177-3AD203B41FA5}">
                      <a16:colId xmlns:a16="http://schemas.microsoft.com/office/drawing/2014/main" val="2791388185"/>
                    </a:ext>
                  </a:extLst>
                </a:gridCol>
              </a:tblGrid>
              <a:tr h="708485">
                <a:tc>
                  <a:txBody>
                    <a:bodyPr/>
                    <a:lstStyle/>
                    <a:p>
                      <a:pPr algn="ctr"/>
                      <a:r>
                        <a:rPr lang="en-US" b="1" dirty="0">
                          <a:solidFill>
                            <a:srgbClr val="00B0F0"/>
                          </a:solidFill>
                        </a:rPr>
                        <a:t>Critical path </a:t>
                      </a:r>
                      <a:endParaRPr lang="en-PK" b="1" dirty="0">
                        <a:solidFill>
                          <a:srgbClr val="00B0F0"/>
                        </a:solidFill>
                      </a:endParaRPr>
                    </a:p>
                  </a:txBody>
                  <a:tcPr/>
                </a:tc>
                <a:tc>
                  <a:txBody>
                    <a:bodyPr/>
                    <a:lstStyle/>
                    <a:p>
                      <a:pPr algn="ctr"/>
                      <a:r>
                        <a:rPr lang="en-US" b="1" dirty="0">
                          <a:solidFill>
                            <a:srgbClr val="00B0F0"/>
                          </a:solidFill>
                        </a:rPr>
                        <a:t>Critical activity</a:t>
                      </a:r>
                      <a:endParaRPr lang="en-PK" b="1" dirty="0">
                        <a:solidFill>
                          <a:srgbClr val="00B0F0"/>
                        </a:solidFill>
                      </a:endParaRPr>
                    </a:p>
                  </a:txBody>
                  <a:tcPr/>
                </a:tc>
                <a:tc>
                  <a:txBody>
                    <a:bodyPr/>
                    <a:lstStyle/>
                    <a:p>
                      <a:pPr algn="ctr"/>
                      <a:r>
                        <a:rPr lang="en-US" b="1" dirty="0">
                          <a:solidFill>
                            <a:srgbClr val="00B0F0"/>
                          </a:solidFill>
                        </a:rPr>
                        <a:t>Crash limit</a:t>
                      </a:r>
                      <a:endParaRPr lang="en-PK" b="1" dirty="0">
                        <a:solidFill>
                          <a:srgbClr val="00B0F0"/>
                        </a:solidFill>
                      </a:endParaRPr>
                    </a:p>
                  </a:txBody>
                  <a:tcPr/>
                </a:tc>
                <a:tc>
                  <a:txBody>
                    <a:bodyPr/>
                    <a:lstStyle/>
                    <a:p>
                      <a:pPr algn="ctr"/>
                      <a:r>
                        <a:rPr lang="en-US" b="1" dirty="0">
                          <a:solidFill>
                            <a:srgbClr val="00B0F0"/>
                          </a:solidFill>
                        </a:rPr>
                        <a:t> cost slope</a:t>
                      </a:r>
                      <a:endParaRPr lang="en-PK" b="1" dirty="0">
                        <a:solidFill>
                          <a:srgbClr val="00B0F0"/>
                        </a:solidFill>
                      </a:endParaRPr>
                    </a:p>
                  </a:txBody>
                  <a:tcPr/>
                </a:tc>
                <a:extLst>
                  <a:ext uri="{0D108BD9-81ED-4DB2-BD59-A6C34878D82A}">
                    <a16:rowId xmlns:a16="http://schemas.microsoft.com/office/drawing/2014/main" val="3253201937"/>
                  </a:ext>
                </a:extLst>
              </a:tr>
              <a:tr h="708485">
                <a:tc>
                  <a:txBody>
                    <a:bodyPr/>
                    <a:lstStyle/>
                    <a:p>
                      <a:pPr algn="ctr"/>
                      <a:r>
                        <a:rPr lang="en-US" dirty="0"/>
                        <a:t>1—2—5—7</a:t>
                      </a:r>
                      <a:endParaRPr lang="en-PK" dirty="0"/>
                    </a:p>
                  </a:txBody>
                  <a:tcPr/>
                </a:tc>
                <a:tc>
                  <a:txBody>
                    <a:bodyPr/>
                    <a:lstStyle/>
                    <a:p>
                      <a:pPr algn="ctr"/>
                      <a:r>
                        <a:rPr lang="en-US" dirty="0"/>
                        <a:t>1—2</a:t>
                      </a:r>
                      <a:endParaRPr lang="en-PK" dirty="0"/>
                    </a:p>
                  </a:txBody>
                  <a:tcPr/>
                </a:tc>
                <a:tc>
                  <a:txBody>
                    <a:bodyPr/>
                    <a:lstStyle/>
                    <a:p>
                      <a:pPr algn="ctr"/>
                      <a:r>
                        <a:rPr lang="en-US" dirty="0"/>
                        <a:t>3</a:t>
                      </a:r>
                      <a:endParaRPr lang="en-PK" dirty="0"/>
                    </a:p>
                  </a:txBody>
                  <a:tcPr/>
                </a:tc>
                <a:tc>
                  <a:txBody>
                    <a:bodyPr/>
                    <a:lstStyle/>
                    <a:p>
                      <a:pPr algn="ctr"/>
                      <a:r>
                        <a:rPr lang="en-US" dirty="0">
                          <a:solidFill>
                            <a:srgbClr val="FF0000"/>
                          </a:solidFill>
                        </a:rPr>
                        <a:t>50</a:t>
                      </a:r>
                      <a:endParaRPr lang="en-PK" dirty="0">
                        <a:solidFill>
                          <a:srgbClr val="FF0000"/>
                        </a:solidFill>
                      </a:endParaRPr>
                    </a:p>
                  </a:txBody>
                  <a:tcPr/>
                </a:tc>
                <a:extLst>
                  <a:ext uri="{0D108BD9-81ED-4DB2-BD59-A6C34878D82A}">
                    <a16:rowId xmlns:a16="http://schemas.microsoft.com/office/drawing/2014/main" val="3502773979"/>
                  </a:ext>
                </a:extLst>
              </a:tr>
              <a:tr h="708485">
                <a:tc>
                  <a:txBody>
                    <a:bodyPr/>
                    <a:lstStyle/>
                    <a:p>
                      <a:pPr algn="ctr"/>
                      <a:endParaRPr lang="en-PK"/>
                    </a:p>
                  </a:txBody>
                  <a:tcPr/>
                </a:tc>
                <a:tc>
                  <a:txBody>
                    <a:bodyPr/>
                    <a:lstStyle/>
                    <a:p>
                      <a:pPr algn="ctr"/>
                      <a:r>
                        <a:rPr lang="en-US" dirty="0"/>
                        <a:t>2—5</a:t>
                      </a:r>
                      <a:endParaRPr lang="en-PK" dirty="0"/>
                    </a:p>
                  </a:txBody>
                  <a:tcPr/>
                </a:tc>
                <a:tc>
                  <a:txBody>
                    <a:bodyPr/>
                    <a:lstStyle/>
                    <a:p>
                      <a:pPr algn="ctr"/>
                      <a:r>
                        <a:rPr lang="en-US" dirty="0"/>
                        <a:t>2</a:t>
                      </a:r>
                      <a:endParaRPr lang="en-PK" dirty="0"/>
                    </a:p>
                  </a:txBody>
                  <a:tcPr/>
                </a:tc>
                <a:tc>
                  <a:txBody>
                    <a:bodyPr/>
                    <a:lstStyle/>
                    <a:p>
                      <a:pPr algn="ctr"/>
                      <a:r>
                        <a:rPr lang="en-US" dirty="0"/>
                        <a:t>225</a:t>
                      </a:r>
                      <a:endParaRPr lang="en-PK" dirty="0"/>
                    </a:p>
                  </a:txBody>
                  <a:tcPr/>
                </a:tc>
                <a:extLst>
                  <a:ext uri="{0D108BD9-81ED-4DB2-BD59-A6C34878D82A}">
                    <a16:rowId xmlns:a16="http://schemas.microsoft.com/office/drawing/2014/main" val="2233574776"/>
                  </a:ext>
                </a:extLst>
              </a:tr>
              <a:tr h="708485">
                <a:tc>
                  <a:txBody>
                    <a:bodyPr/>
                    <a:lstStyle/>
                    <a:p>
                      <a:pPr algn="ctr"/>
                      <a:endParaRPr lang="en-PK"/>
                    </a:p>
                  </a:txBody>
                  <a:tcPr/>
                </a:tc>
                <a:tc>
                  <a:txBody>
                    <a:bodyPr/>
                    <a:lstStyle/>
                    <a:p>
                      <a:pPr algn="ctr"/>
                      <a:r>
                        <a:rPr lang="en-US" dirty="0"/>
                        <a:t>5—7</a:t>
                      </a:r>
                      <a:endParaRPr lang="en-PK" dirty="0"/>
                    </a:p>
                  </a:txBody>
                  <a:tcPr/>
                </a:tc>
                <a:tc>
                  <a:txBody>
                    <a:bodyPr/>
                    <a:lstStyle/>
                    <a:p>
                      <a:pPr algn="ctr"/>
                      <a:r>
                        <a:rPr lang="en-US" dirty="0"/>
                        <a:t>1</a:t>
                      </a:r>
                      <a:endParaRPr lang="en-PK" dirty="0"/>
                    </a:p>
                  </a:txBody>
                  <a:tcPr/>
                </a:tc>
                <a:tc>
                  <a:txBody>
                    <a:bodyPr/>
                    <a:lstStyle/>
                    <a:p>
                      <a:pPr algn="ctr"/>
                      <a:r>
                        <a:rPr lang="en-US" dirty="0"/>
                        <a:t>100</a:t>
                      </a:r>
                      <a:endParaRPr lang="en-PK" dirty="0"/>
                    </a:p>
                  </a:txBody>
                  <a:tcPr/>
                </a:tc>
                <a:extLst>
                  <a:ext uri="{0D108BD9-81ED-4DB2-BD59-A6C34878D82A}">
                    <a16:rowId xmlns:a16="http://schemas.microsoft.com/office/drawing/2014/main" val="2672147962"/>
                  </a:ext>
                </a:extLst>
              </a:tr>
              <a:tr h="708485">
                <a:tc>
                  <a:txBody>
                    <a:bodyPr/>
                    <a:lstStyle/>
                    <a:p>
                      <a:pPr algn="ctr"/>
                      <a:endParaRPr lang="en-PK" dirty="0"/>
                    </a:p>
                  </a:txBody>
                  <a:tcPr/>
                </a:tc>
                <a:tc>
                  <a:txBody>
                    <a:bodyPr/>
                    <a:lstStyle/>
                    <a:p>
                      <a:pPr algn="ctr"/>
                      <a:endParaRPr lang="en-PK" dirty="0"/>
                    </a:p>
                  </a:txBody>
                  <a:tcPr/>
                </a:tc>
                <a:tc>
                  <a:txBody>
                    <a:bodyPr/>
                    <a:lstStyle/>
                    <a:p>
                      <a:pPr algn="ctr"/>
                      <a:endParaRPr lang="en-PK" dirty="0"/>
                    </a:p>
                  </a:txBody>
                  <a:tcPr/>
                </a:tc>
                <a:tc>
                  <a:txBody>
                    <a:bodyPr/>
                    <a:lstStyle/>
                    <a:p>
                      <a:pPr algn="ctr"/>
                      <a:endParaRPr lang="en-PK" dirty="0"/>
                    </a:p>
                  </a:txBody>
                  <a:tcPr/>
                </a:tc>
                <a:extLst>
                  <a:ext uri="{0D108BD9-81ED-4DB2-BD59-A6C34878D82A}">
                    <a16:rowId xmlns:a16="http://schemas.microsoft.com/office/drawing/2014/main" val="3541625713"/>
                  </a:ext>
                </a:extLst>
              </a:tr>
              <a:tr h="70848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1—4—6—7</a:t>
                      </a:r>
                      <a:endParaRPr lang="en-PK" dirty="0"/>
                    </a:p>
                    <a:p>
                      <a:pPr algn="ctr"/>
                      <a:endParaRPr lang="en-PK" dirty="0"/>
                    </a:p>
                  </a:txBody>
                  <a:tcPr/>
                </a:tc>
                <a:tc>
                  <a:txBody>
                    <a:bodyPr/>
                    <a:lstStyle/>
                    <a:p>
                      <a:pPr algn="ctr"/>
                      <a:r>
                        <a:rPr lang="en-US" dirty="0"/>
                        <a:t>1—4</a:t>
                      </a:r>
                      <a:endParaRPr lang="en-PK" dirty="0"/>
                    </a:p>
                  </a:txBody>
                  <a:tcPr/>
                </a:tc>
                <a:tc>
                  <a:txBody>
                    <a:bodyPr/>
                    <a:lstStyle/>
                    <a:p>
                      <a:pPr algn="ctr"/>
                      <a:r>
                        <a:rPr lang="en-US" dirty="0"/>
                        <a:t>3</a:t>
                      </a:r>
                      <a:endParaRPr lang="en-PK" dirty="0"/>
                    </a:p>
                  </a:txBody>
                  <a:tcPr/>
                </a:tc>
                <a:tc>
                  <a:txBody>
                    <a:bodyPr/>
                    <a:lstStyle/>
                    <a:p>
                      <a:pPr algn="ctr"/>
                      <a:r>
                        <a:rPr lang="en-US" dirty="0"/>
                        <a:t>200</a:t>
                      </a:r>
                      <a:endParaRPr lang="en-PK" dirty="0"/>
                    </a:p>
                  </a:txBody>
                  <a:tcPr/>
                </a:tc>
                <a:extLst>
                  <a:ext uri="{0D108BD9-81ED-4DB2-BD59-A6C34878D82A}">
                    <a16:rowId xmlns:a16="http://schemas.microsoft.com/office/drawing/2014/main" val="2585294413"/>
                  </a:ext>
                </a:extLst>
              </a:tr>
              <a:tr h="708485">
                <a:tc>
                  <a:txBody>
                    <a:bodyPr/>
                    <a:lstStyle/>
                    <a:p>
                      <a:pPr algn="ctr"/>
                      <a:endParaRPr lang="en-PK"/>
                    </a:p>
                  </a:txBody>
                  <a:tcPr/>
                </a:tc>
                <a:tc>
                  <a:txBody>
                    <a:bodyPr/>
                    <a:lstStyle/>
                    <a:p>
                      <a:pPr algn="ctr"/>
                      <a:r>
                        <a:rPr lang="en-US" dirty="0"/>
                        <a:t>4—6</a:t>
                      </a:r>
                      <a:endParaRPr lang="en-PK" dirty="0"/>
                    </a:p>
                  </a:txBody>
                  <a:tcPr/>
                </a:tc>
                <a:tc>
                  <a:txBody>
                    <a:bodyPr/>
                    <a:lstStyle/>
                    <a:p>
                      <a:pPr algn="ctr"/>
                      <a:r>
                        <a:rPr lang="en-US" dirty="0"/>
                        <a:t>2</a:t>
                      </a:r>
                      <a:endParaRPr lang="en-PK" dirty="0"/>
                    </a:p>
                  </a:txBody>
                  <a:tcPr/>
                </a:tc>
                <a:tc>
                  <a:txBody>
                    <a:bodyPr/>
                    <a:lstStyle/>
                    <a:p>
                      <a:pPr algn="ctr"/>
                      <a:r>
                        <a:rPr lang="en-US" dirty="0">
                          <a:solidFill>
                            <a:srgbClr val="FF0000"/>
                          </a:solidFill>
                        </a:rPr>
                        <a:t>125</a:t>
                      </a:r>
                      <a:endParaRPr lang="en-PK" dirty="0">
                        <a:solidFill>
                          <a:srgbClr val="FF0000"/>
                        </a:solidFill>
                      </a:endParaRPr>
                    </a:p>
                  </a:txBody>
                  <a:tcPr/>
                </a:tc>
                <a:extLst>
                  <a:ext uri="{0D108BD9-81ED-4DB2-BD59-A6C34878D82A}">
                    <a16:rowId xmlns:a16="http://schemas.microsoft.com/office/drawing/2014/main" val="3991231226"/>
                  </a:ext>
                </a:extLst>
              </a:tr>
              <a:tr h="708485">
                <a:tc>
                  <a:txBody>
                    <a:bodyPr/>
                    <a:lstStyle/>
                    <a:p>
                      <a:pPr algn="ctr"/>
                      <a:endParaRPr lang="en-PK" dirty="0"/>
                    </a:p>
                  </a:txBody>
                  <a:tcPr/>
                </a:tc>
                <a:tc>
                  <a:txBody>
                    <a:bodyPr/>
                    <a:lstStyle/>
                    <a:p>
                      <a:pPr algn="ctr"/>
                      <a:r>
                        <a:rPr lang="en-US" dirty="0"/>
                        <a:t>6—7</a:t>
                      </a:r>
                      <a:endParaRPr lang="en-PK" dirty="0"/>
                    </a:p>
                  </a:txBody>
                  <a:tcPr/>
                </a:tc>
                <a:tc>
                  <a:txBody>
                    <a:bodyPr/>
                    <a:lstStyle/>
                    <a:p>
                      <a:pPr algn="ctr"/>
                      <a:r>
                        <a:rPr lang="en-US" dirty="0"/>
                        <a:t>1</a:t>
                      </a:r>
                      <a:endParaRPr lang="en-PK" dirty="0"/>
                    </a:p>
                  </a:txBody>
                  <a:tcPr/>
                </a:tc>
                <a:tc>
                  <a:txBody>
                    <a:bodyPr/>
                    <a:lstStyle/>
                    <a:p>
                      <a:pPr algn="ctr"/>
                      <a:r>
                        <a:rPr lang="en-US" dirty="0"/>
                        <a:t>350</a:t>
                      </a:r>
                      <a:endParaRPr lang="en-PK" dirty="0"/>
                    </a:p>
                  </a:txBody>
                  <a:tcPr/>
                </a:tc>
                <a:extLst>
                  <a:ext uri="{0D108BD9-81ED-4DB2-BD59-A6C34878D82A}">
                    <a16:rowId xmlns:a16="http://schemas.microsoft.com/office/drawing/2014/main" val="746861185"/>
                  </a:ext>
                </a:extLst>
              </a:tr>
            </a:tbl>
          </a:graphicData>
        </a:graphic>
      </p:graphicFrame>
    </p:spTree>
    <p:extLst>
      <p:ext uri="{BB962C8B-B14F-4D97-AF65-F5344CB8AC3E}">
        <p14:creationId xmlns:p14="http://schemas.microsoft.com/office/powerpoint/2010/main" val="2618884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endParaRPr lang="en-PK" dirty="0"/>
          </a:p>
        </p:txBody>
      </p:sp>
      <p:pic>
        <p:nvPicPr>
          <p:cNvPr id="4" name="Content Placeholder 3"/>
          <p:cNvPicPr>
            <a:picLocks noGrp="1" noChangeAspect="1"/>
          </p:cNvPicPr>
          <p:nvPr>
            <p:ph idx="1"/>
          </p:nvPr>
        </p:nvPicPr>
        <p:blipFill>
          <a:blip r:embed="rId2"/>
          <a:stretch>
            <a:fillRect/>
          </a:stretch>
        </p:blipFill>
        <p:spPr>
          <a:xfrm>
            <a:off x="278296" y="1690689"/>
            <a:ext cx="11317356" cy="4617346"/>
          </a:xfrm>
          <a:prstGeom prst="rect">
            <a:avLst/>
          </a:prstGeom>
        </p:spPr>
      </p:pic>
    </p:spTree>
    <p:extLst>
      <p:ext uri="{BB962C8B-B14F-4D97-AF65-F5344CB8AC3E}">
        <p14:creationId xmlns:p14="http://schemas.microsoft.com/office/powerpoint/2010/main" val="36619325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endParaRPr lang="en-PK" dirty="0"/>
          </a:p>
        </p:txBody>
      </p:sp>
      <p:sp>
        <p:nvSpPr>
          <p:cNvPr id="3" name="Content Placeholder 2"/>
          <p:cNvSpPr>
            <a:spLocks noGrp="1"/>
          </p:cNvSpPr>
          <p:nvPr>
            <p:ph idx="1"/>
          </p:nvPr>
        </p:nvSpPr>
        <p:spPr/>
        <p:txBody>
          <a:bodyPr/>
          <a:lstStyle/>
          <a:p>
            <a:r>
              <a:rPr lang="en-US" dirty="0"/>
              <a:t>The maximum completion time is called critical path.</a:t>
            </a:r>
          </a:p>
          <a:p>
            <a:endParaRPr lang="en-US" dirty="0"/>
          </a:p>
          <a:p>
            <a:r>
              <a:rPr lang="en-US" dirty="0"/>
              <a:t>1—2—5—7 = 6+9+2  =  </a:t>
            </a:r>
            <a:r>
              <a:rPr lang="en-US" dirty="0">
                <a:solidFill>
                  <a:srgbClr val="FF0000"/>
                </a:solidFill>
              </a:rPr>
              <a:t>             critical path</a:t>
            </a:r>
          </a:p>
          <a:p>
            <a:r>
              <a:rPr lang="en-US" dirty="0"/>
              <a:t>1—3—5—7   = 5+5+2  =  12</a:t>
            </a:r>
          </a:p>
          <a:p>
            <a:r>
              <a:rPr lang="en-US" dirty="0"/>
              <a:t>1—3—6—7   = 5 +6+3  = 14</a:t>
            </a:r>
          </a:p>
          <a:p>
            <a:r>
              <a:rPr lang="en-US" dirty="0"/>
              <a:t>1—4—6—7   =  8+6+3  =               </a:t>
            </a:r>
            <a:r>
              <a:rPr lang="en-US" dirty="0">
                <a:solidFill>
                  <a:srgbClr val="FF0000"/>
                </a:solidFill>
              </a:rPr>
              <a:t>critical path</a:t>
            </a:r>
          </a:p>
          <a:p>
            <a:pPr marL="0" indent="0">
              <a:buNone/>
            </a:pPr>
            <a:endParaRPr lang="en-US" dirty="0"/>
          </a:p>
          <a:p>
            <a:endParaRPr lang="en-PK" dirty="0"/>
          </a:p>
        </p:txBody>
      </p:sp>
      <p:sp>
        <p:nvSpPr>
          <p:cNvPr id="5" name="Flowchart: Connector 4"/>
          <p:cNvSpPr/>
          <p:nvPr/>
        </p:nvSpPr>
        <p:spPr>
          <a:xfrm>
            <a:off x="4015408" y="3246781"/>
            <a:ext cx="636104" cy="503583"/>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FF0000"/>
                </a:solidFill>
              </a:rPr>
              <a:t>17</a:t>
            </a:r>
            <a:endParaRPr lang="en-PK" dirty="0">
              <a:solidFill>
                <a:srgbClr val="FF0000"/>
              </a:solidFill>
            </a:endParaRPr>
          </a:p>
        </p:txBody>
      </p:sp>
      <p:sp>
        <p:nvSpPr>
          <p:cNvPr id="6" name="Flowchart: Connector 5"/>
          <p:cNvSpPr/>
          <p:nvPr/>
        </p:nvSpPr>
        <p:spPr>
          <a:xfrm>
            <a:off x="4161181" y="4506099"/>
            <a:ext cx="636105" cy="572433"/>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FF0000"/>
                </a:solidFill>
              </a:rPr>
              <a:t>17</a:t>
            </a:r>
            <a:endParaRPr lang="en-PK" dirty="0">
              <a:solidFill>
                <a:srgbClr val="FF0000"/>
              </a:solidFill>
            </a:endParaRPr>
          </a:p>
        </p:txBody>
      </p:sp>
    </p:spTree>
    <p:extLst>
      <p:ext uri="{BB962C8B-B14F-4D97-AF65-F5344CB8AC3E}">
        <p14:creationId xmlns:p14="http://schemas.microsoft.com/office/powerpoint/2010/main" val="20403985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Crashing one week</a:t>
            </a:r>
            <a:endParaRPr lang="en-PK" dirty="0"/>
          </a:p>
        </p:txBody>
      </p:sp>
      <p:sp>
        <p:nvSpPr>
          <p:cNvPr id="3" name="Content Placeholder 2"/>
          <p:cNvSpPr>
            <a:spLocks noGrp="1"/>
          </p:cNvSpPr>
          <p:nvPr>
            <p:ph idx="1"/>
          </p:nvPr>
        </p:nvSpPr>
        <p:spPr/>
        <p:txBody>
          <a:bodyPr/>
          <a:lstStyle/>
          <a:p>
            <a:r>
              <a:rPr lang="en-US" dirty="0"/>
              <a:t>Project completion time after crashing is  17 weeks.</a:t>
            </a:r>
          </a:p>
          <a:p>
            <a:endParaRPr lang="en-US" dirty="0"/>
          </a:p>
          <a:p>
            <a:r>
              <a:rPr lang="en-US" dirty="0"/>
              <a:t>After reducing one week the direct expanse increase and indirect expanse  decrease. </a:t>
            </a:r>
          </a:p>
          <a:p>
            <a:r>
              <a:rPr lang="en-US" dirty="0"/>
              <a:t>Reducing time is directly proportion to indirect expanse &amp; inversely proportion to direct cost.</a:t>
            </a:r>
          </a:p>
          <a:p>
            <a:r>
              <a:rPr lang="en-US" dirty="0"/>
              <a:t>This shows that the total cost is changed when the time is reduced.</a:t>
            </a:r>
          </a:p>
        </p:txBody>
      </p:sp>
    </p:spTree>
    <p:extLst>
      <p:ext uri="{BB962C8B-B14F-4D97-AF65-F5344CB8AC3E}">
        <p14:creationId xmlns:p14="http://schemas.microsoft.com/office/powerpoint/2010/main" val="2052144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ationale for Reducing Project DurationRationale for Reducing Project DurationRationale for Reducing Project DurationRatio...">
            <a:extLst>
              <a:ext uri="{FF2B5EF4-FFF2-40B4-BE49-F238E27FC236}">
                <a16:creationId xmlns:a16="http://schemas.microsoft.com/office/drawing/2014/main" id="{6F5CBB22-A3EA-42AB-A203-42DBFCBEDB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774" y="1154244"/>
            <a:ext cx="11662347" cy="5703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40241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Total cost:</a:t>
            </a:r>
            <a:endParaRPr lang="en-PK" dirty="0">
              <a:solidFill>
                <a:schemeClr val="bg1"/>
              </a:solidFill>
            </a:endParaRPr>
          </a:p>
        </p:txBody>
      </p:sp>
      <p:sp>
        <p:nvSpPr>
          <p:cNvPr id="3" name="Content Placeholder 2"/>
          <p:cNvSpPr>
            <a:spLocks noGrp="1"/>
          </p:cNvSpPr>
          <p:nvPr>
            <p:ph idx="1"/>
          </p:nvPr>
        </p:nvSpPr>
        <p:spPr/>
        <p:txBody>
          <a:bodyPr>
            <a:normAutofit/>
          </a:bodyPr>
          <a:lstStyle/>
          <a:p>
            <a:endParaRPr lang="en-US" dirty="0"/>
          </a:p>
          <a:p>
            <a:r>
              <a:rPr lang="en-US" dirty="0"/>
              <a:t>Total cost = previous total cost + direct expense - indirect expense</a:t>
            </a:r>
          </a:p>
          <a:p>
            <a:endParaRPr lang="en-US" dirty="0"/>
          </a:p>
          <a:p>
            <a:r>
              <a:rPr lang="en-US" dirty="0"/>
              <a:t>Total cost after crashing one week </a:t>
            </a:r>
          </a:p>
          <a:p>
            <a:pPr marL="0" indent="0">
              <a:buNone/>
            </a:pPr>
            <a:r>
              <a:rPr lang="en-US" dirty="0"/>
              <a:t>                   </a:t>
            </a:r>
          </a:p>
          <a:p>
            <a:pPr marL="0" indent="0">
              <a:buNone/>
            </a:pPr>
            <a:r>
              <a:rPr lang="en-US" dirty="0"/>
              <a:t>                                   =10,100 + (50+125) – 200</a:t>
            </a:r>
          </a:p>
          <a:p>
            <a:pPr marL="0" indent="0">
              <a:buNone/>
            </a:pPr>
            <a:r>
              <a:rPr lang="en-US" dirty="0"/>
              <a:t>                                    = 10,075</a:t>
            </a:r>
            <a:endParaRPr lang="en-PK" dirty="0"/>
          </a:p>
        </p:txBody>
      </p:sp>
    </p:spTree>
    <p:extLst>
      <p:ext uri="{BB962C8B-B14F-4D97-AF65-F5344CB8AC3E}">
        <p14:creationId xmlns:p14="http://schemas.microsoft.com/office/powerpoint/2010/main" val="20409816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032000" y="719666"/>
          <a:ext cx="8128000" cy="5522112"/>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1294835455"/>
                    </a:ext>
                  </a:extLst>
                </a:gridCol>
                <a:gridCol w="2032000">
                  <a:extLst>
                    <a:ext uri="{9D8B030D-6E8A-4147-A177-3AD203B41FA5}">
                      <a16:colId xmlns:a16="http://schemas.microsoft.com/office/drawing/2014/main" val="1102950755"/>
                    </a:ext>
                  </a:extLst>
                </a:gridCol>
                <a:gridCol w="2032000">
                  <a:extLst>
                    <a:ext uri="{9D8B030D-6E8A-4147-A177-3AD203B41FA5}">
                      <a16:colId xmlns:a16="http://schemas.microsoft.com/office/drawing/2014/main" val="4182233857"/>
                    </a:ext>
                  </a:extLst>
                </a:gridCol>
                <a:gridCol w="2032000">
                  <a:extLst>
                    <a:ext uri="{9D8B030D-6E8A-4147-A177-3AD203B41FA5}">
                      <a16:colId xmlns:a16="http://schemas.microsoft.com/office/drawing/2014/main" val="327514587"/>
                    </a:ext>
                  </a:extLst>
                </a:gridCol>
              </a:tblGrid>
              <a:tr h="690264">
                <a:tc>
                  <a:txBody>
                    <a:bodyPr/>
                    <a:lstStyle/>
                    <a:p>
                      <a:pPr algn="ctr"/>
                      <a:r>
                        <a:rPr lang="en-US" b="1" dirty="0">
                          <a:solidFill>
                            <a:srgbClr val="00B0F0"/>
                          </a:solidFill>
                        </a:rPr>
                        <a:t>Critical path </a:t>
                      </a:r>
                      <a:endParaRPr lang="en-PK" b="1" dirty="0">
                        <a:solidFill>
                          <a:srgbClr val="00B0F0"/>
                        </a:solidFill>
                      </a:endParaRPr>
                    </a:p>
                  </a:txBody>
                  <a:tcPr/>
                </a:tc>
                <a:tc>
                  <a:txBody>
                    <a:bodyPr/>
                    <a:lstStyle/>
                    <a:p>
                      <a:pPr algn="ctr"/>
                      <a:r>
                        <a:rPr lang="en-US" b="1" dirty="0">
                          <a:solidFill>
                            <a:srgbClr val="00B0F0"/>
                          </a:solidFill>
                        </a:rPr>
                        <a:t>Critical activity</a:t>
                      </a:r>
                      <a:endParaRPr lang="en-PK" b="1" dirty="0">
                        <a:solidFill>
                          <a:srgbClr val="00B0F0"/>
                        </a:solidFill>
                      </a:endParaRPr>
                    </a:p>
                  </a:txBody>
                  <a:tcPr/>
                </a:tc>
                <a:tc>
                  <a:txBody>
                    <a:bodyPr/>
                    <a:lstStyle/>
                    <a:p>
                      <a:pPr algn="ctr"/>
                      <a:r>
                        <a:rPr lang="en-US" b="1" dirty="0">
                          <a:solidFill>
                            <a:srgbClr val="00B0F0"/>
                          </a:solidFill>
                        </a:rPr>
                        <a:t>Crash limit</a:t>
                      </a:r>
                      <a:endParaRPr lang="en-PK" b="1" dirty="0">
                        <a:solidFill>
                          <a:srgbClr val="00B0F0"/>
                        </a:solidFill>
                      </a:endParaRPr>
                    </a:p>
                  </a:txBody>
                  <a:tcPr/>
                </a:tc>
                <a:tc>
                  <a:txBody>
                    <a:bodyPr/>
                    <a:lstStyle/>
                    <a:p>
                      <a:pPr algn="ctr"/>
                      <a:r>
                        <a:rPr lang="en-US" b="1" dirty="0">
                          <a:solidFill>
                            <a:srgbClr val="00B0F0"/>
                          </a:solidFill>
                        </a:rPr>
                        <a:t> cost slope</a:t>
                      </a:r>
                      <a:endParaRPr lang="en-PK" b="1" dirty="0">
                        <a:solidFill>
                          <a:srgbClr val="00B0F0"/>
                        </a:solidFill>
                      </a:endParaRPr>
                    </a:p>
                  </a:txBody>
                  <a:tcPr/>
                </a:tc>
                <a:extLst>
                  <a:ext uri="{0D108BD9-81ED-4DB2-BD59-A6C34878D82A}">
                    <a16:rowId xmlns:a16="http://schemas.microsoft.com/office/drawing/2014/main" val="3093941788"/>
                  </a:ext>
                </a:extLst>
              </a:tr>
              <a:tr h="690264">
                <a:tc>
                  <a:txBody>
                    <a:bodyPr/>
                    <a:lstStyle/>
                    <a:p>
                      <a:pPr algn="ctr"/>
                      <a:r>
                        <a:rPr lang="en-US" dirty="0"/>
                        <a:t>1—2—5—7</a:t>
                      </a:r>
                      <a:endParaRPr lang="en-PK" dirty="0"/>
                    </a:p>
                  </a:txBody>
                  <a:tcPr/>
                </a:tc>
                <a:tc>
                  <a:txBody>
                    <a:bodyPr/>
                    <a:lstStyle/>
                    <a:p>
                      <a:pPr algn="ctr"/>
                      <a:r>
                        <a:rPr lang="en-US" dirty="0"/>
                        <a:t>1—2</a:t>
                      </a:r>
                      <a:endParaRPr lang="en-PK" dirty="0"/>
                    </a:p>
                  </a:txBody>
                  <a:tcPr/>
                </a:tc>
                <a:tc>
                  <a:txBody>
                    <a:bodyPr/>
                    <a:lstStyle/>
                    <a:p>
                      <a:pPr algn="ctr"/>
                      <a:r>
                        <a:rPr lang="en-US" dirty="0"/>
                        <a:t>2</a:t>
                      </a:r>
                      <a:endParaRPr lang="en-PK" dirty="0"/>
                    </a:p>
                  </a:txBody>
                  <a:tcPr/>
                </a:tc>
                <a:tc>
                  <a:txBody>
                    <a:bodyPr/>
                    <a:lstStyle/>
                    <a:p>
                      <a:pPr algn="ctr"/>
                      <a:r>
                        <a:rPr lang="en-US" dirty="0">
                          <a:solidFill>
                            <a:srgbClr val="FF0000"/>
                          </a:solidFill>
                        </a:rPr>
                        <a:t>50</a:t>
                      </a:r>
                      <a:endParaRPr lang="en-PK" dirty="0">
                        <a:solidFill>
                          <a:srgbClr val="FF0000"/>
                        </a:solidFill>
                      </a:endParaRPr>
                    </a:p>
                  </a:txBody>
                  <a:tcPr/>
                </a:tc>
                <a:extLst>
                  <a:ext uri="{0D108BD9-81ED-4DB2-BD59-A6C34878D82A}">
                    <a16:rowId xmlns:a16="http://schemas.microsoft.com/office/drawing/2014/main" val="2722265374"/>
                  </a:ext>
                </a:extLst>
              </a:tr>
              <a:tr h="690264">
                <a:tc>
                  <a:txBody>
                    <a:bodyPr/>
                    <a:lstStyle/>
                    <a:p>
                      <a:pPr algn="ctr"/>
                      <a:endParaRPr lang="en-PK"/>
                    </a:p>
                  </a:txBody>
                  <a:tcPr/>
                </a:tc>
                <a:tc>
                  <a:txBody>
                    <a:bodyPr/>
                    <a:lstStyle/>
                    <a:p>
                      <a:pPr algn="ctr"/>
                      <a:r>
                        <a:rPr lang="en-US" dirty="0"/>
                        <a:t>2—5</a:t>
                      </a:r>
                      <a:endParaRPr lang="en-PK" dirty="0"/>
                    </a:p>
                  </a:txBody>
                  <a:tcPr/>
                </a:tc>
                <a:tc>
                  <a:txBody>
                    <a:bodyPr/>
                    <a:lstStyle/>
                    <a:p>
                      <a:pPr algn="ctr"/>
                      <a:r>
                        <a:rPr lang="en-US" dirty="0"/>
                        <a:t>2</a:t>
                      </a:r>
                      <a:endParaRPr lang="en-PK" dirty="0"/>
                    </a:p>
                  </a:txBody>
                  <a:tcPr/>
                </a:tc>
                <a:tc>
                  <a:txBody>
                    <a:bodyPr/>
                    <a:lstStyle/>
                    <a:p>
                      <a:pPr algn="ctr"/>
                      <a:r>
                        <a:rPr lang="en-US" dirty="0"/>
                        <a:t>225</a:t>
                      </a:r>
                      <a:endParaRPr lang="en-PK" dirty="0"/>
                    </a:p>
                  </a:txBody>
                  <a:tcPr/>
                </a:tc>
                <a:extLst>
                  <a:ext uri="{0D108BD9-81ED-4DB2-BD59-A6C34878D82A}">
                    <a16:rowId xmlns:a16="http://schemas.microsoft.com/office/drawing/2014/main" val="2697854987"/>
                  </a:ext>
                </a:extLst>
              </a:tr>
              <a:tr h="690264">
                <a:tc>
                  <a:txBody>
                    <a:bodyPr/>
                    <a:lstStyle/>
                    <a:p>
                      <a:pPr algn="ctr"/>
                      <a:endParaRPr lang="en-PK"/>
                    </a:p>
                  </a:txBody>
                  <a:tcPr/>
                </a:tc>
                <a:tc>
                  <a:txBody>
                    <a:bodyPr/>
                    <a:lstStyle/>
                    <a:p>
                      <a:pPr algn="ctr"/>
                      <a:r>
                        <a:rPr lang="en-US" dirty="0"/>
                        <a:t>5—7</a:t>
                      </a:r>
                      <a:endParaRPr lang="en-PK" dirty="0"/>
                    </a:p>
                  </a:txBody>
                  <a:tcPr/>
                </a:tc>
                <a:tc>
                  <a:txBody>
                    <a:bodyPr/>
                    <a:lstStyle/>
                    <a:p>
                      <a:pPr algn="ctr"/>
                      <a:r>
                        <a:rPr lang="en-US" dirty="0"/>
                        <a:t>1</a:t>
                      </a:r>
                      <a:endParaRPr lang="en-PK" dirty="0"/>
                    </a:p>
                  </a:txBody>
                  <a:tcPr/>
                </a:tc>
                <a:tc>
                  <a:txBody>
                    <a:bodyPr/>
                    <a:lstStyle/>
                    <a:p>
                      <a:pPr algn="ctr"/>
                      <a:r>
                        <a:rPr lang="en-US" dirty="0"/>
                        <a:t>100</a:t>
                      </a:r>
                      <a:endParaRPr lang="en-PK" dirty="0"/>
                    </a:p>
                  </a:txBody>
                  <a:tcPr/>
                </a:tc>
                <a:extLst>
                  <a:ext uri="{0D108BD9-81ED-4DB2-BD59-A6C34878D82A}">
                    <a16:rowId xmlns:a16="http://schemas.microsoft.com/office/drawing/2014/main" val="3655312942"/>
                  </a:ext>
                </a:extLst>
              </a:tr>
              <a:tr h="690264">
                <a:tc>
                  <a:txBody>
                    <a:bodyPr/>
                    <a:lstStyle/>
                    <a:p>
                      <a:pPr algn="ctr"/>
                      <a:endParaRPr lang="en-PK" dirty="0"/>
                    </a:p>
                  </a:txBody>
                  <a:tcPr/>
                </a:tc>
                <a:tc>
                  <a:txBody>
                    <a:bodyPr/>
                    <a:lstStyle/>
                    <a:p>
                      <a:pPr algn="ctr"/>
                      <a:endParaRPr lang="en-PK" dirty="0"/>
                    </a:p>
                  </a:txBody>
                  <a:tcPr/>
                </a:tc>
                <a:tc>
                  <a:txBody>
                    <a:bodyPr/>
                    <a:lstStyle/>
                    <a:p>
                      <a:pPr algn="ctr"/>
                      <a:endParaRPr lang="en-PK" dirty="0"/>
                    </a:p>
                  </a:txBody>
                  <a:tcPr/>
                </a:tc>
                <a:tc>
                  <a:txBody>
                    <a:bodyPr/>
                    <a:lstStyle/>
                    <a:p>
                      <a:pPr algn="ctr"/>
                      <a:endParaRPr lang="en-PK" dirty="0"/>
                    </a:p>
                  </a:txBody>
                  <a:tcPr/>
                </a:tc>
                <a:extLst>
                  <a:ext uri="{0D108BD9-81ED-4DB2-BD59-A6C34878D82A}">
                    <a16:rowId xmlns:a16="http://schemas.microsoft.com/office/drawing/2014/main" val="1169545957"/>
                  </a:ext>
                </a:extLst>
              </a:tr>
              <a:tr h="69026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1—4—6—7</a:t>
                      </a:r>
                      <a:endParaRPr lang="en-PK" dirty="0"/>
                    </a:p>
                  </a:txBody>
                  <a:tcPr/>
                </a:tc>
                <a:tc>
                  <a:txBody>
                    <a:bodyPr/>
                    <a:lstStyle/>
                    <a:p>
                      <a:pPr algn="ctr"/>
                      <a:r>
                        <a:rPr lang="en-US" dirty="0"/>
                        <a:t>1—4</a:t>
                      </a:r>
                      <a:endParaRPr lang="en-PK" dirty="0"/>
                    </a:p>
                  </a:txBody>
                  <a:tcPr/>
                </a:tc>
                <a:tc>
                  <a:txBody>
                    <a:bodyPr/>
                    <a:lstStyle/>
                    <a:p>
                      <a:pPr algn="ctr"/>
                      <a:r>
                        <a:rPr lang="en-US" dirty="0"/>
                        <a:t>3</a:t>
                      </a:r>
                      <a:endParaRPr lang="en-PK" dirty="0"/>
                    </a:p>
                  </a:txBody>
                  <a:tcPr/>
                </a:tc>
                <a:tc>
                  <a:txBody>
                    <a:bodyPr/>
                    <a:lstStyle/>
                    <a:p>
                      <a:pPr algn="ctr"/>
                      <a:r>
                        <a:rPr lang="en-US" dirty="0"/>
                        <a:t>200</a:t>
                      </a:r>
                      <a:endParaRPr lang="en-PK" dirty="0"/>
                    </a:p>
                  </a:txBody>
                  <a:tcPr/>
                </a:tc>
                <a:extLst>
                  <a:ext uri="{0D108BD9-81ED-4DB2-BD59-A6C34878D82A}">
                    <a16:rowId xmlns:a16="http://schemas.microsoft.com/office/drawing/2014/main" val="2215142780"/>
                  </a:ext>
                </a:extLst>
              </a:tr>
              <a:tr h="690264">
                <a:tc>
                  <a:txBody>
                    <a:bodyPr/>
                    <a:lstStyle/>
                    <a:p>
                      <a:pPr algn="ctr"/>
                      <a:endParaRPr lang="en-PK"/>
                    </a:p>
                  </a:txBody>
                  <a:tcPr/>
                </a:tc>
                <a:tc>
                  <a:txBody>
                    <a:bodyPr/>
                    <a:lstStyle/>
                    <a:p>
                      <a:pPr algn="ctr"/>
                      <a:r>
                        <a:rPr lang="en-US" dirty="0"/>
                        <a:t>4—6</a:t>
                      </a:r>
                      <a:endParaRPr lang="en-PK" dirty="0"/>
                    </a:p>
                  </a:txBody>
                  <a:tcPr/>
                </a:tc>
                <a:tc>
                  <a:txBody>
                    <a:bodyPr/>
                    <a:lstStyle/>
                    <a:p>
                      <a:pPr algn="ctr"/>
                      <a:r>
                        <a:rPr lang="en-US" dirty="0"/>
                        <a:t>1</a:t>
                      </a:r>
                      <a:endParaRPr lang="en-PK" dirty="0"/>
                    </a:p>
                  </a:txBody>
                  <a:tcPr/>
                </a:tc>
                <a:tc>
                  <a:txBody>
                    <a:bodyPr/>
                    <a:lstStyle/>
                    <a:p>
                      <a:pPr algn="ctr"/>
                      <a:r>
                        <a:rPr lang="en-US" dirty="0">
                          <a:solidFill>
                            <a:srgbClr val="FF0000"/>
                          </a:solidFill>
                        </a:rPr>
                        <a:t>125</a:t>
                      </a:r>
                      <a:endParaRPr lang="en-PK" dirty="0">
                        <a:solidFill>
                          <a:srgbClr val="FF0000"/>
                        </a:solidFill>
                      </a:endParaRPr>
                    </a:p>
                  </a:txBody>
                  <a:tcPr/>
                </a:tc>
                <a:extLst>
                  <a:ext uri="{0D108BD9-81ED-4DB2-BD59-A6C34878D82A}">
                    <a16:rowId xmlns:a16="http://schemas.microsoft.com/office/drawing/2014/main" val="2989730284"/>
                  </a:ext>
                </a:extLst>
              </a:tr>
              <a:tr h="690264">
                <a:tc>
                  <a:txBody>
                    <a:bodyPr/>
                    <a:lstStyle/>
                    <a:p>
                      <a:pPr algn="ctr"/>
                      <a:endParaRPr lang="en-PK" dirty="0"/>
                    </a:p>
                  </a:txBody>
                  <a:tcPr/>
                </a:tc>
                <a:tc>
                  <a:txBody>
                    <a:bodyPr/>
                    <a:lstStyle/>
                    <a:p>
                      <a:pPr algn="ctr"/>
                      <a:r>
                        <a:rPr lang="en-US" dirty="0"/>
                        <a:t>6—7</a:t>
                      </a:r>
                      <a:endParaRPr lang="en-PK" dirty="0"/>
                    </a:p>
                  </a:txBody>
                  <a:tcPr/>
                </a:tc>
                <a:tc>
                  <a:txBody>
                    <a:bodyPr/>
                    <a:lstStyle/>
                    <a:p>
                      <a:pPr algn="ctr"/>
                      <a:r>
                        <a:rPr lang="en-US" dirty="0"/>
                        <a:t>1</a:t>
                      </a:r>
                      <a:endParaRPr lang="en-PK" dirty="0"/>
                    </a:p>
                  </a:txBody>
                  <a:tcPr/>
                </a:tc>
                <a:tc>
                  <a:txBody>
                    <a:bodyPr/>
                    <a:lstStyle/>
                    <a:p>
                      <a:pPr algn="ctr"/>
                      <a:r>
                        <a:rPr lang="en-US" dirty="0"/>
                        <a:t>350</a:t>
                      </a:r>
                      <a:endParaRPr lang="en-PK" dirty="0"/>
                    </a:p>
                  </a:txBody>
                  <a:tcPr/>
                </a:tc>
                <a:extLst>
                  <a:ext uri="{0D108BD9-81ED-4DB2-BD59-A6C34878D82A}">
                    <a16:rowId xmlns:a16="http://schemas.microsoft.com/office/drawing/2014/main" val="3321671031"/>
                  </a:ext>
                </a:extLst>
              </a:tr>
            </a:tbl>
          </a:graphicData>
        </a:graphic>
      </p:graphicFrame>
    </p:spTree>
    <p:extLst>
      <p:ext uri="{BB962C8B-B14F-4D97-AF65-F5344CB8AC3E}">
        <p14:creationId xmlns:p14="http://schemas.microsoft.com/office/powerpoint/2010/main" val="5347814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 ..</a:t>
            </a:r>
            <a:endParaRPr lang="en-PK" dirty="0"/>
          </a:p>
        </p:txBody>
      </p:sp>
      <p:pic>
        <p:nvPicPr>
          <p:cNvPr id="4" name="Content Placeholder 3"/>
          <p:cNvPicPr>
            <a:picLocks noGrp="1" noChangeAspect="1"/>
          </p:cNvPicPr>
          <p:nvPr>
            <p:ph idx="1"/>
          </p:nvPr>
        </p:nvPicPr>
        <p:blipFill>
          <a:blip r:embed="rId2"/>
          <a:stretch>
            <a:fillRect/>
          </a:stretch>
        </p:blipFill>
        <p:spPr>
          <a:xfrm>
            <a:off x="675249" y="2321169"/>
            <a:ext cx="10789919" cy="4536831"/>
          </a:xfrm>
          <a:prstGeom prst="rect">
            <a:avLst/>
          </a:prstGeom>
        </p:spPr>
      </p:pic>
    </p:spTree>
    <p:extLst>
      <p:ext uri="{BB962C8B-B14F-4D97-AF65-F5344CB8AC3E}">
        <p14:creationId xmlns:p14="http://schemas.microsoft.com/office/powerpoint/2010/main" val="19375948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 ..</a:t>
            </a:r>
            <a:endParaRPr lang="en-PK" dirty="0"/>
          </a:p>
        </p:txBody>
      </p:sp>
      <p:sp>
        <p:nvSpPr>
          <p:cNvPr id="3" name="Content Placeholder 2"/>
          <p:cNvSpPr>
            <a:spLocks noGrp="1"/>
          </p:cNvSpPr>
          <p:nvPr>
            <p:ph idx="1"/>
          </p:nvPr>
        </p:nvSpPr>
        <p:spPr/>
        <p:txBody>
          <a:bodyPr/>
          <a:lstStyle/>
          <a:p>
            <a:r>
              <a:rPr lang="en-US" dirty="0"/>
              <a:t>The maximum completion time is called critical path.</a:t>
            </a:r>
          </a:p>
          <a:p>
            <a:endParaRPr lang="en-US" dirty="0"/>
          </a:p>
          <a:p>
            <a:r>
              <a:rPr lang="en-US" dirty="0"/>
              <a:t>1—2—5—7   = 5+9+2  =  </a:t>
            </a:r>
            <a:r>
              <a:rPr lang="en-US" dirty="0">
                <a:solidFill>
                  <a:srgbClr val="FF0000"/>
                </a:solidFill>
              </a:rPr>
              <a:t>             critical path</a:t>
            </a:r>
          </a:p>
          <a:p>
            <a:r>
              <a:rPr lang="en-US" dirty="0"/>
              <a:t>1—3—5—7   = 5+5+2  =  12</a:t>
            </a:r>
          </a:p>
          <a:p>
            <a:r>
              <a:rPr lang="en-US" dirty="0"/>
              <a:t>1—3—6—7   = 5 +6+3  = 14</a:t>
            </a:r>
          </a:p>
          <a:p>
            <a:r>
              <a:rPr lang="en-US" dirty="0"/>
              <a:t>1—4—6—7   =  8+5+3  =                </a:t>
            </a:r>
            <a:r>
              <a:rPr lang="en-US" dirty="0">
                <a:solidFill>
                  <a:srgbClr val="FF0000"/>
                </a:solidFill>
              </a:rPr>
              <a:t>critical path</a:t>
            </a:r>
          </a:p>
          <a:p>
            <a:pPr marL="0" indent="0">
              <a:buNone/>
            </a:pPr>
            <a:endParaRPr lang="en-US" dirty="0"/>
          </a:p>
          <a:p>
            <a:endParaRPr lang="en-PK" dirty="0"/>
          </a:p>
        </p:txBody>
      </p:sp>
      <p:sp>
        <p:nvSpPr>
          <p:cNvPr id="4" name="Flowchart: Connector 3"/>
          <p:cNvSpPr/>
          <p:nvPr/>
        </p:nvSpPr>
        <p:spPr>
          <a:xfrm>
            <a:off x="4134678" y="3306082"/>
            <a:ext cx="755374" cy="536713"/>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FF0000"/>
                </a:solidFill>
              </a:rPr>
              <a:t>16</a:t>
            </a:r>
            <a:endParaRPr lang="en-PK" dirty="0">
              <a:solidFill>
                <a:srgbClr val="FF0000"/>
              </a:solidFill>
            </a:endParaRPr>
          </a:p>
        </p:txBody>
      </p:sp>
      <p:sp>
        <p:nvSpPr>
          <p:cNvPr id="6" name="Flowchart: Connector 5"/>
          <p:cNvSpPr/>
          <p:nvPr/>
        </p:nvSpPr>
        <p:spPr>
          <a:xfrm>
            <a:off x="4240696" y="4527005"/>
            <a:ext cx="755374" cy="536713"/>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FF0000"/>
                </a:solidFill>
              </a:rPr>
              <a:t>16</a:t>
            </a:r>
            <a:endParaRPr lang="en-PK" dirty="0">
              <a:solidFill>
                <a:srgbClr val="FF0000"/>
              </a:solidFill>
            </a:endParaRPr>
          </a:p>
        </p:txBody>
      </p:sp>
    </p:spTree>
    <p:extLst>
      <p:ext uri="{BB962C8B-B14F-4D97-AF65-F5344CB8AC3E}">
        <p14:creationId xmlns:p14="http://schemas.microsoft.com/office/powerpoint/2010/main" val="24856303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Total cost:</a:t>
            </a:r>
            <a:endParaRPr lang="en-PK" b="1" dirty="0">
              <a:solidFill>
                <a:schemeClr val="bg1"/>
              </a:solidFill>
            </a:endParaRPr>
          </a:p>
        </p:txBody>
      </p:sp>
      <p:sp>
        <p:nvSpPr>
          <p:cNvPr id="3" name="Content Placeholder 2"/>
          <p:cNvSpPr>
            <a:spLocks noGrp="1"/>
          </p:cNvSpPr>
          <p:nvPr>
            <p:ph idx="1"/>
          </p:nvPr>
        </p:nvSpPr>
        <p:spPr/>
        <p:txBody>
          <a:bodyPr>
            <a:normAutofit/>
          </a:bodyPr>
          <a:lstStyle/>
          <a:p>
            <a:r>
              <a:rPr lang="en-US" dirty="0"/>
              <a:t>Project completion time after crashing is 16 weeks </a:t>
            </a:r>
          </a:p>
          <a:p>
            <a:endParaRPr lang="en-US" dirty="0"/>
          </a:p>
          <a:p>
            <a:r>
              <a:rPr lang="en-US" dirty="0"/>
              <a:t>Total cost = previous total cost + direct expense - indirect expense</a:t>
            </a:r>
          </a:p>
          <a:p>
            <a:endParaRPr lang="en-US" dirty="0"/>
          </a:p>
          <a:p>
            <a:r>
              <a:rPr lang="en-US" dirty="0"/>
              <a:t>Total cost after crashing one week  (total crashing two weeks)</a:t>
            </a:r>
          </a:p>
          <a:p>
            <a:pPr marL="0" indent="0">
              <a:buNone/>
            </a:pPr>
            <a:r>
              <a:rPr lang="en-US" dirty="0"/>
              <a:t>                   </a:t>
            </a:r>
          </a:p>
          <a:p>
            <a:pPr marL="0" indent="0">
              <a:buNone/>
            </a:pPr>
            <a:r>
              <a:rPr lang="en-US" dirty="0"/>
              <a:t>                                   =10,075 + (50+125) – 200</a:t>
            </a:r>
          </a:p>
          <a:p>
            <a:pPr marL="0" indent="0">
              <a:buNone/>
            </a:pPr>
            <a:r>
              <a:rPr lang="en-US" dirty="0"/>
              <a:t>                                    = 10,050</a:t>
            </a:r>
            <a:endParaRPr lang="en-PK" dirty="0"/>
          </a:p>
        </p:txBody>
      </p:sp>
    </p:spTree>
    <p:extLst>
      <p:ext uri="{BB962C8B-B14F-4D97-AF65-F5344CB8AC3E}">
        <p14:creationId xmlns:p14="http://schemas.microsoft.com/office/powerpoint/2010/main" val="18641230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14354361"/>
              </p:ext>
            </p:extLst>
          </p:nvPr>
        </p:nvGraphicFramePr>
        <p:xfrm>
          <a:off x="1069142" y="1392702"/>
          <a:ext cx="10663312" cy="5137968"/>
        </p:xfrm>
        <a:graphic>
          <a:graphicData uri="http://schemas.openxmlformats.org/drawingml/2006/table">
            <a:tbl>
              <a:tblPr firstRow="1" bandRow="1">
                <a:tableStyleId>{5940675A-B579-460E-94D1-54222C63F5DA}</a:tableStyleId>
              </a:tblPr>
              <a:tblGrid>
                <a:gridCol w="2665828">
                  <a:extLst>
                    <a:ext uri="{9D8B030D-6E8A-4147-A177-3AD203B41FA5}">
                      <a16:colId xmlns:a16="http://schemas.microsoft.com/office/drawing/2014/main" val="4074895909"/>
                    </a:ext>
                  </a:extLst>
                </a:gridCol>
                <a:gridCol w="2665828">
                  <a:extLst>
                    <a:ext uri="{9D8B030D-6E8A-4147-A177-3AD203B41FA5}">
                      <a16:colId xmlns:a16="http://schemas.microsoft.com/office/drawing/2014/main" val="604409121"/>
                    </a:ext>
                  </a:extLst>
                </a:gridCol>
                <a:gridCol w="2665828">
                  <a:extLst>
                    <a:ext uri="{9D8B030D-6E8A-4147-A177-3AD203B41FA5}">
                      <a16:colId xmlns:a16="http://schemas.microsoft.com/office/drawing/2014/main" val="3836449904"/>
                    </a:ext>
                  </a:extLst>
                </a:gridCol>
                <a:gridCol w="2665828">
                  <a:extLst>
                    <a:ext uri="{9D8B030D-6E8A-4147-A177-3AD203B41FA5}">
                      <a16:colId xmlns:a16="http://schemas.microsoft.com/office/drawing/2014/main" val="2042057703"/>
                    </a:ext>
                  </a:extLst>
                </a:gridCol>
              </a:tblGrid>
              <a:tr h="642246">
                <a:tc>
                  <a:txBody>
                    <a:bodyPr/>
                    <a:lstStyle/>
                    <a:p>
                      <a:pPr algn="ctr"/>
                      <a:r>
                        <a:rPr lang="en-US" b="1" dirty="0">
                          <a:solidFill>
                            <a:srgbClr val="00B0F0"/>
                          </a:solidFill>
                        </a:rPr>
                        <a:t>Critical path </a:t>
                      </a:r>
                      <a:endParaRPr lang="en-PK" b="1" dirty="0">
                        <a:solidFill>
                          <a:srgbClr val="00B0F0"/>
                        </a:solidFill>
                      </a:endParaRPr>
                    </a:p>
                  </a:txBody>
                  <a:tcPr/>
                </a:tc>
                <a:tc>
                  <a:txBody>
                    <a:bodyPr/>
                    <a:lstStyle/>
                    <a:p>
                      <a:pPr algn="ctr"/>
                      <a:r>
                        <a:rPr lang="en-US" b="1" dirty="0">
                          <a:solidFill>
                            <a:srgbClr val="00B0F0"/>
                          </a:solidFill>
                        </a:rPr>
                        <a:t>Critical activity</a:t>
                      </a:r>
                      <a:endParaRPr lang="en-PK" b="1" dirty="0">
                        <a:solidFill>
                          <a:srgbClr val="00B0F0"/>
                        </a:solidFill>
                      </a:endParaRPr>
                    </a:p>
                  </a:txBody>
                  <a:tcPr/>
                </a:tc>
                <a:tc>
                  <a:txBody>
                    <a:bodyPr/>
                    <a:lstStyle/>
                    <a:p>
                      <a:pPr algn="ctr"/>
                      <a:r>
                        <a:rPr lang="en-US" b="1" dirty="0">
                          <a:solidFill>
                            <a:srgbClr val="00B0F0"/>
                          </a:solidFill>
                        </a:rPr>
                        <a:t>Crash limit</a:t>
                      </a:r>
                      <a:endParaRPr lang="en-PK" b="1" dirty="0">
                        <a:solidFill>
                          <a:srgbClr val="00B0F0"/>
                        </a:solidFill>
                      </a:endParaRPr>
                    </a:p>
                  </a:txBody>
                  <a:tcPr/>
                </a:tc>
                <a:tc>
                  <a:txBody>
                    <a:bodyPr/>
                    <a:lstStyle/>
                    <a:p>
                      <a:pPr algn="ctr"/>
                      <a:r>
                        <a:rPr lang="en-US" b="1" dirty="0">
                          <a:solidFill>
                            <a:srgbClr val="00B0F0"/>
                          </a:solidFill>
                        </a:rPr>
                        <a:t> cost slope</a:t>
                      </a:r>
                      <a:endParaRPr lang="en-PK" b="1" dirty="0">
                        <a:solidFill>
                          <a:srgbClr val="00B0F0"/>
                        </a:solidFill>
                      </a:endParaRPr>
                    </a:p>
                  </a:txBody>
                  <a:tcPr/>
                </a:tc>
                <a:extLst>
                  <a:ext uri="{0D108BD9-81ED-4DB2-BD59-A6C34878D82A}">
                    <a16:rowId xmlns:a16="http://schemas.microsoft.com/office/drawing/2014/main" val="378809034"/>
                  </a:ext>
                </a:extLst>
              </a:tr>
              <a:tr h="642246">
                <a:tc>
                  <a:txBody>
                    <a:bodyPr/>
                    <a:lstStyle/>
                    <a:p>
                      <a:pPr algn="ctr"/>
                      <a:r>
                        <a:rPr lang="en-US" dirty="0"/>
                        <a:t>1—2—5—7</a:t>
                      </a:r>
                      <a:endParaRPr lang="en-PK" dirty="0"/>
                    </a:p>
                  </a:txBody>
                  <a:tcPr/>
                </a:tc>
                <a:tc>
                  <a:txBody>
                    <a:bodyPr/>
                    <a:lstStyle/>
                    <a:p>
                      <a:pPr algn="ctr"/>
                      <a:r>
                        <a:rPr lang="en-US" dirty="0"/>
                        <a:t>1—2</a:t>
                      </a:r>
                      <a:endParaRPr lang="en-PK" dirty="0"/>
                    </a:p>
                  </a:txBody>
                  <a:tcPr/>
                </a:tc>
                <a:tc>
                  <a:txBody>
                    <a:bodyPr/>
                    <a:lstStyle/>
                    <a:p>
                      <a:pPr algn="ctr"/>
                      <a:r>
                        <a:rPr lang="en-US" dirty="0"/>
                        <a:t>1</a:t>
                      </a:r>
                      <a:endParaRPr lang="en-PK" dirty="0"/>
                    </a:p>
                  </a:txBody>
                  <a:tcPr/>
                </a:tc>
                <a:tc>
                  <a:txBody>
                    <a:bodyPr/>
                    <a:lstStyle/>
                    <a:p>
                      <a:pPr algn="ctr"/>
                      <a:r>
                        <a:rPr lang="en-US" dirty="0">
                          <a:solidFill>
                            <a:srgbClr val="FF0000"/>
                          </a:solidFill>
                        </a:rPr>
                        <a:t>50</a:t>
                      </a:r>
                      <a:endParaRPr lang="en-PK" dirty="0">
                        <a:solidFill>
                          <a:srgbClr val="FF0000"/>
                        </a:solidFill>
                      </a:endParaRPr>
                    </a:p>
                  </a:txBody>
                  <a:tcPr/>
                </a:tc>
                <a:extLst>
                  <a:ext uri="{0D108BD9-81ED-4DB2-BD59-A6C34878D82A}">
                    <a16:rowId xmlns:a16="http://schemas.microsoft.com/office/drawing/2014/main" val="943801097"/>
                  </a:ext>
                </a:extLst>
              </a:tr>
              <a:tr h="642246">
                <a:tc>
                  <a:txBody>
                    <a:bodyPr/>
                    <a:lstStyle/>
                    <a:p>
                      <a:pPr algn="ctr"/>
                      <a:endParaRPr lang="en-PK"/>
                    </a:p>
                  </a:txBody>
                  <a:tcPr/>
                </a:tc>
                <a:tc>
                  <a:txBody>
                    <a:bodyPr/>
                    <a:lstStyle/>
                    <a:p>
                      <a:pPr algn="ctr"/>
                      <a:r>
                        <a:rPr lang="en-US" dirty="0"/>
                        <a:t>2—5</a:t>
                      </a:r>
                      <a:endParaRPr lang="en-PK" dirty="0"/>
                    </a:p>
                  </a:txBody>
                  <a:tcPr/>
                </a:tc>
                <a:tc>
                  <a:txBody>
                    <a:bodyPr/>
                    <a:lstStyle/>
                    <a:p>
                      <a:pPr algn="ctr"/>
                      <a:r>
                        <a:rPr lang="en-US" dirty="0"/>
                        <a:t>2</a:t>
                      </a:r>
                      <a:endParaRPr lang="en-PK" dirty="0"/>
                    </a:p>
                  </a:txBody>
                  <a:tcPr/>
                </a:tc>
                <a:tc>
                  <a:txBody>
                    <a:bodyPr/>
                    <a:lstStyle/>
                    <a:p>
                      <a:pPr algn="ctr"/>
                      <a:r>
                        <a:rPr lang="en-US" dirty="0"/>
                        <a:t>225</a:t>
                      </a:r>
                      <a:endParaRPr lang="en-PK" dirty="0"/>
                    </a:p>
                  </a:txBody>
                  <a:tcPr/>
                </a:tc>
                <a:extLst>
                  <a:ext uri="{0D108BD9-81ED-4DB2-BD59-A6C34878D82A}">
                    <a16:rowId xmlns:a16="http://schemas.microsoft.com/office/drawing/2014/main" val="3319578042"/>
                  </a:ext>
                </a:extLst>
              </a:tr>
              <a:tr h="642246">
                <a:tc>
                  <a:txBody>
                    <a:bodyPr/>
                    <a:lstStyle/>
                    <a:p>
                      <a:pPr algn="ctr"/>
                      <a:endParaRPr lang="en-PK"/>
                    </a:p>
                  </a:txBody>
                  <a:tcPr/>
                </a:tc>
                <a:tc>
                  <a:txBody>
                    <a:bodyPr/>
                    <a:lstStyle/>
                    <a:p>
                      <a:pPr algn="ctr"/>
                      <a:r>
                        <a:rPr lang="en-US" dirty="0"/>
                        <a:t>5—7</a:t>
                      </a:r>
                      <a:endParaRPr lang="en-PK" dirty="0"/>
                    </a:p>
                  </a:txBody>
                  <a:tcPr/>
                </a:tc>
                <a:tc>
                  <a:txBody>
                    <a:bodyPr/>
                    <a:lstStyle/>
                    <a:p>
                      <a:pPr algn="ctr"/>
                      <a:r>
                        <a:rPr lang="en-US" dirty="0"/>
                        <a:t>1</a:t>
                      </a:r>
                      <a:endParaRPr lang="en-PK" dirty="0"/>
                    </a:p>
                  </a:txBody>
                  <a:tcPr/>
                </a:tc>
                <a:tc>
                  <a:txBody>
                    <a:bodyPr/>
                    <a:lstStyle/>
                    <a:p>
                      <a:pPr algn="ctr"/>
                      <a:r>
                        <a:rPr lang="en-US" dirty="0"/>
                        <a:t>100</a:t>
                      </a:r>
                      <a:endParaRPr lang="en-PK" dirty="0"/>
                    </a:p>
                  </a:txBody>
                  <a:tcPr/>
                </a:tc>
                <a:extLst>
                  <a:ext uri="{0D108BD9-81ED-4DB2-BD59-A6C34878D82A}">
                    <a16:rowId xmlns:a16="http://schemas.microsoft.com/office/drawing/2014/main" val="1871997255"/>
                  </a:ext>
                </a:extLst>
              </a:tr>
              <a:tr h="642246">
                <a:tc>
                  <a:txBody>
                    <a:bodyPr/>
                    <a:lstStyle/>
                    <a:p>
                      <a:pPr algn="ctr"/>
                      <a:endParaRPr lang="en-PK" dirty="0"/>
                    </a:p>
                  </a:txBody>
                  <a:tcPr/>
                </a:tc>
                <a:tc>
                  <a:txBody>
                    <a:bodyPr/>
                    <a:lstStyle/>
                    <a:p>
                      <a:pPr algn="ctr"/>
                      <a:endParaRPr lang="en-PK" dirty="0"/>
                    </a:p>
                  </a:txBody>
                  <a:tcPr/>
                </a:tc>
                <a:tc>
                  <a:txBody>
                    <a:bodyPr/>
                    <a:lstStyle/>
                    <a:p>
                      <a:pPr algn="ctr"/>
                      <a:endParaRPr lang="en-PK" dirty="0"/>
                    </a:p>
                  </a:txBody>
                  <a:tcPr/>
                </a:tc>
                <a:tc>
                  <a:txBody>
                    <a:bodyPr/>
                    <a:lstStyle/>
                    <a:p>
                      <a:pPr algn="ctr"/>
                      <a:endParaRPr lang="en-PK" dirty="0"/>
                    </a:p>
                  </a:txBody>
                  <a:tcPr/>
                </a:tc>
                <a:extLst>
                  <a:ext uri="{0D108BD9-81ED-4DB2-BD59-A6C34878D82A}">
                    <a16:rowId xmlns:a16="http://schemas.microsoft.com/office/drawing/2014/main" val="653436246"/>
                  </a:ext>
                </a:extLst>
              </a:tr>
              <a:tr h="6422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1—4—6—7</a:t>
                      </a:r>
                      <a:endParaRPr lang="en-PK" dirty="0"/>
                    </a:p>
                  </a:txBody>
                  <a:tcPr/>
                </a:tc>
                <a:tc>
                  <a:txBody>
                    <a:bodyPr/>
                    <a:lstStyle/>
                    <a:p>
                      <a:pPr algn="ctr"/>
                      <a:r>
                        <a:rPr lang="en-US" dirty="0"/>
                        <a:t>1—4</a:t>
                      </a:r>
                      <a:endParaRPr lang="en-PK" dirty="0"/>
                    </a:p>
                  </a:txBody>
                  <a:tcPr/>
                </a:tc>
                <a:tc>
                  <a:txBody>
                    <a:bodyPr/>
                    <a:lstStyle/>
                    <a:p>
                      <a:pPr algn="ctr"/>
                      <a:r>
                        <a:rPr lang="en-US" dirty="0"/>
                        <a:t>3</a:t>
                      </a:r>
                      <a:endParaRPr lang="en-PK" dirty="0"/>
                    </a:p>
                  </a:txBody>
                  <a:tcPr/>
                </a:tc>
                <a:tc>
                  <a:txBody>
                    <a:bodyPr/>
                    <a:lstStyle/>
                    <a:p>
                      <a:pPr algn="ctr"/>
                      <a:r>
                        <a:rPr lang="en-US" dirty="0">
                          <a:solidFill>
                            <a:srgbClr val="FF0000"/>
                          </a:solidFill>
                        </a:rPr>
                        <a:t>200</a:t>
                      </a:r>
                      <a:endParaRPr lang="en-PK" dirty="0">
                        <a:solidFill>
                          <a:srgbClr val="FF0000"/>
                        </a:solidFill>
                      </a:endParaRPr>
                    </a:p>
                  </a:txBody>
                  <a:tcPr/>
                </a:tc>
                <a:extLst>
                  <a:ext uri="{0D108BD9-81ED-4DB2-BD59-A6C34878D82A}">
                    <a16:rowId xmlns:a16="http://schemas.microsoft.com/office/drawing/2014/main" val="831927678"/>
                  </a:ext>
                </a:extLst>
              </a:tr>
              <a:tr h="642246">
                <a:tc>
                  <a:txBody>
                    <a:bodyPr/>
                    <a:lstStyle/>
                    <a:p>
                      <a:pPr algn="ctr"/>
                      <a:endParaRPr lang="en-PK"/>
                    </a:p>
                  </a:txBody>
                  <a:tcPr/>
                </a:tc>
                <a:tc>
                  <a:txBody>
                    <a:bodyPr/>
                    <a:lstStyle/>
                    <a:p>
                      <a:pPr algn="ctr"/>
                      <a:r>
                        <a:rPr lang="en-US" dirty="0"/>
                        <a:t>4—6</a:t>
                      </a:r>
                      <a:endParaRPr lang="en-PK" dirty="0"/>
                    </a:p>
                  </a:txBody>
                  <a:tcPr/>
                </a:tc>
                <a:tc>
                  <a:txBody>
                    <a:bodyPr/>
                    <a:lstStyle/>
                    <a:p>
                      <a:pPr algn="ctr"/>
                      <a:r>
                        <a:rPr lang="en-US" dirty="0"/>
                        <a:t>0</a:t>
                      </a:r>
                      <a:endParaRPr lang="en-PK" dirty="0"/>
                    </a:p>
                  </a:txBody>
                  <a:tcPr/>
                </a:tc>
                <a:tc>
                  <a:txBody>
                    <a:bodyPr/>
                    <a:lstStyle/>
                    <a:p>
                      <a:pPr algn="ctr"/>
                      <a:r>
                        <a:rPr lang="en-US" dirty="0">
                          <a:solidFill>
                            <a:schemeClr val="tx1"/>
                          </a:solidFill>
                        </a:rPr>
                        <a:t>125</a:t>
                      </a:r>
                      <a:endParaRPr lang="en-PK" dirty="0">
                        <a:solidFill>
                          <a:schemeClr val="tx1"/>
                        </a:solidFill>
                      </a:endParaRPr>
                    </a:p>
                  </a:txBody>
                  <a:tcPr/>
                </a:tc>
                <a:extLst>
                  <a:ext uri="{0D108BD9-81ED-4DB2-BD59-A6C34878D82A}">
                    <a16:rowId xmlns:a16="http://schemas.microsoft.com/office/drawing/2014/main" val="675578597"/>
                  </a:ext>
                </a:extLst>
              </a:tr>
              <a:tr h="642246">
                <a:tc>
                  <a:txBody>
                    <a:bodyPr/>
                    <a:lstStyle/>
                    <a:p>
                      <a:pPr algn="ctr"/>
                      <a:endParaRPr lang="en-PK" dirty="0"/>
                    </a:p>
                  </a:txBody>
                  <a:tcPr/>
                </a:tc>
                <a:tc>
                  <a:txBody>
                    <a:bodyPr/>
                    <a:lstStyle/>
                    <a:p>
                      <a:pPr algn="ctr"/>
                      <a:r>
                        <a:rPr lang="en-US" dirty="0"/>
                        <a:t>6—7</a:t>
                      </a:r>
                      <a:endParaRPr lang="en-PK" dirty="0"/>
                    </a:p>
                  </a:txBody>
                  <a:tcPr/>
                </a:tc>
                <a:tc>
                  <a:txBody>
                    <a:bodyPr/>
                    <a:lstStyle/>
                    <a:p>
                      <a:pPr algn="ctr"/>
                      <a:r>
                        <a:rPr lang="en-US" dirty="0"/>
                        <a:t>1</a:t>
                      </a:r>
                      <a:endParaRPr lang="en-PK" dirty="0"/>
                    </a:p>
                  </a:txBody>
                  <a:tcPr/>
                </a:tc>
                <a:tc>
                  <a:txBody>
                    <a:bodyPr/>
                    <a:lstStyle/>
                    <a:p>
                      <a:pPr algn="ctr"/>
                      <a:r>
                        <a:rPr lang="en-US" dirty="0"/>
                        <a:t>350</a:t>
                      </a:r>
                      <a:endParaRPr lang="en-PK" dirty="0"/>
                    </a:p>
                  </a:txBody>
                  <a:tcPr/>
                </a:tc>
                <a:extLst>
                  <a:ext uri="{0D108BD9-81ED-4DB2-BD59-A6C34878D82A}">
                    <a16:rowId xmlns:a16="http://schemas.microsoft.com/office/drawing/2014/main" val="881078721"/>
                  </a:ext>
                </a:extLst>
              </a:tr>
            </a:tbl>
          </a:graphicData>
        </a:graphic>
      </p:graphicFrame>
    </p:spTree>
    <p:extLst>
      <p:ext uri="{BB962C8B-B14F-4D97-AF65-F5344CB8AC3E}">
        <p14:creationId xmlns:p14="http://schemas.microsoft.com/office/powerpoint/2010/main" val="34923265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 ..</a:t>
            </a:r>
            <a:endParaRPr lang="en-PK" dirty="0"/>
          </a:p>
        </p:txBody>
      </p:sp>
      <p:pic>
        <p:nvPicPr>
          <p:cNvPr id="6" name="Content Placeholder 5"/>
          <p:cNvPicPr>
            <a:picLocks noGrp="1" noChangeAspect="1"/>
          </p:cNvPicPr>
          <p:nvPr>
            <p:ph idx="1"/>
          </p:nvPr>
        </p:nvPicPr>
        <p:blipFill>
          <a:blip r:embed="rId2"/>
          <a:stretch>
            <a:fillRect/>
          </a:stretch>
        </p:blipFill>
        <p:spPr>
          <a:xfrm>
            <a:off x="1420837" y="2082018"/>
            <a:ext cx="9566031" cy="4403188"/>
          </a:xfrm>
          <a:prstGeom prst="rect">
            <a:avLst/>
          </a:prstGeom>
        </p:spPr>
      </p:pic>
    </p:spTree>
    <p:extLst>
      <p:ext uri="{BB962C8B-B14F-4D97-AF65-F5344CB8AC3E}">
        <p14:creationId xmlns:p14="http://schemas.microsoft.com/office/powerpoint/2010/main" val="318630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 ..</a:t>
            </a:r>
            <a:endParaRPr lang="en-PK" dirty="0"/>
          </a:p>
        </p:txBody>
      </p:sp>
      <p:sp>
        <p:nvSpPr>
          <p:cNvPr id="3" name="Content Placeholder 2"/>
          <p:cNvSpPr>
            <a:spLocks noGrp="1"/>
          </p:cNvSpPr>
          <p:nvPr>
            <p:ph idx="1"/>
          </p:nvPr>
        </p:nvSpPr>
        <p:spPr/>
        <p:txBody>
          <a:bodyPr/>
          <a:lstStyle/>
          <a:p>
            <a:r>
              <a:rPr lang="en-US" dirty="0"/>
              <a:t>The maximum completion time is called critical path.</a:t>
            </a:r>
          </a:p>
          <a:p>
            <a:endParaRPr lang="en-US" dirty="0"/>
          </a:p>
          <a:p>
            <a:r>
              <a:rPr lang="en-US" dirty="0"/>
              <a:t>1—2—5—7    = 4+9+2  =  </a:t>
            </a:r>
            <a:r>
              <a:rPr lang="en-US" dirty="0">
                <a:solidFill>
                  <a:srgbClr val="FF0000"/>
                </a:solidFill>
              </a:rPr>
              <a:t>             critical path</a:t>
            </a:r>
          </a:p>
          <a:p>
            <a:r>
              <a:rPr lang="en-US" dirty="0"/>
              <a:t>1—3—5—7    = 5+5+2  =  12</a:t>
            </a:r>
          </a:p>
          <a:p>
            <a:r>
              <a:rPr lang="en-US" dirty="0"/>
              <a:t>1—3—6—7    = 5 +6+3  = 14</a:t>
            </a:r>
          </a:p>
          <a:p>
            <a:r>
              <a:rPr lang="en-US" dirty="0"/>
              <a:t>1—4—6—7    =  7+5+3  =                </a:t>
            </a:r>
            <a:r>
              <a:rPr lang="en-US" dirty="0">
                <a:solidFill>
                  <a:srgbClr val="FF0000"/>
                </a:solidFill>
              </a:rPr>
              <a:t>critical path</a:t>
            </a:r>
          </a:p>
          <a:p>
            <a:pPr marL="0" indent="0">
              <a:buNone/>
            </a:pPr>
            <a:endParaRPr lang="en-US" dirty="0"/>
          </a:p>
          <a:p>
            <a:pPr marL="0" indent="0">
              <a:buNone/>
            </a:pPr>
            <a:endParaRPr lang="en-PK" dirty="0"/>
          </a:p>
        </p:txBody>
      </p:sp>
      <p:sp>
        <p:nvSpPr>
          <p:cNvPr id="5" name="Flowchart: Connector 4"/>
          <p:cNvSpPr/>
          <p:nvPr/>
        </p:nvSpPr>
        <p:spPr>
          <a:xfrm>
            <a:off x="4253948" y="3263072"/>
            <a:ext cx="622852"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FF0000"/>
                </a:solidFill>
              </a:rPr>
              <a:t>15</a:t>
            </a:r>
            <a:endParaRPr lang="en-PK" dirty="0">
              <a:solidFill>
                <a:srgbClr val="FF0000"/>
              </a:solidFill>
            </a:endParaRPr>
          </a:p>
        </p:txBody>
      </p:sp>
      <p:sp>
        <p:nvSpPr>
          <p:cNvPr id="6" name="Flowchart: Connector 5"/>
          <p:cNvSpPr/>
          <p:nvPr/>
        </p:nvSpPr>
        <p:spPr>
          <a:xfrm>
            <a:off x="4253948" y="4641436"/>
            <a:ext cx="622852"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FF0000"/>
                </a:solidFill>
              </a:rPr>
              <a:t>15</a:t>
            </a:r>
            <a:endParaRPr lang="en-PK" dirty="0">
              <a:solidFill>
                <a:srgbClr val="FF0000"/>
              </a:solidFill>
            </a:endParaRPr>
          </a:p>
        </p:txBody>
      </p:sp>
    </p:spTree>
    <p:extLst>
      <p:ext uri="{BB962C8B-B14F-4D97-AF65-F5344CB8AC3E}">
        <p14:creationId xmlns:p14="http://schemas.microsoft.com/office/powerpoint/2010/main" val="33684753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 ..</a:t>
            </a:r>
            <a:endParaRPr lang="en-PK" dirty="0"/>
          </a:p>
        </p:txBody>
      </p:sp>
      <p:sp>
        <p:nvSpPr>
          <p:cNvPr id="3" name="Content Placeholder 2"/>
          <p:cNvSpPr>
            <a:spLocks noGrp="1"/>
          </p:cNvSpPr>
          <p:nvPr>
            <p:ph idx="1"/>
          </p:nvPr>
        </p:nvSpPr>
        <p:spPr/>
        <p:txBody>
          <a:bodyPr>
            <a:normAutofit/>
          </a:bodyPr>
          <a:lstStyle/>
          <a:p>
            <a:r>
              <a:rPr lang="en-US" dirty="0"/>
              <a:t>Project completion time after crashing is  15 weeks.</a:t>
            </a:r>
          </a:p>
          <a:p>
            <a:endParaRPr lang="en-US" dirty="0"/>
          </a:p>
          <a:p>
            <a:r>
              <a:rPr lang="en-US" dirty="0"/>
              <a:t>Total cost = previous total cost + direct expense - indirect expense</a:t>
            </a:r>
          </a:p>
          <a:p>
            <a:endParaRPr lang="en-US" dirty="0"/>
          </a:p>
          <a:p>
            <a:r>
              <a:rPr lang="en-US" dirty="0"/>
              <a:t>Total cost after crashing one week  (total crashing two weeks)</a:t>
            </a:r>
          </a:p>
          <a:p>
            <a:pPr marL="0" indent="0">
              <a:buNone/>
            </a:pPr>
            <a:r>
              <a:rPr lang="en-US" dirty="0"/>
              <a:t>                   </a:t>
            </a:r>
          </a:p>
          <a:p>
            <a:pPr marL="0" indent="0">
              <a:buNone/>
            </a:pPr>
            <a:r>
              <a:rPr lang="en-US" dirty="0"/>
              <a:t>                                   =10,50 + (50+200) – 200</a:t>
            </a:r>
          </a:p>
          <a:p>
            <a:pPr marL="0" indent="0">
              <a:buNone/>
            </a:pPr>
            <a:r>
              <a:rPr lang="en-US" dirty="0"/>
              <a:t>                                    = 10,100</a:t>
            </a:r>
            <a:endParaRPr lang="en-PK" dirty="0"/>
          </a:p>
          <a:p>
            <a:endParaRPr lang="en-US" dirty="0"/>
          </a:p>
          <a:p>
            <a:endParaRPr lang="en-US" dirty="0"/>
          </a:p>
          <a:p>
            <a:pPr marL="0" indent="0">
              <a:buNone/>
            </a:pPr>
            <a:endParaRPr lang="en-PK" dirty="0"/>
          </a:p>
        </p:txBody>
      </p:sp>
    </p:spTree>
    <p:extLst>
      <p:ext uri="{BB962C8B-B14F-4D97-AF65-F5344CB8AC3E}">
        <p14:creationId xmlns:p14="http://schemas.microsoft.com/office/powerpoint/2010/main" val="39586879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b="1" dirty="0">
                <a:solidFill>
                  <a:schemeClr val="bg1"/>
                </a:solidFill>
              </a:rPr>
              <a:t>Final result:</a:t>
            </a:r>
            <a:endParaRPr lang="en-PK" sz="4800" b="1" dirty="0">
              <a:solidFill>
                <a:schemeClr val="bg1"/>
              </a:solidFill>
            </a:endParaRPr>
          </a:p>
        </p:txBody>
      </p:sp>
      <p:sp>
        <p:nvSpPr>
          <p:cNvPr id="3" name="Content Placeholder 2"/>
          <p:cNvSpPr>
            <a:spLocks noGrp="1"/>
          </p:cNvSpPr>
          <p:nvPr>
            <p:ph idx="1"/>
          </p:nvPr>
        </p:nvSpPr>
        <p:spPr>
          <a:xfrm>
            <a:off x="2433711" y="2603500"/>
            <a:ext cx="7546902" cy="3416300"/>
          </a:xfrm>
        </p:spPr>
        <p:txBody>
          <a:bodyPr/>
          <a:lstStyle/>
          <a:p>
            <a:r>
              <a:rPr lang="en-US" dirty="0"/>
              <a:t>Since the total cost of this iteration    </a:t>
            </a:r>
            <a:r>
              <a:rPr lang="en-US" dirty="0">
                <a:solidFill>
                  <a:schemeClr val="accent1"/>
                </a:solidFill>
              </a:rPr>
              <a:t>     </a:t>
            </a:r>
            <a:r>
              <a:rPr lang="en-US" dirty="0"/>
              <a:t>    is more than that of the previous iteration  so stop the procedure and treat the solution previous iteration   </a:t>
            </a:r>
            <a:r>
              <a:rPr lang="en-US" dirty="0">
                <a:solidFill>
                  <a:srgbClr val="FF0000"/>
                </a:solidFill>
              </a:rPr>
              <a:t>      </a:t>
            </a:r>
            <a:r>
              <a:rPr lang="en-US" dirty="0"/>
              <a:t>   as the best solution for implementation. The final crashed project completion time is 16 weeks corresponding critical paths are,</a:t>
            </a:r>
          </a:p>
          <a:p>
            <a:pPr marL="0" indent="0">
              <a:buNone/>
            </a:pPr>
            <a:r>
              <a:rPr lang="en-US" dirty="0"/>
              <a:t>                           	   1-2-5-7 </a:t>
            </a:r>
          </a:p>
          <a:p>
            <a:pPr marL="0" indent="0">
              <a:buNone/>
            </a:pPr>
            <a:r>
              <a:rPr lang="en-US" dirty="0"/>
              <a:t>                                        &amp;</a:t>
            </a:r>
          </a:p>
          <a:p>
            <a:pPr marL="0" indent="0">
              <a:buNone/>
            </a:pPr>
            <a:r>
              <a:rPr lang="en-US" dirty="0"/>
              <a:t>                         	 1-4-6-7.  </a:t>
            </a:r>
          </a:p>
          <a:p>
            <a:endParaRPr lang="en-PK" dirty="0"/>
          </a:p>
        </p:txBody>
      </p:sp>
      <p:sp>
        <p:nvSpPr>
          <p:cNvPr id="4" name="Flowchart: Connector 3"/>
          <p:cNvSpPr/>
          <p:nvPr/>
        </p:nvSpPr>
        <p:spPr>
          <a:xfrm>
            <a:off x="6819807" y="2603501"/>
            <a:ext cx="457200" cy="29444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en-PK" dirty="0"/>
          </a:p>
        </p:txBody>
      </p:sp>
      <p:sp>
        <p:nvSpPr>
          <p:cNvPr id="5" name="Flowchart: Connector 4"/>
          <p:cNvSpPr/>
          <p:nvPr/>
        </p:nvSpPr>
        <p:spPr>
          <a:xfrm>
            <a:off x="5833012" y="3193365"/>
            <a:ext cx="457200" cy="267287"/>
          </a:xfrm>
          <a:prstGeom prst="flowChartConnector">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endParaRPr lang="en-PK" dirty="0"/>
          </a:p>
        </p:txBody>
      </p:sp>
    </p:spTree>
    <p:extLst>
      <p:ext uri="{BB962C8B-B14F-4D97-AF65-F5344CB8AC3E}">
        <p14:creationId xmlns:p14="http://schemas.microsoft.com/office/powerpoint/2010/main" val="3897373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6C9BB-BA95-49F1-AFC3-94B535F27A5D}"/>
              </a:ext>
            </a:extLst>
          </p:cNvPr>
          <p:cNvSpPr>
            <a:spLocks noGrp="1"/>
          </p:cNvSpPr>
          <p:nvPr>
            <p:ph type="title"/>
          </p:nvPr>
        </p:nvSpPr>
        <p:spPr/>
        <p:txBody>
          <a:bodyPr/>
          <a:lstStyle/>
          <a:p>
            <a:r>
              <a:rPr lang="en-US" b="1" dirty="0"/>
              <a:t>contents</a:t>
            </a:r>
          </a:p>
        </p:txBody>
      </p:sp>
      <p:sp>
        <p:nvSpPr>
          <p:cNvPr id="3" name="Content Placeholder 2">
            <a:extLst>
              <a:ext uri="{FF2B5EF4-FFF2-40B4-BE49-F238E27FC236}">
                <a16:creationId xmlns:a16="http://schemas.microsoft.com/office/drawing/2014/main" id="{2AF46D81-FA6B-4A8B-8658-BC3CE471551A}"/>
              </a:ext>
            </a:extLst>
          </p:cNvPr>
          <p:cNvSpPr>
            <a:spLocks noGrp="1"/>
          </p:cNvSpPr>
          <p:nvPr>
            <p:ph idx="1"/>
          </p:nvPr>
        </p:nvSpPr>
        <p:spPr>
          <a:xfrm>
            <a:off x="1154954" y="2603499"/>
            <a:ext cx="8825659" cy="3902231"/>
          </a:xfrm>
        </p:spPr>
        <p:txBody>
          <a:bodyPr/>
          <a:lstStyle/>
          <a:p>
            <a:r>
              <a:rPr lang="en-US" dirty="0"/>
              <a:t>Introduction </a:t>
            </a:r>
          </a:p>
          <a:p>
            <a:r>
              <a:rPr lang="en-US" dirty="0"/>
              <a:t>Rationale for Reducing Project Duration</a:t>
            </a:r>
          </a:p>
          <a:p>
            <a:r>
              <a:rPr lang="en-US" dirty="0"/>
              <a:t>Options for Accelerating Project Completion</a:t>
            </a:r>
          </a:p>
          <a:p>
            <a:r>
              <a:rPr lang="en-US" dirty="0"/>
              <a:t>Project Cost–Duration Graph</a:t>
            </a:r>
          </a:p>
          <a:p>
            <a:r>
              <a:rPr lang="en-US" dirty="0"/>
              <a:t>Constructing a Project Cost–Duration Graph</a:t>
            </a:r>
          </a:p>
          <a:p>
            <a:r>
              <a:rPr lang="en-US" dirty="0"/>
              <a:t>Practical Considerations</a:t>
            </a:r>
          </a:p>
          <a:p>
            <a:r>
              <a:rPr lang="en-US" dirty="0"/>
              <a:t>What if Cost, Not Time, Is the Issue?</a:t>
            </a:r>
          </a:p>
          <a:p>
            <a:r>
              <a:rPr lang="en-US" dirty="0"/>
              <a:t>Summary</a:t>
            </a:r>
          </a:p>
        </p:txBody>
      </p:sp>
    </p:spTree>
    <p:extLst>
      <p:ext uri="{BB962C8B-B14F-4D97-AF65-F5344CB8AC3E}">
        <p14:creationId xmlns:p14="http://schemas.microsoft.com/office/powerpoint/2010/main" val="32750619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5179B-4574-4B5D-8D47-8ECCA6F9BF49}"/>
              </a:ext>
            </a:extLst>
          </p:cNvPr>
          <p:cNvSpPr>
            <a:spLocks noGrp="1"/>
          </p:cNvSpPr>
          <p:nvPr>
            <p:ph type="title"/>
          </p:nvPr>
        </p:nvSpPr>
        <p:spPr/>
        <p:txBody>
          <a:bodyPr/>
          <a:lstStyle/>
          <a:p>
            <a:r>
              <a:rPr lang="en-US" b="1" dirty="0">
                <a:latin typeface="TimesNewRomanMTStd-Bold"/>
              </a:rPr>
              <a:t>Cost–Duration Trade-off Example</a:t>
            </a:r>
            <a:endParaRPr lang="en-US" dirty="0"/>
          </a:p>
        </p:txBody>
      </p:sp>
      <p:pic>
        <p:nvPicPr>
          <p:cNvPr id="4098" name="Picture 2" descr="CostCostâDuration Trade-off Example (contâd)âDuration Trade-off Example (contâd)CostCostâDuration Trade-off Example (contâ...">
            <a:extLst>
              <a:ext uri="{FF2B5EF4-FFF2-40B4-BE49-F238E27FC236}">
                <a16:creationId xmlns:a16="http://schemas.microsoft.com/office/drawing/2014/main" id="{9A5E8D62-C0E5-4BFA-AF97-8F2F80D98049}"/>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8442" b="5721"/>
          <a:stretch/>
        </p:blipFill>
        <p:spPr bwMode="auto">
          <a:xfrm>
            <a:off x="674558" y="2308485"/>
            <a:ext cx="9683646" cy="4549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726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E660D-172D-46D3-9979-402694F10B21}"/>
              </a:ext>
            </a:extLst>
          </p:cNvPr>
          <p:cNvSpPr>
            <a:spLocks noGrp="1"/>
          </p:cNvSpPr>
          <p:nvPr>
            <p:ph type="title"/>
          </p:nvPr>
        </p:nvSpPr>
        <p:spPr/>
        <p:txBody>
          <a:bodyPr/>
          <a:lstStyle/>
          <a:p>
            <a:r>
              <a:rPr lang="en-US" b="1" dirty="0">
                <a:latin typeface="TimesNewRomanMTStd-Bold"/>
              </a:rPr>
              <a:t>Cost–Duration Trade-off Example cont..</a:t>
            </a:r>
            <a:endParaRPr lang="en-US" dirty="0"/>
          </a:p>
        </p:txBody>
      </p:sp>
      <p:pic>
        <p:nvPicPr>
          <p:cNvPr id="5122" name="Picture 2" descr="CostCostâDuration Trade-off Example (contâd)âDuration Trade-off Example (contâd)CostCostâDuration Trade-off Example (contâ...">
            <a:extLst>
              <a:ext uri="{FF2B5EF4-FFF2-40B4-BE49-F238E27FC236}">
                <a16:creationId xmlns:a16="http://schemas.microsoft.com/office/drawing/2014/main" id="{F0B13EAF-07FC-4E9F-A3F3-97E0388B48D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4620"/>
          <a:stretch/>
        </p:blipFill>
        <p:spPr bwMode="auto">
          <a:xfrm>
            <a:off x="629587" y="2293495"/>
            <a:ext cx="10897849" cy="4564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8178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61CE3-F60D-4E20-A0A0-D08C82792242}"/>
              </a:ext>
            </a:extLst>
          </p:cNvPr>
          <p:cNvSpPr>
            <a:spLocks noGrp="1"/>
          </p:cNvSpPr>
          <p:nvPr>
            <p:ph type="title"/>
          </p:nvPr>
        </p:nvSpPr>
        <p:spPr/>
        <p:txBody>
          <a:bodyPr/>
          <a:lstStyle/>
          <a:p>
            <a:r>
              <a:rPr lang="en-US" dirty="0"/>
              <a:t>Cont..</a:t>
            </a:r>
          </a:p>
        </p:txBody>
      </p:sp>
      <p:pic>
        <p:nvPicPr>
          <p:cNvPr id="6146" name="Picture 2" descr="CostCostâDuration Trade-off Example (contâd)âDuration Trade-off Example (contâd)CostCostâDuration Trade-off Example (contâ...">
            <a:extLst>
              <a:ext uri="{FF2B5EF4-FFF2-40B4-BE49-F238E27FC236}">
                <a16:creationId xmlns:a16="http://schemas.microsoft.com/office/drawing/2014/main" id="{6F12B305-576D-42D7-8132-24195A87102C}"/>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4163"/>
          <a:stretch/>
        </p:blipFill>
        <p:spPr bwMode="auto">
          <a:xfrm>
            <a:off x="176676" y="2188563"/>
            <a:ext cx="10717967" cy="4549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109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16D9B-00FF-44CD-96A6-B08E143F60B6}"/>
              </a:ext>
            </a:extLst>
          </p:cNvPr>
          <p:cNvSpPr>
            <a:spLocks noGrp="1"/>
          </p:cNvSpPr>
          <p:nvPr>
            <p:ph type="title"/>
          </p:nvPr>
        </p:nvSpPr>
        <p:spPr/>
        <p:txBody>
          <a:bodyPr/>
          <a:lstStyle/>
          <a:p>
            <a:r>
              <a:rPr lang="en-US" dirty="0"/>
              <a:t>Cont..</a:t>
            </a:r>
          </a:p>
        </p:txBody>
      </p:sp>
      <p:pic>
        <p:nvPicPr>
          <p:cNvPr id="7170" name="Picture 2" descr="CostCostâDuration Trade-off Example (contâd)âDuration Trade-off Example (contâd)CostCostâDuration Trade-off Example (contâ...">
            <a:extLst>
              <a:ext uri="{FF2B5EF4-FFF2-40B4-BE49-F238E27FC236}">
                <a16:creationId xmlns:a16="http://schemas.microsoft.com/office/drawing/2014/main" id="{095D42DC-598D-4010-8CE7-07286D821FB4}"/>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9447"/>
          <a:stretch/>
        </p:blipFill>
        <p:spPr bwMode="auto">
          <a:xfrm>
            <a:off x="662065" y="2338466"/>
            <a:ext cx="11375037" cy="4519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1687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66C62-B4B4-405D-BAEC-B3216A73B92F}"/>
              </a:ext>
            </a:extLst>
          </p:cNvPr>
          <p:cNvSpPr>
            <a:spLocks noGrp="1"/>
          </p:cNvSpPr>
          <p:nvPr>
            <p:ph type="title"/>
          </p:nvPr>
        </p:nvSpPr>
        <p:spPr/>
        <p:txBody>
          <a:bodyPr/>
          <a:lstStyle/>
          <a:p>
            <a:r>
              <a:rPr lang="en-US" dirty="0"/>
              <a:t>Cont.…</a:t>
            </a:r>
          </a:p>
        </p:txBody>
      </p:sp>
      <p:pic>
        <p:nvPicPr>
          <p:cNvPr id="8194" name="Picture 2" descr="Summary Costs by DurationSummary Costs by DurationSummary Costs by DurationSummary Costs by Duration&#10;FIGURE 9.5&#10; ">
            <a:extLst>
              <a:ext uri="{FF2B5EF4-FFF2-40B4-BE49-F238E27FC236}">
                <a16:creationId xmlns:a16="http://schemas.microsoft.com/office/drawing/2014/main" id="{845AFF97-C1F2-49F8-9C08-355D897B3EE0}"/>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4163"/>
          <a:stretch/>
        </p:blipFill>
        <p:spPr bwMode="auto">
          <a:xfrm>
            <a:off x="509666" y="2518347"/>
            <a:ext cx="10747948" cy="4167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7272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A500B-60AB-44BD-AF99-E38CEF631B6C}"/>
              </a:ext>
            </a:extLst>
          </p:cNvPr>
          <p:cNvSpPr>
            <a:spLocks noGrp="1"/>
          </p:cNvSpPr>
          <p:nvPr>
            <p:ph type="title"/>
          </p:nvPr>
        </p:nvSpPr>
        <p:spPr/>
        <p:txBody>
          <a:bodyPr/>
          <a:lstStyle/>
          <a:p>
            <a:r>
              <a:rPr lang="en-US" b="1" dirty="0"/>
              <a:t>Summary costs by duration</a:t>
            </a:r>
          </a:p>
        </p:txBody>
      </p:sp>
      <p:pic>
        <p:nvPicPr>
          <p:cNvPr id="9218" name="Picture 2" descr="Project CostProject CostâDuration GraphâDuration GraphProject CostProject CostâDuration GraphâDuration Graph&#10;FIGURE 9.6&#10; ">
            <a:extLst>
              <a:ext uri="{FF2B5EF4-FFF2-40B4-BE49-F238E27FC236}">
                <a16:creationId xmlns:a16="http://schemas.microsoft.com/office/drawing/2014/main" id="{C022E87B-1D85-489D-A859-AB9DB55EFA7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4163"/>
          <a:stretch/>
        </p:blipFill>
        <p:spPr bwMode="auto">
          <a:xfrm>
            <a:off x="1469036" y="2428407"/>
            <a:ext cx="8447331" cy="3972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1388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68FB8-0170-4568-9D2A-5AF602853B65}"/>
              </a:ext>
            </a:extLst>
          </p:cNvPr>
          <p:cNvSpPr>
            <a:spLocks noGrp="1"/>
          </p:cNvSpPr>
          <p:nvPr>
            <p:ph type="title"/>
          </p:nvPr>
        </p:nvSpPr>
        <p:spPr/>
        <p:txBody>
          <a:bodyPr/>
          <a:lstStyle/>
          <a:p>
            <a:r>
              <a:rPr lang="en-US" dirty="0"/>
              <a:t>Project cost-duration graph</a:t>
            </a:r>
          </a:p>
        </p:txBody>
      </p:sp>
      <p:pic>
        <p:nvPicPr>
          <p:cNvPr id="10242" name="Picture 2" descr="Practical ConsiderationsPractical ConsiderationsPractical ConsiderationsPractical Considerations&#10;â¢ Using the Project Costâ...">
            <a:extLst>
              <a:ext uri="{FF2B5EF4-FFF2-40B4-BE49-F238E27FC236}">
                <a16:creationId xmlns:a16="http://schemas.microsoft.com/office/drawing/2014/main" id="{F2FBBDDC-2017-4014-8A1E-07375478B057}"/>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5059"/>
          <a:stretch/>
        </p:blipFill>
        <p:spPr bwMode="auto">
          <a:xfrm>
            <a:off x="1633928" y="2338465"/>
            <a:ext cx="8169639" cy="4519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9973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0477B-0DF7-40F3-AB80-5278E2F965BD}"/>
              </a:ext>
            </a:extLst>
          </p:cNvPr>
          <p:cNvSpPr>
            <a:spLocks noGrp="1"/>
          </p:cNvSpPr>
          <p:nvPr>
            <p:ph type="title"/>
          </p:nvPr>
        </p:nvSpPr>
        <p:spPr/>
        <p:txBody>
          <a:bodyPr/>
          <a:lstStyle/>
          <a:p>
            <a:r>
              <a:rPr lang="en-US" dirty="0"/>
              <a:t>Practical considerations</a:t>
            </a:r>
          </a:p>
        </p:txBody>
      </p:sp>
      <p:sp>
        <p:nvSpPr>
          <p:cNvPr id="3" name="Content Placeholder 2">
            <a:extLst>
              <a:ext uri="{FF2B5EF4-FFF2-40B4-BE49-F238E27FC236}">
                <a16:creationId xmlns:a16="http://schemas.microsoft.com/office/drawing/2014/main" id="{DF73BB14-7A9C-4418-810D-D92D97614B3A}"/>
              </a:ext>
            </a:extLst>
          </p:cNvPr>
          <p:cNvSpPr>
            <a:spLocks noGrp="1"/>
          </p:cNvSpPr>
          <p:nvPr>
            <p:ph idx="1"/>
          </p:nvPr>
        </p:nvSpPr>
        <p:spPr/>
        <p:txBody>
          <a:bodyPr/>
          <a:lstStyle/>
          <a:p>
            <a:pPr marL="0" indent="0">
              <a:buNone/>
            </a:pPr>
            <a:r>
              <a:rPr lang="en-US" dirty="0"/>
              <a:t>                       </a:t>
            </a:r>
            <a:r>
              <a:rPr lang="en-US" b="1" dirty="0"/>
              <a:t>Using the Project Cost—Duration Graph </a:t>
            </a:r>
          </a:p>
          <a:p>
            <a:r>
              <a:rPr lang="en-US" dirty="0"/>
              <a:t> Crash Times </a:t>
            </a:r>
          </a:p>
          <a:p>
            <a:r>
              <a:rPr lang="en-US" dirty="0"/>
              <a:t> Linearity Assumption </a:t>
            </a:r>
          </a:p>
          <a:p>
            <a:r>
              <a:rPr lang="en-US" dirty="0"/>
              <a:t> Choice of Activities to Crash Revisited </a:t>
            </a:r>
          </a:p>
          <a:p>
            <a:r>
              <a:rPr lang="en-US" dirty="0"/>
              <a:t> Time Reduction Decisions and Sensitivity</a:t>
            </a:r>
          </a:p>
        </p:txBody>
      </p:sp>
    </p:spTree>
    <p:extLst>
      <p:ext uri="{BB962C8B-B14F-4D97-AF65-F5344CB8AC3E}">
        <p14:creationId xmlns:p14="http://schemas.microsoft.com/office/powerpoint/2010/main" val="1377047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1524150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0324E-40A2-4EAE-A92E-B8604E244990}"/>
              </a:ext>
            </a:extLst>
          </p:cNvPr>
          <p:cNvSpPr>
            <a:spLocks noGrp="1"/>
          </p:cNvSpPr>
          <p:nvPr>
            <p:ph type="title"/>
          </p:nvPr>
        </p:nvSpPr>
        <p:spPr/>
        <p:txBody>
          <a:bodyPr/>
          <a:lstStyle/>
          <a:p>
            <a:r>
              <a:rPr lang="en-US" dirty="0"/>
              <a:t>What if Cost, Not Time, Is the Issue?</a:t>
            </a:r>
          </a:p>
        </p:txBody>
      </p:sp>
      <p:sp>
        <p:nvSpPr>
          <p:cNvPr id="3" name="Content Placeholder 2">
            <a:extLst>
              <a:ext uri="{FF2B5EF4-FFF2-40B4-BE49-F238E27FC236}">
                <a16:creationId xmlns:a16="http://schemas.microsoft.com/office/drawing/2014/main" id="{C834BA89-12A0-4890-8C7B-0BFD0F2798AA}"/>
              </a:ext>
            </a:extLst>
          </p:cNvPr>
          <p:cNvSpPr>
            <a:spLocks noGrp="1"/>
          </p:cNvSpPr>
          <p:nvPr>
            <p:ph idx="1"/>
          </p:nvPr>
        </p:nvSpPr>
        <p:spPr/>
        <p:txBody>
          <a:bodyPr>
            <a:normAutofit lnSpcReduction="10000"/>
          </a:bodyPr>
          <a:lstStyle/>
          <a:p>
            <a:r>
              <a:rPr lang="en-US" dirty="0"/>
              <a:t>In today’s fast-paced world, there appears to be a greater emphasis on getting things done quickly. Still, organizations are always looking for ways to get things done cheaply.</a:t>
            </a:r>
          </a:p>
          <a:p>
            <a:r>
              <a:rPr lang="en-US" dirty="0"/>
              <a:t>This is especially true for fixed-bid projects, where profit margin is derived from the difference between the bid and actual cost of the project. e always looking for ways to get things done cheaply.</a:t>
            </a:r>
          </a:p>
          <a:p>
            <a:r>
              <a:rPr lang="en-US" dirty="0"/>
              <a:t>As discussed earlier, shortening project duration may come at the expense of overtime, adding additional personnel, and using more expensive equipment and/ or materials. Conversely, sometimes cost savings can be generated by extending the duration of a project. This may allow for a smaller workforce, less-skilled (expensive) labor, and even cheaper equipment and materials to be used. </a:t>
            </a:r>
            <a:endParaRPr lang="en-US" b="1" dirty="0"/>
          </a:p>
        </p:txBody>
      </p:sp>
    </p:spTree>
    <p:extLst>
      <p:ext uri="{BB962C8B-B14F-4D97-AF65-F5344CB8AC3E}">
        <p14:creationId xmlns:p14="http://schemas.microsoft.com/office/powerpoint/2010/main" val="2107227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07D2E-2BA9-4F0A-AC51-F9682BEF2656}"/>
              </a:ext>
            </a:extLst>
          </p:cNvPr>
          <p:cNvSpPr>
            <a:spLocks noGrp="1"/>
          </p:cNvSpPr>
          <p:nvPr>
            <p:ph type="title"/>
          </p:nvPr>
        </p:nvSpPr>
        <p:spPr>
          <a:xfrm>
            <a:off x="1154954" y="973668"/>
            <a:ext cx="8761413" cy="706964"/>
          </a:xfrm>
        </p:spPr>
        <p:txBody>
          <a:bodyPr/>
          <a:lstStyle/>
          <a:p>
            <a:r>
              <a:rPr lang="en-US" dirty="0"/>
              <a:t>What do you do?</a:t>
            </a:r>
          </a:p>
        </p:txBody>
      </p:sp>
      <p:sp>
        <p:nvSpPr>
          <p:cNvPr id="3" name="Content Placeholder 2">
            <a:extLst>
              <a:ext uri="{FF2B5EF4-FFF2-40B4-BE49-F238E27FC236}">
                <a16:creationId xmlns:a16="http://schemas.microsoft.com/office/drawing/2014/main" id="{508DB9CF-FFC4-4EC2-B575-A284A9919FE0}"/>
              </a:ext>
            </a:extLst>
          </p:cNvPr>
          <p:cNvSpPr>
            <a:spLocks noGrp="1"/>
          </p:cNvSpPr>
          <p:nvPr>
            <p:ph idx="1"/>
          </p:nvPr>
        </p:nvSpPr>
        <p:spPr/>
        <p:txBody>
          <a:bodyPr/>
          <a:lstStyle/>
          <a:p>
            <a:endParaRPr lang="en-US" dirty="0"/>
          </a:p>
          <a:p>
            <a:endParaRPr lang="en-US" dirty="0"/>
          </a:p>
          <a:p>
            <a:r>
              <a:rPr lang="en-US" dirty="0"/>
              <a:t>This chapter addresses strategies for reducing project duration either prior to setting the baseline for the project or in the midst of project execution. Choice of options is based on the constraints surrounding the project.</a:t>
            </a:r>
          </a:p>
          <a:p>
            <a:r>
              <a:rPr lang="en-US" dirty="0"/>
              <a:t> Here the project priority matrix introduced in Chapter 4 comes into play.</a:t>
            </a:r>
          </a:p>
          <a:p>
            <a:endParaRPr lang="en-US" dirty="0"/>
          </a:p>
        </p:txBody>
      </p:sp>
    </p:spTree>
    <p:extLst>
      <p:ext uri="{BB962C8B-B14F-4D97-AF65-F5344CB8AC3E}">
        <p14:creationId xmlns:p14="http://schemas.microsoft.com/office/powerpoint/2010/main" val="3613351429"/>
      </p:ext>
    </p:extLst>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Some of the more commonly used options for cutting costs</a:t>
            </a:r>
            <a:br>
              <a:rPr lang="en-US" dirty="0"/>
            </a:br>
            <a:endParaRPr lang="en-PK" dirty="0"/>
          </a:p>
        </p:txBody>
      </p:sp>
      <p:sp>
        <p:nvSpPr>
          <p:cNvPr id="3" name="Content Placeholder 2"/>
          <p:cNvSpPr>
            <a:spLocks noGrp="1"/>
          </p:cNvSpPr>
          <p:nvPr>
            <p:ph idx="1"/>
          </p:nvPr>
        </p:nvSpPr>
        <p:spPr/>
        <p:txBody>
          <a:bodyPr/>
          <a:lstStyle/>
          <a:p>
            <a:pPr marL="0" indent="0">
              <a:buNone/>
            </a:pPr>
            <a:endParaRPr lang="en-US" b="1" dirty="0"/>
          </a:p>
          <a:p>
            <a:r>
              <a:rPr lang="en-US" dirty="0"/>
              <a:t>Reduce project scope </a:t>
            </a:r>
          </a:p>
          <a:p>
            <a:r>
              <a:rPr lang="en-US" dirty="0"/>
              <a:t>Have owner take on more responsibility </a:t>
            </a:r>
          </a:p>
          <a:p>
            <a:r>
              <a:rPr lang="en-US" dirty="0"/>
              <a:t>Outsourcing project activities or even the entire project</a:t>
            </a:r>
          </a:p>
          <a:p>
            <a:r>
              <a:rPr lang="en-US" dirty="0"/>
              <a:t> Brainstorming cost savings options</a:t>
            </a:r>
            <a:endParaRPr lang="en-US" b="1" dirty="0"/>
          </a:p>
          <a:p>
            <a:endParaRPr lang="en-PK" dirty="0"/>
          </a:p>
        </p:txBody>
      </p:sp>
    </p:spTree>
    <p:extLst>
      <p:ext uri="{BB962C8B-B14F-4D97-AF65-F5344CB8AC3E}">
        <p14:creationId xmlns:p14="http://schemas.microsoft.com/office/powerpoint/2010/main" val="36499094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Reduce project scope </a:t>
            </a:r>
            <a:br>
              <a:rPr lang="en-US" dirty="0"/>
            </a:br>
            <a:endParaRPr lang="en-PK" dirty="0"/>
          </a:p>
        </p:txBody>
      </p:sp>
      <p:sp>
        <p:nvSpPr>
          <p:cNvPr id="3" name="Content Placeholder 2"/>
          <p:cNvSpPr>
            <a:spLocks noGrp="1"/>
          </p:cNvSpPr>
          <p:nvPr>
            <p:ph idx="1"/>
          </p:nvPr>
        </p:nvSpPr>
        <p:spPr/>
        <p:txBody>
          <a:bodyPr/>
          <a:lstStyle/>
          <a:p>
            <a:r>
              <a:rPr lang="en-US" b="1" dirty="0"/>
              <a:t>Project scope</a:t>
            </a:r>
            <a:r>
              <a:rPr lang="en-US" dirty="0"/>
              <a:t> is the part of </a:t>
            </a:r>
            <a:r>
              <a:rPr lang="en-US" b="1" dirty="0"/>
              <a:t>project</a:t>
            </a:r>
            <a:r>
              <a:rPr lang="en-US" dirty="0"/>
              <a:t> planning that involves determining and documenting a list of specific </a:t>
            </a:r>
            <a:r>
              <a:rPr lang="en-US" b="1" dirty="0"/>
              <a:t>project</a:t>
            </a:r>
            <a:r>
              <a:rPr lang="en-US" dirty="0"/>
              <a:t> goals, deliverables, features, functions, tasks, deadlines, and ultimately costs</a:t>
            </a:r>
          </a:p>
          <a:p>
            <a:r>
              <a:rPr lang="en-US" dirty="0"/>
              <a:t>In other words, it is what needs to be achieved and the work that must be done to deliver a </a:t>
            </a:r>
            <a:r>
              <a:rPr lang="en-US" b="1" dirty="0"/>
              <a:t>project</a:t>
            </a:r>
            <a:endParaRPr lang="en-US" dirty="0"/>
          </a:p>
          <a:p>
            <a:r>
              <a:rPr lang="en-US" dirty="0"/>
              <a:t>However, since time is not the issue, you do not need to focus on critical activities</a:t>
            </a:r>
          </a:p>
          <a:p>
            <a:r>
              <a:rPr lang="en-US" dirty="0"/>
              <a:t>For example, on over-budget movie projects it is not uncommon to replace location shots with stock footage to cut costs</a:t>
            </a:r>
            <a:endParaRPr lang="en-PK" dirty="0"/>
          </a:p>
        </p:txBody>
      </p:sp>
    </p:spTree>
    <p:extLst>
      <p:ext uri="{BB962C8B-B14F-4D97-AF65-F5344CB8AC3E}">
        <p14:creationId xmlns:p14="http://schemas.microsoft.com/office/powerpoint/2010/main" val="28133598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Have owner take on more responsibility </a:t>
            </a:r>
            <a:br>
              <a:rPr lang="en-US" dirty="0"/>
            </a:br>
            <a:endParaRPr lang="en-PK" dirty="0"/>
          </a:p>
        </p:txBody>
      </p:sp>
      <p:sp>
        <p:nvSpPr>
          <p:cNvPr id="3" name="Content Placeholder 2"/>
          <p:cNvSpPr>
            <a:spLocks noGrp="1"/>
          </p:cNvSpPr>
          <p:nvPr>
            <p:ph idx="1"/>
          </p:nvPr>
        </p:nvSpPr>
        <p:spPr/>
        <p:txBody>
          <a:bodyPr>
            <a:normAutofit/>
          </a:bodyPr>
          <a:lstStyle/>
          <a:p>
            <a:r>
              <a:rPr lang="en-US" dirty="0"/>
              <a:t>One way of reducing project costs is identifying tasks that customers can do themselves</a:t>
            </a:r>
          </a:p>
          <a:p>
            <a:pPr marL="342900" lvl="1" indent="-342900"/>
            <a:r>
              <a:rPr lang="en-US" sz="1800" dirty="0"/>
              <a:t>An advantage of this method is that, while costs are lowered, the original scope is retained</a:t>
            </a:r>
            <a:endParaRPr lang="en-PK" sz="1800" dirty="0"/>
          </a:p>
          <a:p>
            <a:r>
              <a:rPr lang="en-US" dirty="0"/>
              <a:t>Homeowners frequently use this method to reduce costs on home improvement projects</a:t>
            </a:r>
          </a:p>
          <a:p>
            <a:r>
              <a:rPr lang="en-US" dirty="0"/>
              <a:t>For example</a:t>
            </a:r>
          </a:p>
          <a:p>
            <a:pPr lvl="1"/>
            <a:r>
              <a:rPr lang="en-US" dirty="0"/>
              <a:t>to reduce the cost of a room remodel, a homeowner may agree to paint the room instead of paying the contractor to do it	</a:t>
            </a:r>
          </a:p>
        </p:txBody>
      </p:sp>
    </p:spTree>
    <p:extLst>
      <p:ext uri="{BB962C8B-B14F-4D97-AF65-F5344CB8AC3E}">
        <p14:creationId xmlns:p14="http://schemas.microsoft.com/office/powerpoint/2010/main" val="771247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Outsourcing project activities or even the entire project</a:t>
            </a:r>
            <a:br>
              <a:rPr lang="en-US" dirty="0"/>
            </a:br>
            <a:endParaRPr lang="en-PK" dirty="0"/>
          </a:p>
        </p:txBody>
      </p:sp>
      <p:sp>
        <p:nvSpPr>
          <p:cNvPr id="3" name="Content Placeholder 2"/>
          <p:cNvSpPr>
            <a:spLocks noGrp="1"/>
          </p:cNvSpPr>
          <p:nvPr>
            <p:ph idx="1"/>
          </p:nvPr>
        </p:nvSpPr>
        <p:spPr/>
        <p:txBody>
          <a:bodyPr/>
          <a:lstStyle/>
          <a:p>
            <a:r>
              <a:rPr lang="en-US" dirty="0"/>
              <a:t>When estimates exceed budget, it not only makes sense to re-examine the scope but also search for cheaper ways to complete the project</a:t>
            </a:r>
          </a:p>
          <a:p>
            <a:r>
              <a:rPr lang="en-US" dirty="0"/>
              <a:t>Perhaps instead of relying on internal resources, it would be more cost effective to outsource segments or even the entire project, opening up work to external price competition</a:t>
            </a:r>
          </a:p>
          <a:p>
            <a:pPr lvl="1"/>
            <a:r>
              <a:rPr lang="en-US" dirty="0"/>
              <a:t>Example</a:t>
            </a:r>
          </a:p>
          <a:p>
            <a:pPr lvl="1"/>
            <a:r>
              <a:rPr lang="en-US" dirty="0"/>
              <a:t>to reduce costs of software projects, many American firms outsource work to firms operating in India where the salary of a software engineer is one-third that of an American software engineer</a:t>
            </a:r>
            <a:endParaRPr lang="en-PK" dirty="0"/>
          </a:p>
        </p:txBody>
      </p:sp>
    </p:spTree>
    <p:extLst>
      <p:ext uri="{BB962C8B-B14F-4D97-AF65-F5344CB8AC3E}">
        <p14:creationId xmlns:p14="http://schemas.microsoft.com/office/powerpoint/2010/main" val="7085895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Brainstorming cost savings options</a:t>
            </a:r>
            <a:endParaRPr lang="en-PK" dirty="0"/>
          </a:p>
        </p:txBody>
      </p:sp>
      <p:sp>
        <p:nvSpPr>
          <p:cNvPr id="3" name="Content Placeholder 2"/>
          <p:cNvSpPr>
            <a:spLocks noGrp="1"/>
          </p:cNvSpPr>
          <p:nvPr>
            <p:ph idx="1"/>
          </p:nvPr>
        </p:nvSpPr>
        <p:spPr/>
        <p:txBody>
          <a:bodyPr/>
          <a:lstStyle/>
          <a:p>
            <a:endParaRPr lang="en-US" dirty="0"/>
          </a:p>
          <a:p>
            <a:r>
              <a:rPr lang="en-US" dirty="0"/>
              <a:t>Brainstorming is a group of activity by which efforts are made to find a conclusion for a specific problem by gathering a list of ideas spontaneously contributed by its members.</a:t>
            </a:r>
          </a:p>
          <a:p>
            <a:r>
              <a:rPr lang="en-US" dirty="0"/>
              <a:t>Project team members can be a rich source of ideas for accelerating project activities</a:t>
            </a:r>
          </a:p>
          <a:p>
            <a:endParaRPr lang="en-PK" dirty="0"/>
          </a:p>
        </p:txBody>
      </p:sp>
    </p:spTree>
    <p:extLst>
      <p:ext uri="{BB962C8B-B14F-4D97-AF65-F5344CB8AC3E}">
        <p14:creationId xmlns:p14="http://schemas.microsoft.com/office/powerpoint/2010/main" val="39461017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1475988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FD2AF-6BA4-44D3-BAAD-F8239AD478D2}"/>
              </a:ext>
            </a:extLst>
          </p:cNvPr>
          <p:cNvSpPr>
            <a:spLocks noGrp="1"/>
          </p:cNvSpPr>
          <p:nvPr>
            <p:ph type="title"/>
          </p:nvPr>
        </p:nvSpPr>
        <p:spPr/>
        <p:txBody>
          <a:bodyPr/>
          <a:lstStyle/>
          <a:p>
            <a:r>
              <a:rPr lang="en-US" b="1" dirty="0"/>
              <a:t>Summary</a:t>
            </a:r>
          </a:p>
        </p:txBody>
      </p:sp>
      <p:sp>
        <p:nvSpPr>
          <p:cNvPr id="3" name="Content Placeholder 2">
            <a:extLst>
              <a:ext uri="{FF2B5EF4-FFF2-40B4-BE49-F238E27FC236}">
                <a16:creationId xmlns:a16="http://schemas.microsoft.com/office/drawing/2014/main" id="{83B32E67-C3EB-47BA-AFAD-C509943182E0}"/>
              </a:ext>
            </a:extLst>
          </p:cNvPr>
          <p:cNvSpPr>
            <a:spLocks noGrp="1"/>
          </p:cNvSpPr>
          <p:nvPr>
            <p:ph idx="1"/>
          </p:nvPr>
        </p:nvSpPr>
        <p:spPr/>
        <p:txBody>
          <a:bodyPr>
            <a:normAutofit/>
          </a:bodyPr>
          <a:lstStyle/>
          <a:p>
            <a:r>
              <a:rPr lang="en-US" dirty="0"/>
              <a:t>The need for reducing the project duration occurs for many reasons such as imposed duration dates, time-to-market considerations, or simply unforeseen delays</a:t>
            </a:r>
          </a:p>
          <a:p>
            <a:r>
              <a:rPr lang="en-US" dirty="0"/>
              <a:t>This chapter presented a logical, formal process for assessing the implications of situations that involve shortening the project duration</a:t>
            </a:r>
          </a:p>
          <a:p>
            <a:r>
              <a:rPr lang="en-US" dirty="0"/>
              <a:t>How far to reduce the project duration from the normal time toward the optimum depends on the sensitivity of the project network</a:t>
            </a:r>
          </a:p>
          <a:p>
            <a:r>
              <a:rPr lang="en-US" dirty="0"/>
              <a:t>A sensitive network is one that has several critical or near-critical paths</a:t>
            </a:r>
          </a:p>
        </p:txBody>
      </p:sp>
    </p:spTree>
    <p:extLst>
      <p:ext uri="{BB962C8B-B14F-4D97-AF65-F5344CB8AC3E}">
        <p14:creationId xmlns:p14="http://schemas.microsoft.com/office/powerpoint/2010/main" val="13485526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endParaRPr lang="en-PK" dirty="0"/>
          </a:p>
        </p:txBody>
      </p:sp>
      <p:sp>
        <p:nvSpPr>
          <p:cNvPr id="3" name="Content Placeholder 2"/>
          <p:cNvSpPr>
            <a:spLocks noGrp="1"/>
          </p:cNvSpPr>
          <p:nvPr>
            <p:ph idx="1"/>
          </p:nvPr>
        </p:nvSpPr>
        <p:spPr>
          <a:xfrm>
            <a:off x="1154954" y="2505026"/>
            <a:ext cx="8825659" cy="3416300"/>
          </a:xfrm>
        </p:spPr>
        <p:txBody>
          <a:bodyPr>
            <a:normAutofit/>
          </a:bodyPr>
          <a:lstStyle/>
          <a:p>
            <a:r>
              <a:rPr lang="en-US" dirty="0"/>
              <a:t>Alternative strategies for reducing project time were discussed within the context of whether or not the project is resource limited</a:t>
            </a:r>
          </a:p>
          <a:p>
            <a:r>
              <a:rPr lang="en-US" dirty="0"/>
              <a:t>Project acceleration typically comes at a cost of either spending money for more resources or compromising the scope of the project</a:t>
            </a:r>
          </a:p>
          <a:p>
            <a:r>
              <a:rPr lang="en-US" dirty="0"/>
              <a:t>A sensitive network is one that has several critical or near-critical paths. Great care should be taken when shortening sensitive networks to avoid increasing project risks.</a:t>
            </a:r>
          </a:p>
        </p:txBody>
      </p:sp>
    </p:spTree>
    <p:extLst>
      <p:ext uri="{BB962C8B-B14F-4D97-AF65-F5344CB8AC3E}">
        <p14:creationId xmlns:p14="http://schemas.microsoft.com/office/powerpoint/2010/main" val="4763487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Image result for thank you pics for ppt">
            <a:extLst>
              <a:ext uri="{FF2B5EF4-FFF2-40B4-BE49-F238E27FC236}">
                <a16:creationId xmlns:a16="http://schemas.microsoft.com/office/drawing/2014/main" id="{049BCB09-ACB5-4DC1-AEBC-45FF835E34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41968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EC3D4-89FA-4BF4-821D-D66081259BD9}"/>
              </a:ext>
            </a:extLst>
          </p:cNvPr>
          <p:cNvSpPr>
            <a:spLocks noGrp="1"/>
          </p:cNvSpPr>
          <p:nvPr>
            <p:ph type="title"/>
          </p:nvPr>
        </p:nvSpPr>
        <p:spPr>
          <a:xfrm>
            <a:off x="1154954" y="569626"/>
            <a:ext cx="8761413" cy="1111006"/>
          </a:xfrm>
        </p:spPr>
        <p:txBody>
          <a:bodyPr/>
          <a:lstStyle/>
          <a:p>
            <a:r>
              <a:rPr lang="en-US" dirty="0"/>
              <a:t>Rationale for reducing project duration</a:t>
            </a:r>
          </a:p>
        </p:txBody>
      </p:sp>
      <p:sp>
        <p:nvSpPr>
          <p:cNvPr id="3" name="Content Placeholder 2">
            <a:extLst>
              <a:ext uri="{FF2B5EF4-FFF2-40B4-BE49-F238E27FC236}">
                <a16:creationId xmlns:a16="http://schemas.microsoft.com/office/drawing/2014/main" id="{EBD0F6A0-F685-49A0-8BA7-65D94C73B020}"/>
              </a:ext>
            </a:extLst>
          </p:cNvPr>
          <p:cNvSpPr>
            <a:spLocks noGrp="1"/>
          </p:cNvSpPr>
          <p:nvPr>
            <p:ph idx="1"/>
          </p:nvPr>
        </p:nvSpPr>
        <p:spPr>
          <a:xfrm>
            <a:off x="1154954" y="2263515"/>
            <a:ext cx="8825659" cy="4407108"/>
          </a:xfrm>
        </p:spPr>
        <p:txBody>
          <a:bodyPr/>
          <a:lstStyle/>
          <a:p>
            <a:pPr marL="0" indent="0">
              <a:buNone/>
            </a:pPr>
            <a:r>
              <a:rPr lang="en-US" b="1" dirty="0">
                <a:solidFill>
                  <a:srgbClr val="3B3835"/>
                </a:solidFill>
                <a:latin typeface="Helvetica Neue"/>
              </a:rPr>
              <a:t>                             Time Is Money: Cost-Time Tradeoffs</a:t>
            </a:r>
          </a:p>
          <a:p>
            <a:r>
              <a:rPr lang="en-US" b="1" dirty="0">
                <a:solidFill>
                  <a:srgbClr val="3B3835"/>
                </a:solidFill>
                <a:latin typeface="Helvetica Neue"/>
              </a:rPr>
              <a:t>Reducing the time of a critical activity usually incurs additional direct costs</a:t>
            </a:r>
            <a:r>
              <a:rPr lang="en-US" dirty="0">
                <a:solidFill>
                  <a:srgbClr val="3B3835"/>
                </a:solidFill>
                <a:latin typeface="Helvetica Neue"/>
              </a:rPr>
              <a:t>.</a:t>
            </a:r>
          </a:p>
          <a:p>
            <a:pPr>
              <a:buFont typeface="Wingdings" panose="05000000000000000000" pitchFamily="2" charset="2"/>
              <a:buChar char="§"/>
            </a:pPr>
            <a:r>
              <a:rPr lang="en-US" dirty="0"/>
              <a:t> Cost-time solutions focus on reducing (crashing) activities on the critical path to shorten overall duration of the project.</a:t>
            </a:r>
          </a:p>
          <a:p>
            <a:r>
              <a:rPr lang="en-US" b="1" dirty="0"/>
              <a:t>Reasons for imposed project duration dates:</a:t>
            </a:r>
          </a:p>
          <a:p>
            <a:pPr>
              <a:buFont typeface="Wingdings" panose="05000000000000000000" pitchFamily="2" charset="2"/>
              <a:buChar char="§"/>
            </a:pPr>
            <a:r>
              <a:rPr lang="en-US" dirty="0"/>
              <a:t>Customer requirements and contract commitments </a:t>
            </a:r>
          </a:p>
          <a:p>
            <a:pPr>
              <a:buFont typeface="Wingdings" panose="05000000000000000000" pitchFamily="2" charset="2"/>
              <a:buChar char="§"/>
            </a:pPr>
            <a:r>
              <a:rPr lang="en-US" dirty="0"/>
              <a:t> Time-to-market pressures </a:t>
            </a:r>
          </a:p>
          <a:p>
            <a:pPr>
              <a:buFont typeface="Wingdings" panose="05000000000000000000" pitchFamily="2" charset="2"/>
              <a:buChar char="§"/>
            </a:pPr>
            <a:r>
              <a:rPr lang="en-US" dirty="0"/>
              <a:t> Incentive contracts (bonuses for early completion) </a:t>
            </a:r>
          </a:p>
          <a:p>
            <a:pPr>
              <a:buFont typeface="Wingdings" panose="05000000000000000000" pitchFamily="2" charset="2"/>
              <a:buChar char="§"/>
            </a:pPr>
            <a:r>
              <a:rPr lang="en-US" dirty="0"/>
              <a:t>Unforeseen delays </a:t>
            </a:r>
          </a:p>
          <a:p>
            <a:pPr>
              <a:buFont typeface="Wingdings" panose="05000000000000000000" pitchFamily="2" charset="2"/>
              <a:buChar char="§"/>
            </a:pPr>
            <a:r>
              <a:rPr lang="en-US" dirty="0"/>
              <a:t> Overhead and goodwill costs </a:t>
            </a:r>
          </a:p>
          <a:p>
            <a:pPr>
              <a:buFont typeface="Wingdings" panose="05000000000000000000" pitchFamily="2" charset="2"/>
              <a:buChar char="§"/>
            </a:pPr>
            <a:r>
              <a:rPr lang="en-US" dirty="0"/>
              <a:t>Pressure to move resources to other projects</a:t>
            </a:r>
          </a:p>
        </p:txBody>
      </p:sp>
    </p:spTree>
    <p:extLst>
      <p:ext uri="{BB962C8B-B14F-4D97-AF65-F5344CB8AC3E}">
        <p14:creationId xmlns:p14="http://schemas.microsoft.com/office/powerpoint/2010/main" val="241815378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Why reduce project duration:</a:t>
            </a:r>
            <a:endParaRPr lang="en-PK" dirty="0">
              <a:solidFill>
                <a:schemeClr val="bg1"/>
              </a:solidFill>
            </a:endParaRPr>
          </a:p>
        </p:txBody>
      </p:sp>
      <p:sp>
        <p:nvSpPr>
          <p:cNvPr id="3" name="Content Placeholder 2"/>
          <p:cNvSpPr>
            <a:spLocks noGrp="1"/>
          </p:cNvSpPr>
          <p:nvPr>
            <p:ph idx="1"/>
          </p:nvPr>
        </p:nvSpPr>
        <p:spPr/>
        <p:txBody>
          <a:bodyPr>
            <a:normAutofit lnSpcReduction="10000"/>
          </a:bodyPr>
          <a:lstStyle/>
          <a:p>
            <a:r>
              <a:rPr lang="en-US" dirty="0"/>
              <a:t>There is a need to complete the project before plan date to responded </a:t>
            </a:r>
            <a:r>
              <a:rPr lang="en-US" dirty="0">
                <a:solidFill>
                  <a:srgbClr val="FF0000"/>
                </a:solidFill>
              </a:rPr>
              <a:t>customer demand</a:t>
            </a:r>
            <a:r>
              <a:rPr lang="en-US" dirty="0"/>
              <a:t>.</a:t>
            </a:r>
          </a:p>
          <a:p>
            <a:r>
              <a:rPr lang="en-US" dirty="0"/>
              <a:t>In recent years emphasis on time to market has taken new importance because of intense </a:t>
            </a:r>
            <a:r>
              <a:rPr lang="en-US" dirty="0">
                <a:solidFill>
                  <a:srgbClr val="FF0000"/>
                </a:solidFill>
              </a:rPr>
              <a:t>global competition </a:t>
            </a:r>
            <a:r>
              <a:rPr lang="en-US" dirty="0"/>
              <a:t>and rapid technological advances.</a:t>
            </a:r>
          </a:p>
          <a:p>
            <a:r>
              <a:rPr lang="en-US" dirty="0"/>
              <a:t>Reduce project duration so as to </a:t>
            </a:r>
            <a:r>
              <a:rPr lang="en-US" dirty="0">
                <a:solidFill>
                  <a:srgbClr val="FF0000"/>
                </a:solidFill>
              </a:rPr>
              <a:t>minimize risk </a:t>
            </a:r>
            <a:r>
              <a:rPr lang="en-US" dirty="0"/>
              <a:t>caused by unforeseen delays for example adverse weather, design flaws and equipment breakdown.</a:t>
            </a:r>
          </a:p>
          <a:p>
            <a:r>
              <a:rPr lang="en-US" dirty="0"/>
              <a:t>There are </a:t>
            </a:r>
            <a:r>
              <a:rPr lang="en-US" dirty="0">
                <a:solidFill>
                  <a:srgbClr val="FF0000"/>
                </a:solidFill>
              </a:rPr>
              <a:t>time for reassigning</a:t>
            </a:r>
            <a:r>
              <a:rPr lang="en-US" dirty="0"/>
              <a:t> key equipment and/or people to new project. Under these circumstances the cos of compressing the project can be compared with the cost of not releasing key equipment or people.</a:t>
            </a:r>
          </a:p>
          <a:p>
            <a:endParaRPr lang="en-US" dirty="0"/>
          </a:p>
          <a:p>
            <a:endParaRPr lang="en-PK" dirty="0"/>
          </a:p>
        </p:txBody>
      </p:sp>
    </p:spTree>
    <p:extLst>
      <p:ext uri="{BB962C8B-B14F-4D97-AF65-F5344CB8AC3E}">
        <p14:creationId xmlns:p14="http://schemas.microsoft.com/office/powerpoint/2010/main" val="1535327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92FEDC3-44B6-405E-9E7C-85BD0AADE55F}"/>
              </a:ext>
            </a:extLst>
          </p:cNvPr>
          <p:cNvPicPr>
            <a:picLocks noGrp="1" noChangeAspect="1"/>
          </p:cNvPicPr>
          <p:nvPr>
            <p:ph idx="4294967295"/>
          </p:nvPr>
        </p:nvPicPr>
        <p:blipFill>
          <a:blip r:embed="rId2"/>
          <a:stretch>
            <a:fillRect/>
          </a:stretch>
        </p:blipFill>
        <p:spPr>
          <a:xfrm>
            <a:off x="929390" y="157397"/>
            <a:ext cx="9383843" cy="6700603"/>
          </a:xfrm>
          <a:prstGeom prst="rect">
            <a:avLst/>
          </a:prstGeom>
        </p:spPr>
      </p:pic>
    </p:spTree>
    <p:extLst>
      <p:ext uri="{BB962C8B-B14F-4D97-AF65-F5344CB8AC3E}">
        <p14:creationId xmlns:p14="http://schemas.microsoft.com/office/powerpoint/2010/main" val="42168933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96B13-6CAF-43EB-AF4F-0FA5A43305BE}"/>
              </a:ext>
            </a:extLst>
          </p:cNvPr>
          <p:cNvSpPr>
            <a:spLocks noGrp="1"/>
          </p:cNvSpPr>
          <p:nvPr>
            <p:ph type="title"/>
          </p:nvPr>
        </p:nvSpPr>
        <p:spPr/>
        <p:txBody>
          <a:bodyPr/>
          <a:lstStyle/>
          <a:p>
            <a:r>
              <a:rPr lang="en-US" dirty="0">
                <a:solidFill>
                  <a:schemeClr val="bg1"/>
                </a:solidFill>
                <a:latin typeface="UniversLTStd-Cn"/>
              </a:rPr>
              <a:t>Options for Accelerating Project Completion</a:t>
            </a:r>
            <a:endParaRPr lang="en-US" dirty="0">
              <a:solidFill>
                <a:schemeClr val="bg1"/>
              </a:solidFill>
            </a:endParaRPr>
          </a:p>
        </p:txBody>
      </p:sp>
      <p:sp>
        <p:nvSpPr>
          <p:cNvPr id="3" name="Content Placeholder 2">
            <a:extLst>
              <a:ext uri="{FF2B5EF4-FFF2-40B4-BE49-F238E27FC236}">
                <a16:creationId xmlns:a16="http://schemas.microsoft.com/office/drawing/2014/main" id="{C95575D4-1BAF-4088-B67C-00BD83E271AF}"/>
              </a:ext>
            </a:extLst>
          </p:cNvPr>
          <p:cNvSpPr>
            <a:spLocks noGrp="1"/>
          </p:cNvSpPr>
          <p:nvPr>
            <p:ph idx="1"/>
          </p:nvPr>
        </p:nvSpPr>
        <p:spPr/>
        <p:txBody>
          <a:bodyPr>
            <a:noAutofit/>
          </a:bodyPr>
          <a:lstStyle/>
          <a:p>
            <a:r>
              <a:rPr lang="en-US" dirty="0">
                <a:latin typeface="Times New Roman" panose="02020603050405020304" pitchFamily="18" charset="0"/>
                <a:cs typeface="Times New Roman" panose="02020603050405020304" pitchFamily="18" charset="0"/>
              </a:rPr>
              <a:t>Managers have several effective methods for crashing specific project activities when resources are not constrained. Several of these are summarized below.</a:t>
            </a:r>
          </a:p>
          <a:p>
            <a:pPr>
              <a:buFont typeface="Wingdings" panose="05000000000000000000" pitchFamily="2" charset="2"/>
              <a:buChar char="§"/>
            </a:pPr>
            <a:r>
              <a:rPr lang="en-US" b="1" i="1" dirty="0">
                <a:latin typeface="Times New Roman" panose="02020603050405020304" pitchFamily="18" charset="0"/>
                <a:cs typeface="Times New Roman" panose="02020603050405020304" pitchFamily="18" charset="0"/>
              </a:rPr>
              <a:t>Adding Resources </a:t>
            </a:r>
            <a:r>
              <a:rPr lang="en-US" dirty="0">
                <a:latin typeface="Times New Roman" panose="02020603050405020304" pitchFamily="18" charset="0"/>
                <a:cs typeface="Times New Roman" panose="02020603050405020304" pitchFamily="18" charset="0"/>
              </a:rPr>
              <a:t>resources are typically people included in your project plans weather or not they are assigned to task. The resources could also include anything that is use to complete a project including equipment and other material, such as material, cement and webserver.</a:t>
            </a:r>
            <a:endParaRPr lang="en-US" b="1"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b="1" i="1" dirty="0">
                <a:latin typeface="Times New Roman" panose="02020603050405020304" pitchFamily="18" charset="0"/>
                <a:cs typeface="Times New Roman" panose="02020603050405020304" pitchFamily="18" charset="0"/>
              </a:rPr>
              <a:t>Outsourcing Project Work </a:t>
            </a:r>
            <a:r>
              <a:rPr lang="en-US" dirty="0">
                <a:latin typeface="Times New Roman" panose="02020603050405020304" pitchFamily="18" charset="0"/>
                <a:cs typeface="Times New Roman" panose="02020603050405020304" pitchFamily="18" charset="0"/>
              </a:rPr>
              <a:t>outsourcing is a business practices in which a company hires another company or an </a:t>
            </a:r>
            <a:r>
              <a:rPr lang="en-US" dirty="0" err="1">
                <a:latin typeface="Times New Roman" panose="02020603050405020304" pitchFamily="18" charset="0"/>
                <a:cs typeface="Times New Roman" panose="02020603050405020304" pitchFamily="18" charset="0"/>
              </a:rPr>
              <a:t>indidual</a:t>
            </a:r>
            <a:r>
              <a:rPr lang="en-US" dirty="0">
                <a:latin typeface="Times New Roman" panose="02020603050405020304" pitchFamily="18" charset="0"/>
                <a:cs typeface="Times New Roman" panose="02020603050405020304" pitchFamily="18" charset="0"/>
              </a:rPr>
              <a:t> to perform task handle operations or provide services that are either usually executed or had previously being done by the companies own employees</a:t>
            </a:r>
            <a:endParaRPr lang="en-US"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24462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791</TotalTime>
  <Words>2286</Words>
  <Application>Microsoft Office PowerPoint</Application>
  <PresentationFormat>Widescreen</PresentationFormat>
  <Paragraphs>311</Paragraphs>
  <Slides>58</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58</vt:i4>
      </vt:variant>
    </vt:vector>
  </HeadingPairs>
  <TitlesOfParts>
    <vt:vector size="69" baseType="lpstr">
      <vt:lpstr>Arial</vt:lpstr>
      <vt:lpstr>Calibri</vt:lpstr>
      <vt:lpstr>Century Gothic</vt:lpstr>
      <vt:lpstr>Helvetica Neue</vt:lpstr>
      <vt:lpstr>Times New Roman</vt:lpstr>
      <vt:lpstr>TimesNewRomanMTStd-Bold</vt:lpstr>
      <vt:lpstr>UniversLTStd-BoldCn</vt:lpstr>
      <vt:lpstr>UniversLTStd-Cn</vt:lpstr>
      <vt:lpstr>Wingdings</vt:lpstr>
      <vt:lpstr>Wingdings 3</vt:lpstr>
      <vt:lpstr>Ion Boardroom</vt:lpstr>
      <vt:lpstr>PowerPoint Presentation</vt:lpstr>
      <vt:lpstr>C H A P T E R  N I N E Reducing Project Duration</vt:lpstr>
      <vt:lpstr>PowerPoint Presentation</vt:lpstr>
      <vt:lpstr>contents</vt:lpstr>
      <vt:lpstr>What do you do?</vt:lpstr>
      <vt:lpstr>Rationale for reducing project duration</vt:lpstr>
      <vt:lpstr>Why reduce project duration:</vt:lpstr>
      <vt:lpstr>PowerPoint Presentation</vt:lpstr>
      <vt:lpstr>Options for Accelerating Project Completion</vt:lpstr>
      <vt:lpstr>Options for Accelerating Project Completion</vt:lpstr>
      <vt:lpstr>Options When Resources Are Constrained</vt:lpstr>
      <vt:lpstr>PowerPoint Presentation</vt:lpstr>
      <vt:lpstr>Project Cost–Duration Graph</vt:lpstr>
      <vt:lpstr>Explanation of Project Costs</vt:lpstr>
      <vt:lpstr>Project Cost–Duration Graph</vt:lpstr>
      <vt:lpstr>Difference b/w Total &amp; Free slack</vt:lpstr>
      <vt:lpstr>Constructing a Project Cost–Duration Graph</vt:lpstr>
      <vt:lpstr>Constructing a Project Cost–Duration Graph</vt:lpstr>
      <vt:lpstr>Activity Graph</vt:lpstr>
      <vt:lpstr>Example, crash time:</vt:lpstr>
      <vt:lpstr>How to find slope:</vt:lpstr>
      <vt:lpstr>Selection of critical path: </vt:lpstr>
      <vt:lpstr>Cont.…</vt:lpstr>
      <vt:lpstr>Normal project completion time:</vt:lpstr>
      <vt:lpstr>Total cost:</vt:lpstr>
      <vt:lpstr>PowerPoint Presentation</vt:lpstr>
      <vt:lpstr>Cont..</vt:lpstr>
      <vt:lpstr>cont.…</vt:lpstr>
      <vt:lpstr>Crashing one week</vt:lpstr>
      <vt:lpstr>Total cost:</vt:lpstr>
      <vt:lpstr>PowerPoint Presentation</vt:lpstr>
      <vt:lpstr>Cont. ..</vt:lpstr>
      <vt:lpstr>Cont. ..</vt:lpstr>
      <vt:lpstr>Total cost:</vt:lpstr>
      <vt:lpstr>PowerPoint Presentation</vt:lpstr>
      <vt:lpstr>Cont. ..</vt:lpstr>
      <vt:lpstr>Cont. ..</vt:lpstr>
      <vt:lpstr>Cont. ..</vt:lpstr>
      <vt:lpstr>Final result:</vt:lpstr>
      <vt:lpstr>Cost–Duration Trade-off Example</vt:lpstr>
      <vt:lpstr>Cost–Duration Trade-off Example cont..</vt:lpstr>
      <vt:lpstr>Cont..</vt:lpstr>
      <vt:lpstr>Cont..</vt:lpstr>
      <vt:lpstr>Cont.…</vt:lpstr>
      <vt:lpstr>Summary costs by duration</vt:lpstr>
      <vt:lpstr>Project cost-duration graph</vt:lpstr>
      <vt:lpstr>Practical considerations</vt:lpstr>
      <vt:lpstr>PowerPoint Presentation</vt:lpstr>
      <vt:lpstr>What if Cost, Not Time, Is the Issue?</vt:lpstr>
      <vt:lpstr> Some of the more commonly used options for cutting costs </vt:lpstr>
      <vt:lpstr> Reduce project scope  </vt:lpstr>
      <vt:lpstr> Have owner take on more responsibility  </vt:lpstr>
      <vt:lpstr> Outsourcing project activities or even the entire project </vt:lpstr>
      <vt:lpstr>Brainstorming cost savings options</vt:lpstr>
      <vt:lpstr>PowerPoint Presentation</vt:lpstr>
      <vt:lpstr>Summary</vt:lpstr>
      <vt:lpstr>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H A P T E R N I N E Reducing Project Duration</dc:title>
  <dc:creator>Uzma Siddiqui</dc:creator>
  <cp:lastModifiedBy>Noshaba Zulfiqar</cp:lastModifiedBy>
  <cp:revision>124</cp:revision>
  <dcterms:created xsi:type="dcterms:W3CDTF">2018-04-24T07:46:19Z</dcterms:created>
  <dcterms:modified xsi:type="dcterms:W3CDTF">2024-01-18T04:38:33Z</dcterms:modified>
</cp:coreProperties>
</file>