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388" r:id="rId2"/>
    <p:sldId id="367" r:id="rId3"/>
    <p:sldId id="338" r:id="rId4"/>
    <p:sldId id="368" r:id="rId5"/>
    <p:sldId id="371" r:id="rId6"/>
    <p:sldId id="372" r:id="rId7"/>
    <p:sldId id="370" r:id="rId8"/>
    <p:sldId id="373" r:id="rId9"/>
    <p:sldId id="375" r:id="rId10"/>
    <p:sldId id="376" r:id="rId11"/>
    <p:sldId id="377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8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3026-A787-4121-A7D5-8A406C089B28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4142-656A-47D1-A2BD-E7F10F92A1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14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3026-A787-4121-A7D5-8A406C089B28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4142-656A-47D1-A2BD-E7F10F92A1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25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3026-A787-4121-A7D5-8A406C089B28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4142-656A-47D1-A2BD-E7F10F92A1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34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3026-A787-4121-A7D5-8A406C089B28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4142-656A-47D1-A2BD-E7F10F92A1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8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3026-A787-4121-A7D5-8A406C089B28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4142-656A-47D1-A2BD-E7F10F92A1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778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3026-A787-4121-A7D5-8A406C089B28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4142-656A-47D1-A2BD-E7F10F92A1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9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3026-A787-4121-A7D5-8A406C089B28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4142-656A-47D1-A2BD-E7F10F92A1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51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3026-A787-4121-A7D5-8A406C089B28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4142-656A-47D1-A2BD-E7F10F92A1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066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3026-A787-4121-A7D5-8A406C089B28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4142-656A-47D1-A2BD-E7F10F92A1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3026-A787-4121-A7D5-8A406C089B28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4142-656A-47D1-A2BD-E7F10F92A1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33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3026-A787-4121-A7D5-8A406C089B28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4142-656A-47D1-A2BD-E7F10F92A1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84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C3026-A787-4121-A7D5-8A406C089B28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D4142-656A-47D1-A2BD-E7F10F92A1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3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AF58D-C88B-687D-22A5-1344ED0A3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E04B4-C89E-3EA9-EA1B-0E3DF7F82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C8BCE140-AEA2-C0DA-165C-45876F21B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993EBD-8B57-4071-24EF-6CD3EA1EC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E346D7-2B28-4762-5274-AFC6D3362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9FF1C6-11F2-00C5-3765-DB70DA8D1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33E65849-0B41-5F5C-A909-AEB9C694D887}"/>
              </a:ext>
            </a:extLst>
          </p:cNvPr>
          <p:cNvSpPr txBox="1">
            <a:spLocks/>
          </p:cNvSpPr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Networks of Workstations (distributed memory)</a:t>
            </a:r>
          </a:p>
        </p:txBody>
      </p:sp>
      <p:pic>
        <p:nvPicPr>
          <p:cNvPr id="9" name="Picture 8" descr="A diagram of different devices&#10;&#10;Description automatically generated with medium confidence">
            <a:extLst>
              <a:ext uri="{FF2B5EF4-FFF2-40B4-BE49-F238E27FC236}">
                <a16:creationId xmlns:a16="http://schemas.microsoft.com/office/drawing/2014/main" id="{2376FE4F-2656-8589-6575-3B6AE0432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313" y="2112579"/>
            <a:ext cx="4757475" cy="3631148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CC0D55B1-0D54-5ACC-EF47-7B0B961270CD}"/>
              </a:ext>
            </a:extLst>
          </p:cNvPr>
          <p:cNvSpPr txBox="1">
            <a:spLocks/>
          </p:cNvSpPr>
          <p:nvPr/>
        </p:nvSpPr>
        <p:spPr>
          <a:xfrm>
            <a:off x="1404419" y="5953521"/>
            <a:ext cx="9407102" cy="3518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770291"/>
            <a:r>
              <a:rPr lang="en-US" sz="1768" b="1" dirty="0">
                <a:solidFill>
                  <a:schemeClr val="bg1"/>
                </a:solidFill>
              </a:rPr>
              <a:t>Parallel &amp; Distributed Computing</a:t>
            </a:r>
            <a:endParaRPr lang="en-US" sz="17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8D1E70-3345-04AE-C4D9-324085EBFBB9}"/>
              </a:ext>
            </a:extLst>
          </p:cNvPr>
          <p:cNvSpPr txBox="1"/>
          <p:nvPr/>
        </p:nvSpPr>
        <p:spPr>
          <a:xfrm>
            <a:off x="9081134" y="5297032"/>
            <a:ext cx="1730387" cy="46235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 defTabSz="770291">
              <a:spcAft>
                <a:spcPts val="624"/>
              </a:spcAft>
            </a:pPr>
            <a:r>
              <a:rPr lang="en-US" sz="2359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Lecture-4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314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Network of Workstations (NOW) </a:t>
            </a:r>
            <a:r>
              <a:rPr lang="en-US" sz="4000" b="1" dirty="0" err="1"/>
              <a:t>cont</a:t>
            </a:r>
            <a:r>
              <a:rPr lang="en-US" sz="4000" b="1" dirty="0"/>
              <a:t>…</a:t>
            </a:r>
            <a:br>
              <a:rPr lang="en-US" sz="4000" b="1" dirty="0"/>
            </a:br>
            <a:r>
              <a:rPr lang="en-US" sz="4000" b="1" dirty="0"/>
              <a:t>Distributed Memory</a:t>
            </a:r>
          </a:p>
        </p:txBody>
      </p:sp>
      <p:pic>
        <p:nvPicPr>
          <p:cNvPr id="5" name="Picture 2" descr="File:Distributed Memory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491" y="1580763"/>
            <a:ext cx="7343019" cy="466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30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Network of Workstations (NOW) </a:t>
            </a:r>
            <a:r>
              <a:rPr lang="en-US" sz="4000" b="1" dirty="0" err="1"/>
              <a:t>cont</a:t>
            </a:r>
            <a:r>
              <a:rPr lang="en-US" sz="4000" b="1" dirty="0"/>
              <a:t>…</a:t>
            </a:r>
            <a:br>
              <a:rPr lang="en-US" sz="4000" b="1" dirty="0"/>
            </a:br>
            <a:r>
              <a:rPr lang="en-US" sz="4000" b="1" dirty="0"/>
              <a:t>Distributed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In a distributed memory system there is typically a </a:t>
            </a:r>
            <a:r>
              <a:rPr lang="en-US" b="1" i="1" dirty="0">
                <a:solidFill>
                  <a:schemeClr val="accent4"/>
                </a:solidFill>
              </a:rPr>
              <a:t>processor</a:t>
            </a:r>
            <a:r>
              <a:rPr lang="en-US" dirty="0"/>
              <a:t>, a </a:t>
            </a:r>
            <a:r>
              <a:rPr lang="en-US" b="1" i="1" dirty="0">
                <a:solidFill>
                  <a:schemeClr val="accent1"/>
                </a:solidFill>
              </a:rPr>
              <a:t>memory</a:t>
            </a:r>
            <a:r>
              <a:rPr lang="en-US" dirty="0"/>
              <a:t>, and some </a:t>
            </a:r>
            <a:r>
              <a:rPr lang="en-US" b="1" i="1" dirty="0">
                <a:solidFill>
                  <a:srgbClr val="00B050"/>
                </a:solidFill>
              </a:rPr>
              <a:t>form of interconnection</a:t>
            </a:r>
            <a:r>
              <a:rPr lang="en-US" dirty="0"/>
              <a:t> that allows programs on each processor to interact with each other.</a:t>
            </a:r>
          </a:p>
        </p:txBody>
      </p:sp>
    </p:spTree>
    <p:extLst>
      <p:ext uri="{BB962C8B-B14F-4D97-AF65-F5344CB8AC3E}">
        <p14:creationId xmlns:p14="http://schemas.microsoft.com/office/powerpoint/2010/main" val="100282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Network of Workstations (NOW) </a:t>
            </a:r>
            <a:r>
              <a:rPr lang="en-US" sz="4000" b="1" dirty="0" err="1"/>
              <a:t>cont</a:t>
            </a:r>
            <a:r>
              <a:rPr lang="en-US" sz="4000" b="1" dirty="0"/>
              <a:t>…</a:t>
            </a:r>
            <a:br>
              <a:rPr lang="en-US" sz="4000" b="1" dirty="0"/>
            </a:br>
            <a:r>
              <a:rPr lang="en-US" sz="4000" b="1" dirty="0"/>
              <a:t>Distributed Memory (programming issues)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The key issue in </a:t>
            </a:r>
            <a:r>
              <a:rPr lang="en-US" b="1" i="1" dirty="0">
                <a:solidFill>
                  <a:srgbClr val="00B050"/>
                </a:solidFill>
              </a:rPr>
              <a:t>programming</a:t>
            </a:r>
            <a:r>
              <a:rPr lang="en-US" dirty="0"/>
              <a:t> distributed memory systems is </a:t>
            </a:r>
            <a:r>
              <a:rPr lang="en-US" b="1" i="1" dirty="0">
                <a:solidFill>
                  <a:srgbClr val="C00000"/>
                </a:solidFill>
              </a:rPr>
              <a:t>how to distribute the data over the memories</a:t>
            </a:r>
            <a:r>
              <a:rPr lang="en-US" dirty="0"/>
              <a:t>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Depending on the problem solved, the data can be </a:t>
            </a:r>
            <a:r>
              <a:rPr lang="en-US" b="1" i="1" dirty="0">
                <a:solidFill>
                  <a:schemeClr val="accent1"/>
                </a:solidFill>
              </a:rPr>
              <a:t>distributed statically</a:t>
            </a:r>
            <a:r>
              <a:rPr lang="en-US" dirty="0"/>
              <a:t>, or it can be </a:t>
            </a:r>
            <a:r>
              <a:rPr lang="en-US" b="1" i="1" dirty="0">
                <a:solidFill>
                  <a:schemeClr val="accent1"/>
                </a:solidFill>
              </a:rPr>
              <a:t>moved through the nodes</a:t>
            </a:r>
            <a:r>
              <a:rPr lang="en-US" dirty="0"/>
              <a:t>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Data can be </a:t>
            </a:r>
            <a:r>
              <a:rPr lang="en-US" b="1" i="1" u="sng" dirty="0">
                <a:solidFill>
                  <a:schemeClr val="accent4"/>
                </a:solidFill>
              </a:rPr>
              <a:t>moved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b="1" i="1" dirty="0">
                <a:solidFill>
                  <a:schemeClr val="accent4"/>
                </a:solidFill>
              </a:rPr>
              <a:t>on demand</a:t>
            </a:r>
            <a:r>
              <a:rPr lang="en-US" dirty="0"/>
              <a:t>, or data can be </a:t>
            </a:r>
            <a:r>
              <a:rPr lang="en-US" b="1" i="1" dirty="0">
                <a:solidFill>
                  <a:schemeClr val="accent4"/>
                </a:solidFill>
              </a:rPr>
              <a:t>pushed to the new nodes in advance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258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Network of Workstations (NOW) </a:t>
            </a:r>
            <a:r>
              <a:rPr lang="en-US" sz="4000" b="1" dirty="0" err="1"/>
              <a:t>cont</a:t>
            </a:r>
            <a:r>
              <a:rPr lang="en-US" sz="4000" b="1" dirty="0"/>
              <a:t>…</a:t>
            </a:r>
            <a:br>
              <a:rPr lang="en-US" sz="4000" b="1" dirty="0"/>
            </a:br>
            <a:r>
              <a:rPr lang="en-US" sz="4000" b="1" dirty="0"/>
              <a:t>Distributed Memory (programming issues)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Data can be </a:t>
            </a:r>
            <a:r>
              <a:rPr lang="en-US" b="1" i="1" dirty="0">
                <a:solidFill>
                  <a:schemeClr val="accent4"/>
                </a:solidFill>
              </a:rPr>
              <a:t>kept statically</a:t>
            </a:r>
            <a:r>
              <a:rPr lang="en-US" dirty="0"/>
              <a:t> in nodes if </a:t>
            </a:r>
            <a:r>
              <a:rPr lang="en-US" b="1" i="1" dirty="0"/>
              <a:t>most computations happen locally</a:t>
            </a:r>
            <a:r>
              <a:rPr lang="en-US" dirty="0"/>
              <a:t>, and only changes on edges have to be reported to other nodes.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An example of this is simulation where </a:t>
            </a:r>
            <a:r>
              <a:rPr lang="en-US" b="1" i="1" dirty="0">
                <a:solidFill>
                  <a:schemeClr val="accent4"/>
                </a:solidFill>
              </a:rPr>
              <a:t>data is modeled</a:t>
            </a:r>
            <a:r>
              <a:rPr lang="en-US" dirty="0"/>
              <a:t> using a </a:t>
            </a:r>
            <a:r>
              <a:rPr lang="en-US" b="1" i="1" dirty="0"/>
              <a:t>grid </a:t>
            </a:r>
            <a:r>
              <a:rPr lang="en-US" dirty="0"/>
              <a:t>(non-interactive workloads), and </a:t>
            </a:r>
            <a:r>
              <a:rPr lang="en-US" b="1" i="1" dirty="0">
                <a:solidFill>
                  <a:schemeClr val="accent5"/>
                </a:solidFill>
              </a:rPr>
              <a:t>each node simulates a small part of the larger grid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774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Network of Workstations (NOW) </a:t>
            </a:r>
            <a:r>
              <a:rPr lang="en-US" sz="4000" b="1" dirty="0" err="1"/>
              <a:t>cont</a:t>
            </a:r>
            <a:r>
              <a:rPr lang="en-US" sz="4000" b="1" dirty="0"/>
              <a:t>…</a:t>
            </a:r>
            <a:br>
              <a:rPr lang="en-US" sz="4000" b="1" dirty="0"/>
            </a:br>
            <a:r>
              <a:rPr lang="en-US" sz="4000" b="1" dirty="0"/>
              <a:t>Distributed Memory (programming issues)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On every iteration, nodes inform all neighboring nodes of the new edge data.</a:t>
            </a:r>
          </a:p>
        </p:txBody>
      </p:sp>
    </p:spTree>
    <p:extLst>
      <p:ext uri="{BB962C8B-B14F-4D97-AF65-F5344CB8AC3E}">
        <p14:creationId xmlns:p14="http://schemas.microsoft.com/office/powerpoint/2010/main" val="259682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There are two kinds of multiple-processor systems exist: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Multi-Processors </a:t>
            </a:r>
            <a:r>
              <a:rPr lang="en-US" dirty="0"/>
              <a:t>(Shared/ Distributed)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Multi-Computers </a:t>
            </a:r>
            <a:r>
              <a:rPr lang="en-US" dirty="0"/>
              <a:t>(Distributed)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Shared vs. Distributed Memory </a:t>
            </a:r>
            <a:r>
              <a:rPr lang="en-US" b="1" dirty="0" err="1"/>
              <a:t>cont</a:t>
            </a:r>
            <a:r>
              <a:rPr lang="en-US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6773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In a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multi-processor</a:t>
            </a:r>
            <a:r>
              <a:rPr lang="en-US" dirty="0"/>
              <a:t> two or more CPUs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 a common main memory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Any </a:t>
            </a:r>
            <a:r>
              <a:rPr lang="en-US" b="1" i="1" dirty="0"/>
              <a:t>process</a:t>
            </a:r>
            <a:r>
              <a:rPr lang="en-US" dirty="0"/>
              <a:t> on any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processor</a:t>
            </a:r>
            <a:r>
              <a:rPr lang="en-US" dirty="0"/>
              <a:t>, can read or write any word in shared memory, simply by moving data to or from the desired location.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In a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multi-computer</a:t>
            </a:r>
            <a:r>
              <a:rPr lang="en-US" dirty="0"/>
              <a:t>, in contrast,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CPU has its own private memory</a:t>
            </a:r>
            <a:r>
              <a:rPr lang="en-US" dirty="0"/>
              <a:t>. Nothing is shared.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Shared vs. Distributed Memory </a:t>
            </a:r>
            <a:r>
              <a:rPr lang="en-US" b="1" dirty="0" err="1"/>
              <a:t>cont</a:t>
            </a:r>
            <a:r>
              <a:rPr lang="en-US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8593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8359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To make an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agriculture analogy</a:t>
            </a:r>
            <a:r>
              <a:rPr lang="en-US" dirty="0"/>
              <a:t>, a multiprocessor is a system with a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herd of sheep</a:t>
            </a:r>
            <a:r>
              <a:rPr lang="en-US" dirty="0"/>
              <a:t> (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processes</a:t>
            </a:r>
            <a:r>
              <a:rPr lang="en-US" dirty="0"/>
              <a:t>) eating from a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feeding through</a:t>
            </a:r>
            <a:r>
              <a:rPr lang="en-US" dirty="0"/>
              <a:t> (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 memory</a:t>
            </a:r>
            <a:r>
              <a:rPr lang="en-US" dirty="0"/>
              <a:t>).</a:t>
            </a:r>
          </a:p>
        </p:txBody>
      </p:sp>
      <p:pic>
        <p:nvPicPr>
          <p:cNvPr id="1028" name="Picture 4" descr="Sheep Feeding Trough (SVK) – Plastiflo Produ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750" y="1825626"/>
            <a:ext cx="540904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Shared vs. Distributed Memory </a:t>
            </a:r>
            <a:r>
              <a:rPr lang="en-US" b="1" dirty="0" err="1"/>
              <a:t>cont</a:t>
            </a:r>
            <a:r>
              <a:rPr lang="en-US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0450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Shared vs. Distributed Memory </a:t>
            </a:r>
            <a:r>
              <a:rPr lang="en-US" b="1" dirty="0" err="1"/>
              <a:t>cont</a:t>
            </a:r>
            <a:r>
              <a:rPr lang="en-US" b="1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multicomputer</a:t>
            </a:r>
            <a:r>
              <a:rPr lang="en-US" dirty="0"/>
              <a:t>, on the other hand, is a design in which each sheep has its own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feeding through (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memory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423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84096"/>
            <a:ext cx="5687658" cy="2447557"/>
          </a:xfrm>
          <a:prstGeom prst="rect">
            <a:avLst/>
          </a:prstGeom>
        </p:spPr>
      </p:pic>
      <p:pic>
        <p:nvPicPr>
          <p:cNvPr id="4" name="Picture 2" descr="File:Distributed Memory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477" y="3284096"/>
            <a:ext cx="4567005" cy="290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Shared vs. Distributed Memory </a:t>
            </a:r>
            <a:r>
              <a:rPr lang="en-US" b="1" dirty="0" err="1"/>
              <a:t>cont</a:t>
            </a:r>
            <a:r>
              <a:rPr lang="en-US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58336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Course Outlines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017" y="1321475"/>
            <a:ext cx="8717967" cy="493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1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Workstation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Workstation, a high-performance computer system </a:t>
            </a:r>
            <a:r>
              <a:rPr lang="en-US"/>
              <a:t>as compared to </a:t>
            </a:r>
            <a:r>
              <a:rPr lang="en-US" dirty="0"/>
              <a:t>mainstream personal computers, that is basically designed for a single user and has </a:t>
            </a:r>
            <a:r>
              <a:rPr lang="en-US" b="1" i="1" dirty="0">
                <a:solidFill>
                  <a:srgbClr val="00B050"/>
                </a:solidFill>
              </a:rPr>
              <a:t>advanced graphics capabilities</a:t>
            </a:r>
            <a:r>
              <a:rPr lang="en-US" dirty="0"/>
              <a:t>, </a:t>
            </a:r>
            <a:r>
              <a:rPr lang="en-US" b="1" i="1" dirty="0">
                <a:solidFill>
                  <a:schemeClr val="accent1"/>
                </a:solidFill>
              </a:rPr>
              <a:t>large storage capacity</a:t>
            </a:r>
            <a:r>
              <a:rPr lang="en-US" dirty="0"/>
              <a:t>, and a </a:t>
            </a:r>
            <a:r>
              <a:rPr lang="en-US" b="1" i="1" dirty="0">
                <a:solidFill>
                  <a:schemeClr val="accent4"/>
                </a:solidFill>
              </a:rPr>
              <a:t>powerful central processing unit</a:t>
            </a:r>
            <a:r>
              <a:rPr lang="en-US" dirty="0"/>
              <a:t>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A workstation is </a:t>
            </a:r>
            <a:r>
              <a:rPr lang="en-US" b="1" i="1" dirty="0">
                <a:solidFill>
                  <a:srgbClr val="00B0F0"/>
                </a:solidFill>
              </a:rPr>
              <a:t>more capable than a personal computer</a:t>
            </a:r>
            <a:r>
              <a:rPr lang="en-US" dirty="0"/>
              <a:t> (PC) but is </a:t>
            </a:r>
            <a:r>
              <a:rPr lang="en-US" b="1" i="1" dirty="0">
                <a:solidFill>
                  <a:schemeClr val="accent6"/>
                </a:solidFill>
              </a:rPr>
              <a:t>less advanced than a server</a:t>
            </a:r>
            <a:r>
              <a:rPr lang="en-US" dirty="0"/>
              <a:t> (which can manage a large network of peripheral PCs or workstations and handle immense data-processing and reporting tasks).</a:t>
            </a:r>
          </a:p>
        </p:txBody>
      </p:sp>
    </p:spTree>
    <p:extLst>
      <p:ext uri="{BB962C8B-B14F-4D97-AF65-F5344CB8AC3E}">
        <p14:creationId xmlns:p14="http://schemas.microsoft.com/office/powerpoint/2010/main" val="49839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Workstation cont…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Workstations were the first segment of the computer market to present advanced accessories and collaboration tools.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The increasing capabilities of mainstream PCs in the late 1990s have blurred the lines between PCs and technical/scientific workstations.</a:t>
            </a:r>
          </a:p>
        </p:txBody>
      </p:sp>
    </p:spTree>
    <p:extLst>
      <p:ext uri="{BB962C8B-B14F-4D97-AF65-F5344CB8AC3E}">
        <p14:creationId xmlns:p14="http://schemas.microsoft.com/office/powerpoint/2010/main" val="88379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Network of Workstations (NOW)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High-speed networks and rapidly improving microprocessor performance make </a:t>
            </a:r>
            <a:r>
              <a:rPr lang="en-US" b="1" i="1" dirty="0">
                <a:solidFill>
                  <a:schemeClr val="accent6"/>
                </a:solidFill>
              </a:rPr>
              <a:t>networks of workstations</a:t>
            </a:r>
            <a:r>
              <a:rPr lang="en-US" dirty="0"/>
              <a:t> an increasingly </a:t>
            </a:r>
            <a:r>
              <a:rPr lang="en-US" b="1" i="1" dirty="0">
                <a:solidFill>
                  <a:schemeClr val="accent2"/>
                </a:solidFill>
              </a:rPr>
              <a:t>appealing vehicle for parallel computing</a:t>
            </a:r>
            <a:r>
              <a:rPr lang="en-US" dirty="0"/>
              <a:t>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By relying solely on </a:t>
            </a:r>
            <a:r>
              <a:rPr lang="en-US" b="1" u="sng" dirty="0">
                <a:solidFill>
                  <a:schemeClr val="accent1"/>
                </a:solidFill>
              </a:rPr>
              <a:t>commodity hardware</a:t>
            </a:r>
            <a:r>
              <a:rPr lang="en-US" dirty="0"/>
              <a:t> and </a:t>
            </a:r>
            <a:r>
              <a:rPr lang="en-US" b="1" u="sng" dirty="0">
                <a:solidFill>
                  <a:schemeClr val="accent1"/>
                </a:solidFill>
              </a:rPr>
              <a:t>software</a:t>
            </a:r>
            <a:r>
              <a:rPr lang="en-US" dirty="0"/>
              <a:t>, networks of workstations offer parallel processing at a relatively low cost.</a:t>
            </a:r>
          </a:p>
        </p:txBody>
      </p:sp>
    </p:spTree>
    <p:extLst>
      <p:ext uri="{BB962C8B-B14F-4D97-AF65-F5344CB8AC3E}">
        <p14:creationId xmlns:p14="http://schemas.microsoft.com/office/powerpoint/2010/main" val="141509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Network of Workstations (NOW) </a:t>
            </a:r>
            <a:r>
              <a:rPr lang="en-US" sz="4000" b="1" dirty="0" err="1"/>
              <a:t>cont</a:t>
            </a:r>
            <a:r>
              <a:rPr lang="en-US" sz="4000" b="1" dirty="0"/>
              <a:t>…</a:t>
            </a:r>
            <a:br>
              <a:rPr lang="en-US" sz="4000" b="1" dirty="0"/>
            </a:br>
            <a:r>
              <a:rPr lang="en-US" sz="4000" b="1" dirty="0"/>
              <a:t>commodity hardware and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b="1" i="1" u="sng" dirty="0">
                <a:solidFill>
                  <a:srgbClr val="7030A0"/>
                </a:solidFill>
              </a:rPr>
              <a:t>Commodity hardware</a:t>
            </a:r>
            <a:r>
              <a:rPr lang="en-US" dirty="0"/>
              <a:t> (unlike </a:t>
            </a:r>
            <a:r>
              <a:rPr lang="en-US" b="1" i="1" dirty="0"/>
              <a:t>purpose-built hardware</a:t>
            </a:r>
            <a:r>
              <a:rPr lang="en-US" dirty="0"/>
              <a:t>), sometimes known as </a:t>
            </a:r>
            <a:r>
              <a:rPr lang="en-US" b="1" i="1" dirty="0">
                <a:solidFill>
                  <a:schemeClr val="accent1"/>
                </a:solidFill>
              </a:rPr>
              <a:t>off-the-shelf hardware</a:t>
            </a:r>
            <a:r>
              <a:rPr lang="en-US" dirty="0"/>
              <a:t>, is a computer device or IT component that is relatively </a:t>
            </a:r>
            <a:r>
              <a:rPr lang="en-US" b="1" i="1" dirty="0">
                <a:solidFill>
                  <a:schemeClr val="accent2"/>
                </a:solidFill>
              </a:rPr>
              <a:t>inexpensive</a:t>
            </a:r>
            <a:r>
              <a:rPr lang="en-US" dirty="0"/>
              <a:t>, </a:t>
            </a:r>
            <a:r>
              <a:rPr lang="en-US" b="1" i="1" dirty="0">
                <a:solidFill>
                  <a:schemeClr val="accent2"/>
                </a:solidFill>
              </a:rPr>
              <a:t>widely available</a:t>
            </a:r>
            <a:r>
              <a:rPr lang="en-US" dirty="0"/>
              <a:t> and basically </a:t>
            </a:r>
            <a:r>
              <a:rPr lang="en-US" b="1" i="1" dirty="0">
                <a:solidFill>
                  <a:schemeClr val="accent2"/>
                </a:solidFill>
              </a:rPr>
              <a:t>interchangeable with other hardware</a:t>
            </a:r>
            <a:r>
              <a:rPr lang="en-US" dirty="0"/>
              <a:t> of its type.</a:t>
            </a:r>
          </a:p>
        </p:txBody>
      </p:sp>
    </p:spTree>
    <p:extLst>
      <p:ext uri="{BB962C8B-B14F-4D97-AF65-F5344CB8AC3E}">
        <p14:creationId xmlns:p14="http://schemas.microsoft.com/office/powerpoint/2010/main" val="171037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Network of Workstations (NOW) </a:t>
            </a:r>
            <a:r>
              <a:rPr lang="en-US" sz="4000" b="1" dirty="0" err="1"/>
              <a:t>cont</a:t>
            </a:r>
            <a:r>
              <a:rPr lang="en-US" sz="4000" b="1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A network-of-workstations multiprocessor may be realized as a </a:t>
            </a:r>
            <a:r>
              <a:rPr lang="en-US" b="1" i="1" dirty="0">
                <a:solidFill>
                  <a:schemeClr val="accent4"/>
                </a:solidFill>
              </a:rPr>
              <a:t>processor bank</a:t>
            </a:r>
            <a:r>
              <a:rPr lang="en-US" dirty="0"/>
              <a:t>, a </a:t>
            </a:r>
            <a:r>
              <a:rPr lang="en-US" b="1" i="1" dirty="0"/>
              <a:t>number of processors</a:t>
            </a:r>
            <a:r>
              <a:rPr lang="en-US" dirty="0"/>
              <a:t> </a:t>
            </a:r>
            <a:r>
              <a:rPr lang="en-US" b="1" i="1" u="sng" dirty="0">
                <a:solidFill>
                  <a:schemeClr val="accent4"/>
                </a:solidFill>
              </a:rPr>
              <a:t>dedicated</a:t>
            </a:r>
            <a:r>
              <a:rPr lang="en-US" dirty="0"/>
              <a:t> for the purpose of </a:t>
            </a:r>
            <a:r>
              <a:rPr lang="en-US" b="1" i="1" dirty="0">
                <a:solidFill>
                  <a:schemeClr val="accent4"/>
                </a:solidFill>
              </a:rPr>
              <a:t>providing computing cycles</a:t>
            </a:r>
            <a:r>
              <a:rPr lang="en-US" dirty="0"/>
              <a:t>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Alternatively, it may consist of a </a:t>
            </a:r>
            <a:r>
              <a:rPr lang="en-US" b="1" i="1" dirty="0">
                <a:solidFill>
                  <a:schemeClr val="accent5"/>
                </a:solidFill>
              </a:rPr>
              <a:t>dynamically varying set of machines</a:t>
            </a:r>
            <a:r>
              <a:rPr lang="en-US" dirty="0"/>
              <a:t> on which </a:t>
            </a:r>
            <a:r>
              <a:rPr lang="en-US" b="1" i="1" u="sng" dirty="0">
                <a:solidFill>
                  <a:schemeClr val="accent5"/>
                </a:solidFill>
              </a:rPr>
              <a:t>idle cycles</a:t>
            </a:r>
            <a:r>
              <a:rPr lang="en-US" dirty="0"/>
              <a:t> are </a:t>
            </a:r>
            <a:r>
              <a:rPr lang="en-US" b="1" i="1" dirty="0">
                <a:solidFill>
                  <a:schemeClr val="accent5"/>
                </a:solidFill>
              </a:rPr>
              <a:t>used to perform long-running computations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207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Network of Workstations (NOW) </a:t>
            </a:r>
            <a:r>
              <a:rPr lang="en-US" sz="4000" b="1" dirty="0" err="1"/>
              <a:t>cont</a:t>
            </a:r>
            <a:r>
              <a:rPr lang="en-US" sz="4000" b="1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In the latter case, the (hardware) </a:t>
            </a:r>
            <a:r>
              <a:rPr lang="en-US" b="1" i="1" dirty="0">
                <a:solidFill>
                  <a:schemeClr val="accent1"/>
                </a:solidFill>
              </a:rPr>
              <a:t>cost is essentially zero</a:t>
            </a:r>
            <a:r>
              <a:rPr lang="en-US" dirty="0"/>
              <a:t>, since many organizations already have </a:t>
            </a:r>
            <a:r>
              <a:rPr lang="en-US" b="1" i="1" dirty="0">
                <a:solidFill>
                  <a:schemeClr val="accent1"/>
                </a:solidFill>
              </a:rPr>
              <a:t>extensive workstation networks</a:t>
            </a:r>
            <a:r>
              <a:rPr lang="en-US" dirty="0"/>
              <a:t> in place.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In terms of </a:t>
            </a:r>
            <a:r>
              <a:rPr lang="en-US" b="1" i="1" u="sng" dirty="0">
                <a:solidFill>
                  <a:schemeClr val="accent2"/>
                </a:solidFill>
              </a:rPr>
              <a:t>performance</a:t>
            </a:r>
            <a:r>
              <a:rPr lang="en-US" dirty="0"/>
              <a:t>, </a:t>
            </a:r>
            <a:r>
              <a:rPr lang="en-US" b="1" i="1" dirty="0">
                <a:solidFill>
                  <a:schemeClr val="accent4"/>
                </a:solidFill>
              </a:rPr>
              <a:t>improvements in processor speed</a:t>
            </a:r>
            <a:r>
              <a:rPr lang="en-US" dirty="0"/>
              <a:t> and </a:t>
            </a:r>
            <a:r>
              <a:rPr lang="en-US" b="1" i="1" dirty="0">
                <a:solidFill>
                  <a:schemeClr val="accent4"/>
                </a:solidFill>
              </a:rPr>
              <a:t>network bandwidth</a:t>
            </a:r>
            <a:r>
              <a:rPr lang="en-US" dirty="0"/>
              <a:t> and </a:t>
            </a:r>
            <a:r>
              <a:rPr lang="en-US" b="1" i="1" dirty="0">
                <a:solidFill>
                  <a:schemeClr val="accent4"/>
                </a:solidFill>
              </a:rPr>
              <a:t>latency</a:t>
            </a:r>
            <a:r>
              <a:rPr lang="en-US" dirty="0"/>
              <a:t> allow </a:t>
            </a:r>
            <a:r>
              <a:rPr lang="en-US" b="1" i="1" u="sng" dirty="0"/>
              <a:t>networked workstations</a:t>
            </a:r>
            <a:r>
              <a:rPr lang="en-US" dirty="0"/>
              <a:t> to </a:t>
            </a:r>
            <a:r>
              <a:rPr lang="en-US" b="1" i="1" u="sng" dirty="0">
                <a:solidFill>
                  <a:schemeClr val="accent2"/>
                </a:solidFill>
              </a:rPr>
              <a:t>deliver performance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2"/>
                </a:solidFill>
              </a:rPr>
              <a:t>approaching</a:t>
            </a:r>
            <a:r>
              <a:rPr lang="en-US" dirty="0"/>
              <a:t> or </a:t>
            </a:r>
            <a:r>
              <a:rPr lang="en-US" b="1" i="1" dirty="0">
                <a:solidFill>
                  <a:schemeClr val="accent2"/>
                </a:solidFill>
              </a:rPr>
              <a:t>exceeding supercomputer</a:t>
            </a:r>
            <a:r>
              <a:rPr lang="en-US" dirty="0"/>
              <a:t> performance for an increasing class of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21253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Network of Workstations (NOW) </a:t>
            </a:r>
            <a:r>
              <a:rPr lang="en-US" sz="4000" b="1" dirty="0" err="1"/>
              <a:t>cont</a:t>
            </a:r>
            <a:r>
              <a:rPr lang="en-US" sz="4000" b="1" dirty="0"/>
              <a:t>…</a:t>
            </a:r>
            <a:br>
              <a:rPr lang="en-US" sz="4000" b="1" dirty="0"/>
            </a:br>
            <a:r>
              <a:rPr lang="en-US" sz="4000" b="1" dirty="0"/>
              <a:t>Distributed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Distributed memory refers to a multiprocessor computer system in which </a:t>
            </a:r>
            <a:r>
              <a:rPr lang="en-US" b="1" i="1" dirty="0">
                <a:solidFill>
                  <a:srgbClr val="7030A0"/>
                </a:solidFill>
              </a:rPr>
              <a:t>each processor has its own </a:t>
            </a:r>
            <a:r>
              <a:rPr lang="en-US" b="1" i="1" u="sng" dirty="0">
                <a:solidFill>
                  <a:srgbClr val="7030A0"/>
                </a:solidFill>
              </a:rPr>
              <a:t>private memory</a:t>
            </a:r>
            <a:r>
              <a:rPr lang="en-US" dirty="0"/>
              <a:t>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Computational tasks can only operate on </a:t>
            </a:r>
            <a:r>
              <a:rPr lang="en-US" b="1" i="1" dirty="0"/>
              <a:t>local data</a:t>
            </a:r>
            <a:r>
              <a:rPr lang="en-US" dirty="0"/>
              <a:t>, and if </a:t>
            </a:r>
            <a:r>
              <a:rPr lang="en-US" b="1" i="1" dirty="0">
                <a:solidFill>
                  <a:schemeClr val="accent1"/>
                </a:solidFill>
              </a:rPr>
              <a:t>remote data</a:t>
            </a:r>
            <a:r>
              <a:rPr lang="en-US" dirty="0"/>
              <a:t> are required, the computational task must </a:t>
            </a:r>
            <a:r>
              <a:rPr lang="en-US" b="1" i="1" dirty="0">
                <a:solidFill>
                  <a:schemeClr val="accent4"/>
                </a:solidFill>
              </a:rPr>
              <a:t>communicate with one or more remote processors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791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20785</TotalTime>
  <Words>801</Words>
  <Application>Microsoft Office PowerPoint</Application>
  <PresentationFormat>Widescreen</PresentationFormat>
  <Paragraphs>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Course Outlines</vt:lpstr>
      <vt:lpstr>Workstation</vt:lpstr>
      <vt:lpstr>Workstation cont…</vt:lpstr>
      <vt:lpstr>Network of Workstations (NOW)</vt:lpstr>
      <vt:lpstr>Network of Workstations (NOW) cont… commodity hardware and software</vt:lpstr>
      <vt:lpstr>Network of Workstations (NOW) cont…</vt:lpstr>
      <vt:lpstr>Network of Workstations (NOW) cont…</vt:lpstr>
      <vt:lpstr>Network of Workstations (NOW) cont… Distributed Memory</vt:lpstr>
      <vt:lpstr>Network of Workstations (NOW) cont… Distributed Memory</vt:lpstr>
      <vt:lpstr>Network of Workstations (NOW) cont… Distributed Memory</vt:lpstr>
      <vt:lpstr>Network of Workstations (NOW) cont… Distributed Memory (programming issues)</vt:lpstr>
      <vt:lpstr>Network of Workstations (NOW) cont… Distributed Memory (programming issues)</vt:lpstr>
      <vt:lpstr>Network of Workstations (NOW) cont… Distributed Memory (programming issues)</vt:lpstr>
      <vt:lpstr>Shared vs. Distributed Memory cont…</vt:lpstr>
      <vt:lpstr>Shared vs. Distributed Memory cont…</vt:lpstr>
      <vt:lpstr>Shared vs. Distributed Memory cont…</vt:lpstr>
      <vt:lpstr>Shared vs. Distributed Memory cont…</vt:lpstr>
      <vt:lpstr>Shared vs. Distributed Memory cont…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Arfan</dc:creator>
  <cp:lastModifiedBy>Shahzad Arif</cp:lastModifiedBy>
  <cp:revision>156</cp:revision>
  <dcterms:created xsi:type="dcterms:W3CDTF">2020-04-04T20:45:15Z</dcterms:created>
  <dcterms:modified xsi:type="dcterms:W3CDTF">2023-10-30T10:40:38Z</dcterms:modified>
</cp:coreProperties>
</file>