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412" r:id="rId2"/>
    <p:sldId id="367" r:id="rId3"/>
    <p:sldId id="434" r:id="rId4"/>
    <p:sldId id="414" r:id="rId5"/>
    <p:sldId id="416" r:id="rId6"/>
    <p:sldId id="417" r:id="rId7"/>
    <p:sldId id="418" r:id="rId8"/>
    <p:sldId id="435" r:id="rId9"/>
    <p:sldId id="419" r:id="rId10"/>
    <p:sldId id="421" r:id="rId11"/>
    <p:sldId id="427" r:id="rId12"/>
    <p:sldId id="424" r:id="rId13"/>
    <p:sldId id="428" r:id="rId14"/>
    <p:sldId id="429" r:id="rId15"/>
    <p:sldId id="432" r:id="rId16"/>
    <p:sldId id="430" r:id="rId17"/>
    <p:sldId id="431" r:id="rId18"/>
    <p:sldId id="43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75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-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9D853-0E07-44AB-83F7-501AB3A0B155}" type="datetimeFigureOut">
              <a:rPr lang="en-US" smtClean="0"/>
              <a:t>19-Dec-23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4263F-6D0F-4518-9ADE-1F70EF39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6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In computer science, a memory leak is a type of resource leak that occurs when a computer program incorrectly manages memory allocations in a way that memory which is no longer needed is not released. </a:t>
            </a:r>
            <a:r>
              <a:rPr lang="en-US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memory leak may also happen when an object is stored in memory but cannot be accessed by the running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4263F-6D0F-4518-9ADE-1F70EF39E7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6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19-Dec-23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4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19-Dec-23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5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19-Dec-23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4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19-Dec-23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19-Dec-23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7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19-Dec-23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9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19-Dec-23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19-Dec-23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06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19-Dec-23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19-Dec-23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C3026-A787-4121-A7D5-8A406C089B28}" type="datetimeFigureOut">
              <a:rPr lang="en-US" smtClean="0"/>
              <a:t>19-Dec-23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4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C3026-A787-4121-A7D5-8A406C089B28}" type="datetimeFigureOut">
              <a:rPr lang="en-US" smtClean="0"/>
              <a:t>19-Dec-23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D4142-656A-47D1-A2BD-E7F10F92A1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3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0A24F2-F55E-BB71-B4A5-847017A2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B010D1-994B-FF90-50DE-A82B3690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FD05EA37-1CE0-063D-4D62-083FCF046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E46093-03E7-B038-8D8C-B6359253E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ECCCA4-ABFF-EE01-F9A6-5F09A24EB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6F37E0-EFA5-FFB9-C9E6-05DD7B4EB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E6DD858-2EA7-3588-E6B6-B9CA40261946}"/>
              </a:ext>
            </a:extLst>
          </p:cNvPr>
          <p:cNvSpPr txBox="1">
            <a:spLocks/>
          </p:cNvSpPr>
          <p:nvPr/>
        </p:nvSpPr>
        <p:spPr>
          <a:xfrm>
            <a:off x="978038" y="349112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Concurrency and Synchronization</a:t>
            </a:r>
          </a:p>
        </p:txBody>
      </p:sp>
      <p:pic>
        <p:nvPicPr>
          <p:cNvPr id="11" name="Picture 10" descr="A diagram of different devices">
            <a:extLst>
              <a:ext uri="{FF2B5EF4-FFF2-40B4-BE49-F238E27FC236}">
                <a16:creationId xmlns:a16="http://schemas.microsoft.com/office/drawing/2014/main" id="{380AB9BC-E11D-3AD3-B36E-925455A62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13" y="2112579"/>
            <a:ext cx="4757475" cy="3631148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6136ADBC-F417-CBFC-4CE7-CA844BC61F23}"/>
              </a:ext>
            </a:extLst>
          </p:cNvPr>
          <p:cNvSpPr txBox="1">
            <a:spLocks/>
          </p:cNvSpPr>
          <p:nvPr/>
        </p:nvSpPr>
        <p:spPr>
          <a:xfrm>
            <a:off x="1404419" y="5843035"/>
            <a:ext cx="9407102" cy="46234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770291"/>
            <a:r>
              <a:rPr lang="en-US" sz="2000" b="1" dirty="0">
                <a:solidFill>
                  <a:schemeClr val="bg1"/>
                </a:solidFill>
              </a:rPr>
              <a:t>Parallel &amp; Distributed Computing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ED1D1-5465-D1B0-EE85-9320F1250EDA}"/>
              </a:ext>
            </a:extLst>
          </p:cNvPr>
          <p:cNvSpPr txBox="1"/>
          <p:nvPr/>
        </p:nvSpPr>
        <p:spPr>
          <a:xfrm>
            <a:off x="9081134" y="5297032"/>
            <a:ext cx="1730387" cy="4623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 defTabSz="770291">
              <a:spcAft>
                <a:spcPts val="624"/>
              </a:spcAft>
            </a:pPr>
            <a:r>
              <a:rPr lang="en-US" sz="2359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Lecture-11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7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Concurrency any Synchronization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br>
              <a:rPr lang="en-US" b="1" dirty="0"/>
            </a:br>
            <a:r>
              <a:rPr lang="en-US" b="1" dirty="0"/>
              <a:t>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Mutual exclusion is a </a:t>
            </a:r>
            <a:r>
              <a:rPr lang="en-US" b="1" i="1" dirty="0"/>
              <a:t>property</a:t>
            </a:r>
            <a:r>
              <a:rPr lang="en-US" dirty="0"/>
              <a:t> of </a:t>
            </a:r>
            <a:r>
              <a:rPr lang="en-US" b="1" i="1" dirty="0">
                <a:solidFill>
                  <a:srgbClr val="00B050"/>
                </a:solidFill>
              </a:rPr>
              <a:t>concurrency control</a:t>
            </a:r>
            <a:r>
              <a:rPr lang="en-US" dirty="0"/>
              <a:t>, which is introduced for the purpose of </a:t>
            </a:r>
            <a:r>
              <a:rPr lang="en-US" b="1" i="1" dirty="0">
                <a:solidFill>
                  <a:srgbClr val="00B050"/>
                </a:solidFill>
              </a:rPr>
              <a:t>preventing </a:t>
            </a:r>
            <a:r>
              <a:rPr lang="en-US" b="1" i="1" u="sng" dirty="0">
                <a:solidFill>
                  <a:srgbClr val="C00000"/>
                </a:solidFill>
              </a:rPr>
              <a:t>race conditions</a:t>
            </a:r>
            <a:r>
              <a:rPr lang="en-US" dirty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It is the requirement that </a:t>
            </a:r>
            <a:r>
              <a:rPr lang="en-US" b="1" i="1" dirty="0">
                <a:solidFill>
                  <a:schemeClr val="accent1"/>
                </a:solidFill>
              </a:rPr>
              <a:t>one thread of execution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never enters</a:t>
            </a:r>
            <a:r>
              <a:rPr lang="en-US" dirty="0"/>
              <a:t> a </a:t>
            </a:r>
            <a:r>
              <a:rPr lang="en-US" b="1" i="1" u="sng" dirty="0">
                <a:solidFill>
                  <a:srgbClr val="C00000"/>
                </a:solidFill>
              </a:rPr>
              <a:t>critical section</a:t>
            </a:r>
            <a:r>
              <a:rPr lang="en-US" dirty="0"/>
              <a:t> while </a:t>
            </a:r>
            <a:r>
              <a:rPr lang="en-US" b="1" i="1" dirty="0">
                <a:solidFill>
                  <a:schemeClr val="accent2"/>
                </a:solidFill>
              </a:rPr>
              <a:t>a concurrent thread of execution is already </a:t>
            </a:r>
            <a:r>
              <a:rPr lang="en-US" b="1" i="1" u="sng" dirty="0">
                <a:solidFill>
                  <a:schemeClr val="accent2"/>
                </a:solidFill>
              </a:rPr>
              <a:t>accessing critical section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7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Concurrency any Synchronization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br>
              <a:rPr lang="en-US" b="1" dirty="0"/>
            </a:br>
            <a:r>
              <a:rPr lang="en-US" b="1" dirty="0"/>
              <a:t>Mutual Exclusion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486" y="1901017"/>
            <a:ext cx="10835026" cy="40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5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Concurrency any Synchronization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br>
              <a:rPr lang="en-US" b="1" dirty="0"/>
            </a:br>
            <a:r>
              <a:rPr lang="en-US" b="1" dirty="0"/>
              <a:t>Mutual Exclusion    (Race Condition)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Race condition is an </a:t>
            </a:r>
            <a:r>
              <a:rPr lang="en-US" b="1" i="1" dirty="0">
                <a:solidFill>
                  <a:schemeClr val="accent2"/>
                </a:solidFill>
              </a:rPr>
              <a:t>undesirable event</a:t>
            </a:r>
            <a:r>
              <a:rPr lang="en-US" dirty="0"/>
              <a:t> that can happen </a:t>
            </a:r>
            <a:r>
              <a:rPr lang="en-US" b="1" i="1" dirty="0"/>
              <a:t>when multiple entities</a:t>
            </a:r>
            <a:r>
              <a:rPr lang="en-US" dirty="0"/>
              <a:t> </a:t>
            </a:r>
            <a:r>
              <a:rPr lang="en-US" b="1" i="1" u="sng" dirty="0">
                <a:solidFill>
                  <a:srgbClr val="C00000"/>
                </a:solidFill>
              </a:rPr>
              <a:t>access</a:t>
            </a:r>
            <a:r>
              <a:rPr lang="en-US" b="1" i="1" dirty="0">
                <a:solidFill>
                  <a:srgbClr val="C00000"/>
                </a:solidFill>
              </a:rPr>
              <a:t> or </a:t>
            </a:r>
            <a:r>
              <a:rPr lang="en-US" b="1" i="1" u="sng" dirty="0">
                <a:solidFill>
                  <a:srgbClr val="C00000"/>
                </a:solidFill>
              </a:rPr>
              <a:t>modify</a:t>
            </a:r>
            <a:r>
              <a:rPr lang="en-US" b="1" i="1" dirty="0">
                <a:solidFill>
                  <a:srgbClr val="C00000"/>
                </a:solidFill>
              </a:rPr>
              <a:t> shared resources</a:t>
            </a:r>
            <a:r>
              <a:rPr lang="en-US" dirty="0"/>
              <a:t> in a system.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The system </a:t>
            </a:r>
            <a:r>
              <a:rPr lang="en-US" b="1" i="1" dirty="0">
                <a:solidFill>
                  <a:srgbClr val="00B050"/>
                </a:solidFill>
              </a:rPr>
              <a:t>behaves correctly</a:t>
            </a:r>
            <a:r>
              <a:rPr lang="en-US" dirty="0"/>
              <a:t> when these entities </a:t>
            </a:r>
            <a:r>
              <a:rPr lang="en-US" b="1" i="1" dirty="0"/>
              <a:t>use the shared resources</a:t>
            </a:r>
            <a:r>
              <a:rPr lang="en-US" dirty="0"/>
              <a:t> as </a:t>
            </a:r>
            <a:r>
              <a:rPr lang="en-US" b="1" i="1" u="sng" dirty="0">
                <a:solidFill>
                  <a:srgbClr val="00B050"/>
                </a:solidFill>
              </a:rPr>
              <a:t>expected</a:t>
            </a:r>
            <a:r>
              <a:rPr lang="en-US" dirty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When race condition happens, the system </a:t>
            </a:r>
            <a:r>
              <a:rPr lang="en-US" b="1" i="1" dirty="0"/>
              <a:t>may enter a state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not designed for</a:t>
            </a:r>
            <a:r>
              <a:rPr lang="en-US" dirty="0"/>
              <a:t> and </a:t>
            </a:r>
            <a:r>
              <a:rPr lang="en-US" b="1" i="1" u="sng" dirty="0">
                <a:solidFill>
                  <a:srgbClr val="C00000"/>
                </a:solidFill>
              </a:rPr>
              <a:t>hence fail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25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Concurrency any Synchronization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br>
              <a:rPr lang="en-US" b="1" dirty="0"/>
            </a:br>
            <a:r>
              <a:rPr lang="en-US" b="1" dirty="0"/>
              <a:t>Mutual Exclusion: </a:t>
            </a:r>
            <a:r>
              <a:rPr lang="en-US" b="1" dirty="0" err="1"/>
              <a:t>Mutex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A </a:t>
            </a:r>
            <a:r>
              <a:rPr lang="en-US" b="1" dirty="0"/>
              <a:t>lock</a:t>
            </a:r>
            <a:r>
              <a:rPr lang="en-US" dirty="0"/>
              <a:t> or </a:t>
            </a:r>
            <a:r>
              <a:rPr lang="en-US" b="1" u="sng" dirty="0">
                <a:solidFill>
                  <a:srgbClr val="00B050"/>
                </a:solidFill>
              </a:rPr>
              <a:t>mut</a:t>
            </a:r>
            <a:r>
              <a:rPr lang="en-US" b="1" u="sng" dirty="0">
                <a:solidFill>
                  <a:srgbClr val="00B0F0"/>
                </a:solidFill>
              </a:rPr>
              <a:t>ex</a:t>
            </a:r>
            <a:r>
              <a:rPr lang="en-US" dirty="0"/>
              <a:t> (</a:t>
            </a:r>
            <a:r>
              <a:rPr lang="en-US" b="1" dirty="0">
                <a:solidFill>
                  <a:srgbClr val="00B050"/>
                </a:solidFill>
              </a:rPr>
              <a:t>mutual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exclusion</a:t>
            </a:r>
            <a:r>
              <a:rPr lang="en-US" dirty="0"/>
              <a:t>) is a </a:t>
            </a:r>
            <a:r>
              <a:rPr lang="en-US" b="1" i="1" dirty="0"/>
              <a:t>synchronization primitive</a:t>
            </a:r>
            <a:r>
              <a:rPr lang="en-US" dirty="0"/>
              <a:t>: is a mechanism </a:t>
            </a:r>
            <a:r>
              <a:rPr lang="en-US" b="1" i="1" dirty="0"/>
              <a:t>that enforces</a:t>
            </a:r>
            <a:r>
              <a:rPr lang="en-US" dirty="0"/>
              <a:t> </a:t>
            </a:r>
            <a:r>
              <a:rPr lang="en-US" b="1" u="sng" dirty="0">
                <a:solidFill>
                  <a:srgbClr val="C00000"/>
                </a:solidFill>
              </a:rPr>
              <a:t>limits</a:t>
            </a:r>
            <a:r>
              <a:rPr lang="en-US" dirty="0"/>
              <a:t> </a:t>
            </a:r>
            <a:r>
              <a:rPr lang="en-US" b="1" i="1" dirty="0"/>
              <a:t>on </a:t>
            </a:r>
            <a:r>
              <a:rPr lang="en-US" b="1" i="1" dirty="0">
                <a:solidFill>
                  <a:srgbClr val="C00000"/>
                </a:solidFill>
              </a:rPr>
              <a:t>accessing a resource</a:t>
            </a:r>
            <a:r>
              <a:rPr lang="en-US" dirty="0"/>
              <a:t> when there are </a:t>
            </a:r>
            <a:r>
              <a:rPr lang="en-US" b="1" i="1" dirty="0">
                <a:solidFill>
                  <a:srgbClr val="00B050"/>
                </a:solidFill>
              </a:rPr>
              <a:t>many threads</a:t>
            </a:r>
            <a:r>
              <a:rPr lang="en-US" dirty="0"/>
              <a:t> of execution.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A </a:t>
            </a:r>
            <a:r>
              <a:rPr lang="en-US" b="1" dirty="0"/>
              <a:t>shared resource </a:t>
            </a:r>
            <a:r>
              <a:rPr lang="en-US" dirty="0"/>
              <a:t>in this context is a code element with a </a:t>
            </a:r>
            <a:r>
              <a:rPr lang="en-US" b="1" dirty="0">
                <a:solidFill>
                  <a:srgbClr val="FF0000"/>
                </a:solidFill>
              </a:rPr>
              <a:t>critical section</a:t>
            </a:r>
            <a:r>
              <a:rPr lang="en-US" dirty="0"/>
              <a:t>, the part of the code that should not be executed by more than one thread at a time.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The first person to propose such primitive was </a:t>
            </a:r>
            <a:r>
              <a:rPr lang="en-US" b="1" i="1" dirty="0" err="1">
                <a:solidFill>
                  <a:srgbClr val="00B050"/>
                </a:solidFill>
              </a:rPr>
              <a:t>Edsger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b="1" i="1" dirty="0" err="1">
                <a:solidFill>
                  <a:srgbClr val="00B050"/>
                </a:solidFill>
              </a:rPr>
              <a:t>Dijkstra</a:t>
            </a:r>
            <a:r>
              <a:rPr lang="en-US" dirty="0"/>
              <a:t>, who suggested a new </a:t>
            </a:r>
            <a:r>
              <a:rPr lang="en-US" dirty="0" err="1"/>
              <a:t>datatype</a:t>
            </a:r>
            <a:r>
              <a:rPr lang="en-US" dirty="0"/>
              <a:t> called a </a:t>
            </a:r>
            <a:r>
              <a:rPr lang="en-US" b="1" i="1" u="sng" dirty="0">
                <a:solidFill>
                  <a:srgbClr val="00B050"/>
                </a:solidFill>
              </a:rPr>
              <a:t>semaphore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20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Concurrency any Synchronization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br>
              <a:rPr lang="en-US" b="1" dirty="0"/>
            </a:br>
            <a:r>
              <a:rPr lang="en-US" b="1" dirty="0"/>
              <a:t>Mutual Exclusion: </a:t>
            </a:r>
            <a:r>
              <a:rPr lang="en-US" b="1" dirty="0" err="1"/>
              <a:t>Mutex</a:t>
            </a:r>
            <a:r>
              <a:rPr lang="en-US" b="1" dirty="0"/>
              <a:t> (Semaphore)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A semaphore is an </a:t>
            </a:r>
            <a:r>
              <a:rPr lang="en-US" b="1" i="1" dirty="0">
                <a:solidFill>
                  <a:srgbClr val="0070C0"/>
                </a:solidFill>
              </a:rPr>
              <a:t>integer variable</a:t>
            </a:r>
            <a:r>
              <a:rPr lang="en-US" dirty="0"/>
              <a:t> that supports an atomic </a:t>
            </a:r>
            <a:r>
              <a:rPr lang="en-US" b="1" i="1" dirty="0">
                <a:solidFill>
                  <a:schemeClr val="accent4"/>
                </a:solidFill>
              </a:rPr>
              <a:t>test-and-set</a:t>
            </a:r>
            <a:r>
              <a:rPr lang="en-US" dirty="0"/>
              <a:t> operation.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A semaphore is an </a:t>
            </a:r>
            <a:r>
              <a:rPr lang="en-US" b="1" i="1" dirty="0">
                <a:solidFill>
                  <a:srgbClr val="0070C0"/>
                </a:solidFill>
              </a:rPr>
              <a:t>integer variable</a:t>
            </a:r>
            <a:r>
              <a:rPr lang="en-US" dirty="0"/>
              <a:t> used to </a:t>
            </a:r>
            <a:r>
              <a:rPr lang="en-US" b="1" i="1" u="sng" dirty="0">
                <a:solidFill>
                  <a:srgbClr val="00B050"/>
                </a:solidFill>
              </a:rPr>
              <a:t>control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access</a:t>
            </a:r>
            <a:r>
              <a:rPr lang="en-US" dirty="0"/>
              <a:t> to a </a:t>
            </a:r>
            <a:r>
              <a:rPr lang="en-US" b="1" dirty="0">
                <a:solidFill>
                  <a:schemeClr val="accent4"/>
                </a:solidFill>
              </a:rPr>
              <a:t>common resource</a:t>
            </a:r>
            <a:r>
              <a:rPr lang="en-US" dirty="0"/>
              <a:t> by </a:t>
            </a:r>
            <a:r>
              <a:rPr lang="en-US" b="1" dirty="0"/>
              <a:t>multiple threads</a:t>
            </a:r>
            <a:r>
              <a:rPr lang="en-US" dirty="0"/>
              <a:t> and avoid critical section problems.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A trivial semaphore is a variable that is changed (e.g., </a:t>
            </a:r>
            <a:r>
              <a:rPr lang="en-US" b="1" i="1" dirty="0">
                <a:solidFill>
                  <a:schemeClr val="accent6"/>
                </a:solidFill>
              </a:rPr>
              <a:t>incremented</a:t>
            </a:r>
            <a:r>
              <a:rPr lang="en-US" dirty="0"/>
              <a:t> or </a:t>
            </a:r>
            <a:r>
              <a:rPr lang="en-US" b="1" i="1" dirty="0">
                <a:solidFill>
                  <a:srgbClr val="C00000"/>
                </a:solidFill>
              </a:rPr>
              <a:t>decremented</a:t>
            </a:r>
            <a:r>
              <a:rPr lang="en-US" dirty="0"/>
              <a:t>) depending on conditions.</a:t>
            </a:r>
          </a:p>
        </p:txBody>
      </p:sp>
    </p:spTree>
    <p:extLst>
      <p:ext uri="{BB962C8B-B14F-4D97-AF65-F5344CB8AC3E}">
        <p14:creationId xmlns:p14="http://schemas.microsoft.com/office/powerpoint/2010/main" val="281772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Concurrency any Synchronization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br>
              <a:rPr lang="en-US" b="1" dirty="0"/>
            </a:br>
            <a:r>
              <a:rPr lang="en-US" b="1" dirty="0"/>
              <a:t>Mutual Exclusion: </a:t>
            </a:r>
            <a:r>
              <a:rPr lang="en-US" b="1" dirty="0" err="1"/>
              <a:t>Mutex</a:t>
            </a:r>
            <a:r>
              <a:rPr lang="en-US" b="1" dirty="0"/>
              <a:t> (Semaphore)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More specifically, if a </a:t>
            </a:r>
            <a:r>
              <a:rPr lang="en-US" b="1" dirty="0">
                <a:solidFill>
                  <a:schemeClr val="accent4"/>
                </a:solidFill>
              </a:rPr>
              <a:t>S</a:t>
            </a:r>
            <a:r>
              <a:rPr lang="en-US" dirty="0"/>
              <a:t> is a variable of type </a:t>
            </a:r>
            <a:r>
              <a:rPr lang="en-US" b="1" dirty="0">
                <a:solidFill>
                  <a:schemeClr val="accent4"/>
                </a:solidFill>
              </a:rPr>
              <a:t>semaphore</a:t>
            </a:r>
            <a:r>
              <a:rPr lang="en-US" dirty="0"/>
              <a:t>, then two </a:t>
            </a:r>
            <a:r>
              <a:rPr lang="en-US" b="1" u="sng" dirty="0"/>
              <a:t>atomic operations</a:t>
            </a:r>
            <a:r>
              <a:rPr lang="en-US" dirty="0"/>
              <a:t> are supported on S: </a:t>
            </a:r>
            <a:r>
              <a:rPr lang="en-US" b="1" dirty="0">
                <a:solidFill>
                  <a:srgbClr val="00B050"/>
                </a:solidFill>
              </a:rPr>
              <a:t>P(S)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V(S)</a:t>
            </a:r>
            <a:r>
              <a:rPr lang="en-US" dirty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The letters P and V come from the </a:t>
            </a:r>
            <a:r>
              <a:rPr lang="en-US" b="1" u="sng" dirty="0"/>
              <a:t>Dutch words</a:t>
            </a:r>
            <a:r>
              <a:rPr lang="en-US" dirty="0"/>
              <a:t> </a:t>
            </a:r>
            <a:r>
              <a:rPr lang="en-US" b="1" i="1" dirty="0" err="1">
                <a:solidFill>
                  <a:srgbClr val="00B050"/>
                </a:solidFill>
              </a:rPr>
              <a:t>passeren</a:t>
            </a:r>
            <a:r>
              <a:rPr lang="en-US" dirty="0"/>
              <a:t>, to </a:t>
            </a:r>
            <a:r>
              <a:rPr lang="en-US" b="1" i="1" u="sng" dirty="0">
                <a:solidFill>
                  <a:srgbClr val="00B050"/>
                </a:solidFill>
              </a:rPr>
              <a:t>pass</a:t>
            </a:r>
            <a:r>
              <a:rPr lang="en-US" dirty="0"/>
              <a:t> (allow a resource to thread), and </a:t>
            </a:r>
            <a:r>
              <a:rPr lang="en-US" b="1" i="1" dirty="0" err="1">
                <a:solidFill>
                  <a:srgbClr val="0070C0"/>
                </a:solidFill>
              </a:rPr>
              <a:t>vrygeven</a:t>
            </a:r>
            <a:r>
              <a:rPr lang="en-US" dirty="0"/>
              <a:t>, to </a:t>
            </a:r>
            <a:r>
              <a:rPr lang="en-US" b="1" i="1" u="sng" dirty="0">
                <a:solidFill>
                  <a:srgbClr val="0070C0"/>
                </a:solidFill>
              </a:rPr>
              <a:t>release</a:t>
            </a:r>
            <a:r>
              <a:rPr lang="en-US" dirty="0"/>
              <a:t> (released a resource by thread).</a:t>
            </a:r>
          </a:p>
        </p:txBody>
      </p:sp>
    </p:spTree>
    <p:extLst>
      <p:ext uri="{BB962C8B-B14F-4D97-AF65-F5344CB8AC3E}">
        <p14:creationId xmlns:p14="http://schemas.microsoft.com/office/powerpoint/2010/main" val="127971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Concurrency any Synchronization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br>
              <a:rPr lang="en-US" b="1" dirty="0"/>
            </a:br>
            <a:r>
              <a:rPr lang="en-US" b="1" dirty="0"/>
              <a:t>Mutual Exclusion: </a:t>
            </a:r>
            <a:r>
              <a:rPr lang="en-US" b="1" dirty="0" err="1"/>
              <a:t>Mutex</a:t>
            </a:r>
            <a:r>
              <a:rPr lang="en-US" b="1" dirty="0"/>
              <a:t> (Semaphore)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The operation P(S) achieves the following in an atomic manner: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b="1" dirty="0"/>
              <a:t>if (S &gt; 0)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b="1" dirty="0"/>
              <a:t>	decrement S;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b="1" dirty="0"/>
              <a:t>else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b="1" dirty="0"/>
              <a:t>	wait for S to become positive;</a:t>
            </a:r>
          </a:p>
        </p:txBody>
      </p:sp>
    </p:spTree>
    <p:extLst>
      <p:ext uri="{BB962C8B-B14F-4D97-AF65-F5344CB8AC3E}">
        <p14:creationId xmlns:p14="http://schemas.microsoft.com/office/powerpoint/2010/main" val="211756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Concurrency any Synchronization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br>
              <a:rPr lang="en-US" b="1" dirty="0"/>
            </a:br>
            <a:r>
              <a:rPr lang="en-US" b="1" dirty="0"/>
              <a:t>Mutual Exclusion: </a:t>
            </a:r>
            <a:r>
              <a:rPr lang="en-US" b="1" dirty="0" err="1"/>
              <a:t>Mutex</a:t>
            </a:r>
            <a:r>
              <a:rPr lang="en-US" b="1" dirty="0"/>
              <a:t> (Semaphore)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The operation V(S) is defined as follows: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b="1" dirty="0"/>
              <a:t>if (threads waiting for S)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b="1" dirty="0"/>
              <a:t>	assign one of them; 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b="1" dirty="0"/>
              <a:t>else</a:t>
            </a:r>
          </a:p>
          <a:p>
            <a:pPr marL="457200" lvl="1" indent="0" algn="just">
              <a:lnSpc>
                <a:spcPct val="170000"/>
              </a:lnSpc>
              <a:buNone/>
            </a:pPr>
            <a:r>
              <a:rPr lang="en-US" b="1" dirty="0"/>
              <a:t>	increment S;</a:t>
            </a:r>
          </a:p>
        </p:txBody>
      </p:sp>
    </p:spTree>
    <p:extLst>
      <p:ext uri="{BB962C8B-B14F-4D97-AF65-F5344CB8AC3E}">
        <p14:creationId xmlns:p14="http://schemas.microsoft.com/office/powerpoint/2010/main" val="35954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Concurrency any Synchronization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  <a:br>
              <a:rPr lang="en-US" b="1" dirty="0"/>
            </a:br>
            <a:r>
              <a:rPr lang="en-US" b="1" dirty="0"/>
              <a:t>Mutual Exclusion: </a:t>
            </a:r>
            <a:r>
              <a:rPr lang="en-US" b="1" dirty="0" err="1"/>
              <a:t>Mutex</a:t>
            </a:r>
            <a:r>
              <a:rPr lang="en-US" b="1" dirty="0"/>
              <a:t> (Semaphore)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Using semaphores, we can now easily program mutual exclusion to critical sections, as follows:</a:t>
            </a:r>
          </a:p>
          <a:p>
            <a:pPr algn="just">
              <a:lnSpc>
                <a:spcPct val="170000"/>
              </a:lnSpc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35" y="3431354"/>
            <a:ext cx="8287670" cy="2745609"/>
          </a:xfrm>
          <a:prstGeom prst="rect">
            <a:avLst/>
          </a:prstGeom>
        </p:spPr>
      </p:pic>
      <p:pic>
        <p:nvPicPr>
          <p:cNvPr id="5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946" y="2710725"/>
            <a:ext cx="3519854" cy="133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Course Outlines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017" y="1321475"/>
            <a:ext cx="8717967" cy="49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Concurrency any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24000"/>
            <a:ext cx="11181523" cy="5512904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4000" dirty="0"/>
              <a:t>Concurrency is the </a:t>
            </a:r>
            <a:r>
              <a:rPr lang="en-US" sz="4000" b="1" i="1" dirty="0">
                <a:solidFill>
                  <a:schemeClr val="accent1"/>
                </a:solidFill>
              </a:rPr>
              <a:t>tendency for things</a:t>
            </a:r>
            <a:r>
              <a:rPr lang="en-US" sz="4000" dirty="0"/>
              <a:t> to happen </a:t>
            </a:r>
            <a:r>
              <a:rPr lang="en-US" sz="4000" b="1" i="1" dirty="0">
                <a:solidFill>
                  <a:schemeClr val="accent4"/>
                </a:solidFill>
              </a:rPr>
              <a:t>at the same time</a:t>
            </a:r>
            <a:r>
              <a:rPr lang="en-US" sz="4000" dirty="0"/>
              <a:t> in </a:t>
            </a:r>
            <a:r>
              <a:rPr lang="en-US" sz="4000" b="1" i="1" dirty="0"/>
              <a:t>any system</a:t>
            </a:r>
            <a:r>
              <a:rPr lang="en-US" sz="4000" dirty="0"/>
              <a:t>.</a:t>
            </a:r>
            <a:endParaRPr lang="en-US" sz="4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70000"/>
              </a:lnSpc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Concurrency</a:t>
            </a:r>
            <a:r>
              <a:rPr lang="en-US" sz="4000" dirty="0"/>
              <a:t> is when multiple tasks can run in overlapping periods. </a:t>
            </a:r>
          </a:p>
          <a:p>
            <a:pPr algn="just">
              <a:lnSpc>
                <a:spcPct val="170000"/>
              </a:lnSpc>
            </a:pPr>
            <a:r>
              <a:rPr lang="en-US" sz="4000" dirty="0"/>
              <a:t>It's an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illusion</a:t>
            </a:r>
            <a:r>
              <a:rPr lang="en-US" sz="4000" dirty="0"/>
              <a:t> of multiple tasks running in parallel because of a very fast switching by the CPU. </a:t>
            </a:r>
          </a:p>
          <a:p>
            <a:pPr algn="just">
              <a:lnSpc>
                <a:spcPct val="170000"/>
              </a:lnSpc>
            </a:pPr>
            <a:r>
              <a:rPr lang="en-US" sz="4000" dirty="0"/>
              <a:t>Two tasks can't run at the same time in a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single-core CPU</a:t>
            </a:r>
            <a:r>
              <a:rPr lang="en-US" sz="4000" dirty="0"/>
              <a:t>. </a:t>
            </a:r>
          </a:p>
          <a:p>
            <a:pPr algn="just">
              <a:lnSpc>
                <a:spcPct val="170000"/>
              </a:lnSpc>
            </a:pPr>
            <a:r>
              <a:rPr lang="en-US" sz="4000" dirty="0"/>
              <a:t>Parallelism is when tasks actually run in </a:t>
            </a:r>
            <a:r>
              <a:rPr lang="en-US" sz="4000" b="1" dirty="0">
                <a:solidFill>
                  <a:srgbClr val="00B050"/>
                </a:solidFill>
              </a:rPr>
              <a:t>parallel in multiple CPUs.</a:t>
            </a:r>
          </a:p>
          <a:p>
            <a:pPr algn="just">
              <a:lnSpc>
                <a:spcPct val="170000"/>
              </a:lnSpc>
            </a:pPr>
            <a:r>
              <a:rPr lang="en-US" sz="4000" dirty="0"/>
              <a:t>In the real world, at any given time, many </a:t>
            </a:r>
            <a:r>
              <a:rPr lang="en-US" sz="4000" b="1" i="1" dirty="0">
                <a:solidFill>
                  <a:schemeClr val="accent1"/>
                </a:solidFill>
              </a:rPr>
              <a:t>things are happening simultaneously</a:t>
            </a:r>
            <a:r>
              <a:rPr lang="en-US" sz="4000" dirty="0"/>
              <a:t>.</a:t>
            </a:r>
          </a:p>
          <a:p>
            <a:pPr algn="just">
              <a:lnSpc>
                <a:spcPct val="170000"/>
              </a:lnSpc>
            </a:pP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8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Concurrency any Synchronization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</a:p>
        </p:txBody>
      </p:sp>
      <p:pic>
        <p:nvPicPr>
          <p:cNvPr id="2050" name="Picture 2" descr="https://sceweb.uhcl.edu/helm/RationalUnifiedProcess/process/workflow/ana_desi/images/co_cncr1.gi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r="5819" b="68650"/>
          <a:stretch/>
        </p:blipFill>
        <p:spPr bwMode="auto">
          <a:xfrm>
            <a:off x="838199" y="3378810"/>
            <a:ext cx="5712069" cy="240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sceweb.uhcl.edu/helm/RationalUnifiedProcess/process/workflow/ana_desi/images/co_cncr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t="31772" r="5819"/>
          <a:stretch/>
        </p:blipFill>
        <p:spPr bwMode="auto">
          <a:xfrm>
            <a:off x="6550268" y="1837678"/>
            <a:ext cx="4803532" cy="440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8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Concurrency any Synchronization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When dealing with concurrency issues in software systems, there are generally two aspects that are important:</a:t>
            </a:r>
          </a:p>
          <a:p>
            <a:pPr marL="51435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Being able to </a:t>
            </a:r>
            <a:r>
              <a:rPr lang="en-US" b="1" i="1" dirty="0">
                <a:solidFill>
                  <a:schemeClr val="accent1"/>
                </a:solidFill>
              </a:rPr>
              <a:t>detect and respond</a:t>
            </a:r>
            <a:r>
              <a:rPr lang="en-US" dirty="0"/>
              <a:t> to </a:t>
            </a:r>
            <a:r>
              <a:rPr lang="en-US" b="1" i="1" dirty="0">
                <a:solidFill>
                  <a:srgbClr val="00B050"/>
                </a:solidFill>
              </a:rPr>
              <a:t>external events</a:t>
            </a:r>
            <a:r>
              <a:rPr lang="en-US" dirty="0"/>
              <a:t> occurring in a </a:t>
            </a:r>
            <a:r>
              <a:rPr lang="en-US" b="1" i="1" dirty="0">
                <a:solidFill>
                  <a:srgbClr val="C00000"/>
                </a:solidFill>
              </a:rPr>
              <a:t>random order</a:t>
            </a:r>
            <a:r>
              <a:rPr lang="en-US" dirty="0"/>
              <a:t>, and</a:t>
            </a:r>
          </a:p>
          <a:p>
            <a:pPr marL="51435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en-US" dirty="0"/>
              <a:t>Ensuring that these </a:t>
            </a:r>
            <a:r>
              <a:rPr lang="en-US" b="1" i="1" dirty="0"/>
              <a:t>events are responded</a:t>
            </a:r>
            <a:r>
              <a:rPr lang="en-US" dirty="0"/>
              <a:t> to in some </a:t>
            </a:r>
            <a:r>
              <a:rPr lang="en-US" b="1" i="1" dirty="0">
                <a:solidFill>
                  <a:schemeClr val="accent4"/>
                </a:solidFill>
              </a:rPr>
              <a:t>minimum required interval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023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Concurrency any Synchronization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If each concurrent activity evolved independently, in a truly parallel fashion, this would be relatively simple: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We could simply create separate programs to deal with each activity.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The challenges of designing concurrent systems arise mostly because of the interactions which happen between concurrent activities.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When concurrent activities interact, some sort of coordination is required.</a:t>
            </a:r>
          </a:p>
        </p:txBody>
      </p:sp>
    </p:spTree>
    <p:extLst>
      <p:ext uri="{BB962C8B-B14F-4D97-AF65-F5344CB8AC3E}">
        <p14:creationId xmlns:p14="http://schemas.microsoft.com/office/powerpoint/2010/main" val="193382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Concurrency any Synchronization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7225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</a:pPr>
            <a:r>
              <a:rPr lang="en-US" b="1" dirty="0">
                <a:solidFill>
                  <a:srgbClr val="00B050"/>
                </a:solidFill>
              </a:rPr>
              <a:t>Concurrency</a:t>
            </a:r>
            <a:r>
              <a:rPr lang="en-US" dirty="0"/>
              <a:t> can be achieved by using multiple processors, cores, or threads, depending on the level of parallelism that you want to achieve. </a:t>
            </a:r>
          </a:p>
          <a:p>
            <a:pPr algn="just">
              <a:lnSpc>
                <a:spcPct val="17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Synchronization</a:t>
            </a:r>
            <a:r>
              <a:rPr lang="en-US" dirty="0"/>
              <a:t> is the coordination of concurrent tasks, to ensure that they do not interfere with each other, or access shared resources in an inconsistent or unsafe way.</a:t>
            </a:r>
          </a:p>
        </p:txBody>
      </p:sp>
      <p:pic>
        <p:nvPicPr>
          <p:cNvPr id="4" name="Picture 2" descr="https://sceweb.uhcl.edu/helm/RationalUnifiedProcess/process/workflow/ana_desi/images/co_cncr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t="31350" r="5819"/>
          <a:stretch/>
        </p:blipFill>
        <p:spPr bwMode="auto">
          <a:xfrm>
            <a:off x="8895425" y="2862311"/>
            <a:ext cx="2973280" cy="240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6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Concurrency any Synchronization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683"/>
            <a:ext cx="10587361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The challenges of designing concurrent systems arise mostly because of the </a:t>
            </a:r>
            <a:r>
              <a:rPr lang="en-US" b="1" i="1" dirty="0">
                <a:solidFill>
                  <a:srgbClr val="C00000"/>
                </a:solidFill>
              </a:rPr>
              <a:t>interactions</a:t>
            </a:r>
            <a:r>
              <a:rPr lang="en-US" dirty="0"/>
              <a:t> which </a:t>
            </a:r>
            <a:r>
              <a:rPr lang="en-US" b="1" i="1" dirty="0"/>
              <a:t>happen between </a:t>
            </a:r>
            <a:r>
              <a:rPr lang="en-US" b="1" i="1" dirty="0">
                <a:solidFill>
                  <a:schemeClr val="accent2"/>
                </a:solidFill>
              </a:rPr>
              <a:t>concurrent activities</a:t>
            </a:r>
            <a:r>
              <a:rPr lang="en-US" dirty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Concurrency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synchronization</a:t>
            </a:r>
            <a:r>
              <a:rPr lang="en-US" dirty="0"/>
              <a:t> can introduce potential risks, such as deadlocks, race conditions, starvation, or memory leaks.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When concurrent activities interact, some sort of </a:t>
            </a:r>
            <a:r>
              <a:rPr lang="en-US" b="1" i="1" dirty="0">
                <a:solidFill>
                  <a:srgbClr val="00B050"/>
                </a:solidFill>
              </a:rPr>
              <a:t>coordination is required</a:t>
            </a:r>
            <a:r>
              <a:rPr lang="en-US" dirty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dirty="0"/>
              <a:t>This coordination also called as </a:t>
            </a:r>
            <a:r>
              <a:rPr lang="en-US" b="1" i="1" dirty="0">
                <a:solidFill>
                  <a:srgbClr val="00B050"/>
                </a:solidFill>
              </a:rPr>
              <a:t>Synchronization</a:t>
            </a:r>
            <a:r>
              <a:rPr lang="en-US" dirty="0"/>
              <a:t>.</a:t>
            </a:r>
          </a:p>
        </p:txBody>
      </p:sp>
      <p:pic>
        <p:nvPicPr>
          <p:cNvPr id="4" name="Picture 2" descr="https://sceweb.uhcl.edu/helm/RationalUnifiedProcess/process/workflow/ana_desi/images/co_cncr1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" t="31350" r="5819"/>
          <a:stretch/>
        </p:blipFill>
        <p:spPr bwMode="auto">
          <a:xfrm>
            <a:off x="9996255" y="4916348"/>
            <a:ext cx="2103269" cy="194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71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Concurrency any Synchronization </a:t>
            </a:r>
            <a:r>
              <a:rPr lang="en-US" b="1" dirty="0" err="1"/>
              <a:t>cont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Basic synchronization primitives (atomic chunk of code):</a:t>
            </a:r>
          </a:p>
          <a:p>
            <a:pPr algn="just">
              <a:lnSpc>
                <a:spcPct val="170000"/>
              </a:lnSpc>
            </a:pPr>
            <a:r>
              <a:rPr lang="en-US" b="1" u="sng" dirty="0"/>
              <a:t>Mutual exclusion:</a:t>
            </a:r>
            <a:r>
              <a:rPr lang="en-US" dirty="0"/>
              <a:t> locks, </a:t>
            </a:r>
            <a:r>
              <a:rPr lang="en-US" dirty="0" err="1"/>
              <a:t>mutexes</a:t>
            </a:r>
            <a:r>
              <a:rPr lang="en-US" dirty="0"/>
              <a:t>, semaphores, monitors, …</a:t>
            </a:r>
          </a:p>
          <a:p>
            <a:pPr algn="just">
              <a:lnSpc>
                <a:spcPct val="170000"/>
              </a:lnSpc>
            </a:pPr>
            <a:r>
              <a:rPr lang="en-US" b="1" u="sng" dirty="0"/>
              <a:t>Conditions:</a:t>
            </a:r>
            <a:r>
              <a:rPr lang="en-US" dirty="0"/>
              <a:t> flags, condition variables, signals, …</a:t>
            </a:r>
          </a:p>
        </p:txBody>
      </p:sp>
    </p:spTree>
    <p:extLst>
      <p:ext uri="{BB962C8B-B14F-4D97-AF65-F5344CB8AC3E}">
        <p14:creationId xmlns:p14="http://schemas.microsoft.com/office/powerpoint/2010/main" val="160840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46337</TotalTime>
  <Words>931</Words>
  <Application>Microsoft Office PowerPoint</Application>
  <PresentationFormat>Widescreen</PresentationFormat>
  <Paragraphs>68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Office Theme</vt:lpstr>
      <vt:lpstr>PowerPoint Presentation</vt:lpstr>
      <vt:lpstr>Course Outlines</vt:lpstr>
      <vt:lpstr>Concurrency any Synchronization</vt:lpstr>
      <vt:lpstr>Concurrency any Synchronization cont…</vt:lpstr>
      <vt:lpstr>Concurrency any Synchronization cont…</vt:lpstr>
      <vt:lpstr>Concurrency any Synchronization cont…</vt:lpstr>
      <vt:lpstr>Concurrency any Synchronization cont…</vt:lpstr>
      <vt:lpstr>Concurrency any Synchronization cont…</vt:lpstr>
      <vt:lpstr>Concurrency any Synchronization cont…</vt:lpstr>
      <vt:lpstr>Concurrency any Synchronization cont… Mutual Exclusion</vt:lpstr>
      <vt:lpstr>Concurrency any Synchronization cont… Mutual Exclusion</vt:lpstr>
      <vt:lpstr>Concurrency any Synchronization cont… Mutual Exclusion    (Race Condition)</vt:lpstr>
      <vt:lpstr>Concurrency any Synchronization cont… Mutual Exclusion: Mutex</vt:lpstr>
      <vt:lpstr>Concurrency any Synchronization cont… Mutual Exclusion: Mutex (Semaphore)</vt:lpstr>
      <vt:lpstr>Concurrency any Synchronization cont… Mutual Exclusion: Mutex (Semaphore)</vt:lpstr>
      <vt:lpstr>Concurrency any Synchronization cont… Mutual Exclusion: Mutex (Semaphore)</vt:lpstr>
      <vt:lpstr>Concurrency any Synchronization cont… Mutual Exclusion: Mutex (Semaphore)</vt:lpstr>
      <vt:lpstr>Concurrency any Synchronization cont… Mutual Exclusion: Mutex (Semaphore)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Arfan</dc:creator>
  <cp:lastModifiedBy>Shahzad Arif</cp:lastModifiedBy>
  <cp:revision>353</cp:revision>
  <dcterms:created xsi:type="dcterms:W3CDTF">2020-04-04T20:45:15Z</dcterms:created>
  <dcterms:modified xsi:type="dcterms:W3CDTF">2023-12-19T08:40:53Z</dcterms:modified>
</cp:coreProperties>
</file>