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8" r:id="rId3"/>
    <p:sldId id="288" r:id="rId4"/>
    <p:sldId id="269" r:id="rId5"/>
    <p:sldId id="270" r:id="rId6"/>
    <p:sldId id="271" r:id="rId7"/>
    <p:sldId id="272" r:id="rId8"/>
    <p:sldId id="273" r:id="rId9"/>
    <p:sldId id="274" r:id="rId10"/>
    <p:sldId id="275" r:id="rId11"/>
    <p:sldId id="282" r:id="rId12"/>
    <p:sldId id="281" r:id="rId13"/>
    <p:sldId id="283" r:id="rId14"/>
    <p:sldId id="276" r:id="rId15"/>
    <p:sldId id="277" r:id="rId16"/>
    <p:sldId id="278" r:id="rId17"/>
    <p:sldId id="280" r:id="rId18"/>
    <p:sldId id="259" r:id="rId19"/>
    <p:sldId id="260" r:id="rId20"/>
    <p:sldId id="285" r:id="rId21"/>
    <p:sldId id="286" r:id="rId22"/>
    <p:sldId id="28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A9DD42F-F30A-4684-B2DD-971A86BAEAAF}" type="datetimeFigureOut">
              <a:rPr lang="en-US" smtClean="0"/>
              <a:pPr/>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CAE06F-833F-4D16-999B-139D74AA5DF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9DD42F-F30A-4684-B2DD-971A86BAEAAF}" type="datetimeFigureOut">
              <a:rPr lang="en-US" smtClean="0"/>
              <a:pPr/>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CAE06F-833F-4D16-999B-139D74AA5DF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9DD42F-F30A-4684-B2DD-971A86BAEAAF}" type="datetimeFigureOut">
              <a:rPr lang="en-US" smtClean="0"/>
              <a:pPr/>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CAE06F-833F-4D16-999B-139D74AA5DF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9DD42F-F30A-4684-B2DD-971A86BAEAAF}" type="datetimeFigureOut">
              <a:rPr lang="en-US" smtClean="0"/>
              <a:pPr/>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CAE06F-833F-4D16-999B-139D74AA5DF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9DD42F-F30A-4684-B2DD-971A86BAEAAF}" type="datetimeFigureOut">
              <a:rPr lang="en-US" smtClean="0"/>
              <a:pPr/>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CAE06F-833F-4D16-999B-139D74AA5DF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A9DD42F-F30A-4684-B2DD-971A86BAEAAF}" type="datetimeFigureOut">
              <a:rPr lang="en-US" smtClean="0"/>
              <a:pPr/>
              <a:t>3/11/2024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CAE06F-833F-4D16-999B-139D74AA5DF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A9DD42F-F30A-4684-B2DD-971A86BAEAAF}" type="datetimeFigureOut">
              <a:rPr lang="en-US" smtClean="0"/>
              <a:pPr/>
              <a:t>3/11/2024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CAE06F-833F-4D16-999B-139D74AA5DF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A9DD42F-F30A-4684-B2DD-971A86BAEAAF}" type="datetimeFigureOut">
              <a:rPr lang="en-US" smtClean="0"/>
              <a:pPr/>
              <a:t>3/11/2024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CAE06F-833F-4D16-999B-139D74AA5DF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9DD42F-F30A-4684-B2DD-971A86BAEAAF}" type="datetimeFigureOut">
              <a:rPr lang="en-US" smtClean="0"/>
              <a:pPr/>
              <a:t>3/11/2024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CAE06F-833F-4D16-999B-139D74AA5DF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9DD42F-F30A-4684-B2DD-971A86BAEAAF}" type="datetimeFigureOut">
              <a:rPr lang="en-US" smtClean="0"/>
              <a:pPr/>
              <a:t>3/11/2024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CAE06F-833F-4D16-999B-139D74AA5DF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9DD42F-F30A-4684-B2DD-971A86BAEAAF}" type="datetimeFigureOut">
              <a:rPr lang="en-US" smtClean="0"/>
              <a:pPr/>
              <a:t>3/11/2024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CAE06F-833F-4D16-999B-139D74AA5DF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9DD42F-F30A-4684-B2DD-971A86BAEAAF}" type="datetimeFigureOut">
              <a:rPr lang="en-US" smtClean="0"/>
              <a:pPr/>
              <a:t>3/11/2024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CAE06F-833F-4D16-999B-139D74AA5DF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ntroduction-to-psychology-1-728.jpg"/>
          <p:cNvPicPr>
            <a:picLocks noGrp="1" noChangeAspect="1"/>
          </p:cNvPicPr>
          <p:nvPr>
            <p:ph idx="1"/>
          </p:nvPr>
        </p:nvPicPr>
        <p:blipFill>
          <a:blip r:embed="rId2"/>
          <a:stretch>
            <a:fillRect/>
          </a:stretch>
        </p:blipFill>
        <p:spPr>
          <a:xfrm>
            <a:off x="0" y="0"/>
            <a:ext cx="9143999" cy="6858000"/>
          </a:xfr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533400"/>
            <a:ext cx="8610600" cy="5943600"/>
          </a:xfrm>
        </p:spPr>
        <p:txBody>
          <a:bodyPr>
            <a:normAutofit fontScale="92500" lnSpcReduction="10000"/>
          </a:bodyPr>
          <a:lstStyle/>
          <a:p>
            <a:r>
              <a:rPr lang="en-US" sz="4200" b="1" dirty="0" smtClean="0"/>
              <a:t>Counseling psychology </a:t>
            </a:r>
            <a:r>
              <a:rPr lang="en-US" sz="3500" dirty="0" smtClean="0"/>
              <a:t>focuses primarily on educational, social, and career adjustment problems. Almost every college has a center staffed with counseling psychologists. This is where students can get advice on the kinds of jobs they might be best suited for, on methods of studying effectively, and on strategies for resolving everyday difficulties, such as problems with roommates.</a:t>
            </a:r>
          </a:p>
          <a:p>
            <a:r>
              <a:rPr lang="en-US" sz="3500" dirty="0" smtClean="0"/>
              <a:t> Many large business organizations also employ counseling psychologists to help employees with work related problems.</a:t>
            </a:r>
            <a:endParaRPr lang="en-US" sz="35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09600"/>
            <a:ext cx="9144000" cy="6019800"/>
          </a:xfrm>
        </p:spPr>
        <p:txBody>
          <a:bodyPr>
            <a:normAutofit fontScale="92500"/>
          </a:bodyPr>
          <a:lstStyle/>
          <a:p>
            <a:r>
              <a:rPr lang="en-US" dirty="0" smtClean="0"/>
              <a:t>Our complex networks of social interrelationships are the focus for many subfields of psychology. For example</a:t>
            </a:r>
            <a:r>
              <a:rPr lang="en-US" b="1" dirty="0" smtClean="0"/>
              <a:t>, social psychology </a:t>
            </a:r>
            <a:r>
              <a:rPr lang="en-US" i="1" dirty="0" smtClean="0"/>
              <a:t>is the study of how people’s thoughts, </a:t>
            </a:r>
            <a:r>
              <a:rPr lang="en-US" dirty="0" smtClean="0"/>
              <a:t>feelings, and actions are affected by others. Social psychologists concentrate on such</a:t>
            </a:r>
          </a:p>
          <a:p>
            <a:pPr>
              <a:buNone/>
            </a:pPr>
            <a:r>
              <a:rPr lang="en-US" dirty="0" smtClean="0"/>
              <a:t>diverse topics as human aggression, liking and loving</a:t>
            </a:r>
          </a:p>
          <a:p>
            <a:r>
              <a:rPr lang="en-US" b="1" dirty="0" smtClean="0"/>
              <a:t>Cross-cultural psychology </a:t>
            </a:r>
            <a:r>
              <a:rPr lang="en-US" dirty="0" smtClean="0"/>
              <a:t>investigates the similarities and differences in psychological functioning in and across various cultures and ethnic groups. For example,</a:t>
            </a:r>
          </a:p>
          <a:p>
            <a:pPr>
              <a:buNone/>
            </a:pPr>
            <a:r>
              <a:rPr lang="en-US" dirty="0" smtClean="0"/>
              <a:t>cross-cultural psychologists examine how cultures differ in their use of punishment during child rearing.</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Working at Psychology</a:t>
            </a:r>
            <a:endParaRPr lang="en-US" b="1" dirty="0"/>
          </a:p>
        </p:txBody>
      </p:sp>
      <p:sp>
        <p:nvSpPr>
          <p:cNvPr id="3" name="Content Placeholder 2"/>
          <p:cNvSpPr>
            <a:spLocks noGrp="1"/>
          </p:cNvSpPr>
          <p:nvPr>
            <p:ph idx="1"/>
          </p:nvPr>
        </p:nvSpPr>
        <p:spPr>
          <a:xfrm>
            <a:off x="457200" y="1219200"/>
            <a:ext cx="8229600" cy="5257800"/>
          </a:xfrm>
        </p:spPr>
        <p:txBody>
          <a:bodyPr>
            <a:normAutofit fontScale="92500" lnSpcReduction="10000"/>
          </a:bodyPr>
          <a:lstStyle/>
          <a:p>
            <a:r>
              <a:rPr lang="en-US" dirty="0" smtClean="0"/>
              <a:t>psychologists are employed in a variety of settings. Many doctoral-level psychologists are employed by institutions of higher learning (universities and colleges) or are self-employed, usually working as private practitioners treating clients. Other work sites include hospitals, clinics, </a:t>
            </a:r>
          </a:p>
          <a:p>
            <a:r>
              <a:rPr lang="en-US" dirty="0" smtClean="0"/>
              <a:t>Mental health centers, counseling centers, government human-services organizations, businesses,</a:t>
            </a:r>
          </a:p>
          <a:p>
            <a:r>
              <a:rPr lang="en-US" dirty="0" smtClean="0"/>
              <a:t>schools, and even prisons. Psychologists are employed in the military, working with soldiers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r>
              <a:rPr lang="en-US" dirty="0" smtClean="0"/>
              <a:t>Most psychologists, though, work in academic settings, allowing them to combine the three major roles played by psychologists in society: teacher, scientist, and clinical practitioner. Many psychology professors are also actively involved in research or in serving clients. Whatever the particular job site, however, psychologists share a commitment to improving individual lives as well as society in general.</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Roots of Psychology</a:t>
            </a:r>
            <a:endParaRPr lang="en-US" b="1" dirty="0"/>
          </a:p>
        </p:txBody>
      </p:sp>
      <p:sp>
        <p:nvSpPr>
          <p:cNvPr id="3" name="Content Placeholder 2"/>
          <p:cNvSpPr>
            <a:spLocks noGrp="1"/>
          </p:cNvSpPr>
          <p:nvPr>
            <p:ph idx="1"/>
          </p:nvPr>
        </p:nvSpPr>
        <p:spPr/>
        <p:txBody>
          <a:bodyPr/>
          <a:lstStyle/>
          <a:p>
            <a:r>
              <a:rPr lang="en-US" dirty="0" smtClean="0"/>
              <a:t>John Locke believed that children were born into the world with minds like “blank slates” ( </a:t>
            </a:r>
            <a:r>
              <a:rPr lang="en-US" i="1" dirty="0" smtClean="0"/>
              <a:t>tabula rasa in </a:t>
            </a:r>
            <a:r>
              <a:rPr lang="en-US" dirty="0" smtClean="0"/>
              <a:t>Latin)</a:t>
            </a:r>
          </a:p>
          <a:p>
            <a:endParaRPr lang="en-US" dirty="0" smtClean="0"/>
          </a:p>
          <a:p>
            <a:r>
              <a:rPr lang="en-US" dirty="0" smtClean="0"/>
              <a:t>formal beginning of psychology as a scientific discipline in Leipzig, Germany, Wilhelm Wundt established the first experimental laboratory</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dirty="0" smtClean="0"/>
              <a:t>When Wundt set up his laboratory in 1879, his aim was to study the building blocks of the mind. He considered psychology to be the study of conscious experience.</a:t>
            </a:r>
          </a:p>
          <a:p>
            <a:r>
              <a:rPr lang="en-US" dirty="0" smtClean="0"/>
              <a:t>His perspective, which came to be known as </a:t>
            </a:r>
            <a:r>
              <a:rPr lang="en-US" b="1" dirty="0" smtClean="0"/>
              <a:t>structuralism , focused on uncovering</a:t>
            </a:r>
          </a:p>
          <a:p>
            <a:pPr>
              <a:buNone/>
            </a:pPr>
            <a:r>
              <a:rPr lang="en-US" dirty="0" smtClean="0"/>
              <a:t>the fundamental mental components of perception, consciousness, thinking,</a:t>
            </a:r>
          </a:p>
          <a:p>
            <a:pPr>
              <a:buNone/>
            </a:pPr>
            <a:r>
              <a:rPr lang="en-US" dirty="0" smtClean="0"/>
              <a:t>emotions, and other kinds of mental states and activities.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r>
              <a:rPr lang="en-US" b="1" dirty="0" smtClean="0"/>
              <a:t>functionalism An early approach </a:t>
            </a:r>
            <a:r>
              <a:rPr lang="en-US" dirty="0" smtClean="0"/>
              <a:t>to psychology that concentrated on what the mind does—the functions of mental activity and the role of behavior in allowing people to adapt to their environments.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 A school of thought that perceives a whole psychological system as more significant than its single parts and that you cannot simply focus on a part in its simplest form.</a:t>
            </a:r>
            <a:endParaRPr lang="en-US" dirty="0"/>
          </a:p>
        </p:txBody>
      </p:sp>
      <p:sp>
        <p:nvSpPr>
          <p:cNvPr id="5" name="Rectangle 4"/>
          <p:cNvSpPr/>
          <p:nvPr/>
        </p:nvSpPr>
        <p:spPr>
          <a:xfrm>
            <a:off x="457200" y="533400"/>
            <a:ext cx="8153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Times New Roman" pitchFamily="18" charset="0"/>
                <a:cs typeface="Times New Roman" pitchFamily="18" charset="0"/>
              </a:rPr>
              <a:t>Gestalt Psychology </a:t>
            </a:r>
            <a:endParaRPr lang="en-US" sz="3600"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ntroduction-to-psychology-3-728.jpg"/>
          <p:cNvPicPr>
            <a:picLocks noGrp="1" noChangeAspect="1"/>
          </p:cNvPicPr>
          <p:nvPr>
            <p:ph idx="1"/>
          </p:nvPr>
        </p:nvPicPr>
        <p:blipFill>
          <a:blip r:embed="rId2"/>
          <a:stretch>
            <a:fillRect/>
          </a:stretch>
        </p:blipFill>
        <p:spPr>
          <a:xfrm>
            <a:off x="1" y="0"/>
            <a:ext cx="9144000" cy="6858000"/>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ntroduction-to-psychology-4-728.jpg"/>
          <p:cNvPicPr>
            <a:picLocks noGrp="1" noChangeAspect="1"/>
          </p:cNvPicPr>
          <p:nvPr>
            <p:ph idx="1"/>
          </p:nvPr>
        </p:nvPicPr>
        <p:blipFill>
          <a:blip r:embed="rId2"/>
          <a:stretch>
            <a:fillRect/>
          </a:stretch>
        </p:blipFill>
        <p:spPr>
          <a:xfrm>
            <a:off x="1" y="0"/>
            <a:ext cx="9144000" cy="685800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hapter-1-psychology-2-638.jpg"/>
          <p:cNvPicPr>
            <a:picLocks noGrp="1" noChangeAspect="1"/>
          </p:cNvPicPr>
          <p:nvPr>
            <p:ph idx="1"/>
          </p:nvPr>
        </p:nvPicPr>
        <p:blipFill>
          <a:blip r:embed="rId2"/>
          <a:stretch>
            <a:fillRect/>
          </a:stretch>
        </p:blipFill>
        <p:spPr>
          <a:xfrm>
            <a:off x="0" y="0"/>
            <a:ext cx="9144000" cy="6858000"/>
          </a:xfr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Humanistic Perspective </a:t>
            </a:r>
            <a:endParaRPr lang="en-US" b="1" dirty="0"/>
          </a:p>
        </p:txBody>
      </p:sp>
      <p:sp>
        <p:nvSpPr>
          <p:cNvPr id="3" name="Content Placeholder 2"/>
          <p:cNvSpPr>
            <a:spLocks noGrp="1"/>
          </p:cNvSpPr>
          <p:nvPr>
            <p:ph idx="1"/>
          </p:nvPr>
        </p:nvSpPr>
        <p:spPr/>
        <p:txBody>
          <a:bodyPr/>
          <a:lstStyle/>
          <a:p>
            <a:r>
              <a:rPr lang="en-US" dirty="0" smtClean="0"/>
              <a:t>Humanistic approach psychology posits that everyone is unique and has their perspective towards the world. It believes that humans are good at heart and capable of making the right choices.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Maslow's Hierarchy of Needs</a:t>
            </a:r>
            <a:endParaRPr lang="en-US" b="1" dirty="0"/>
          </a:p>
        </p:txBody>
      </p:sp>
      <p:pic>
        <p:nvPicPr>
          <p:cNvPr id="4" name="Content Placeholder 3" descr="1_ZPqaktnGeujvLZ6wI7Np_A.png"/>
          <p:cNvPicPr>
            <a:picLocks noGrp="1" noChangeAspect="1"/>
          </p:cNvPicPr>
          <p:nvPr>
            <p:ph idx="1"/>
          </p:nvPr>
        </p:nvPicPr>
        <p:blipFill>
          <a:blip r:embed="rId2"/>
          <a:stretch>
            <a:fillRect/>
          </a:stretch>
        </p:blipFill>
        <p:spPr>
          <a:xfrm>
            <a:off x="685800" y="1600200"/>
            <a:ext cx="7696200" cy="4648200"/>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Cognitive Perspective </a:t>
            </a:r>
            <a:endParaRPr lang="en-US" b="1" dirty="0"/>
          </a:p>
        </p:txBody>
      </p:sp>
      <p:sp>
        <p:nvSpPr>
          <p:cNvPr id="3" name="Content Placeholder 2"/>
          <p:cNvSpPr>
            <a:spLocks noGrp="1"/>
          </p:cNvSpPr>
          <p:nvPr>
            <p:ph idx="1"/>
          </p:nvPr>
        </p:nvSpPr>
        <p:spPr/>
        <p:txBody>
          <a:bodyPr/>
          <a:lstStyle/>
          <a:p>
            <a:r>
              <a:rPr lang="en-US" dirty="0" smtClean="0"/>
              <a:t>During the 1960s new perspective known as cognitive Psychology began to take hold. This area of  psychology focuses on mental processes  such as memory, Thinking, problem solving  and decision making.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514600"/>
            <a:ext cx="8229600" cy="1143000"/>
          </a:xfrm>
        </p:spPr>
        <p:txBody>
          <a:bodyPr/>
          <a:lstStyle/>
          <a:p>
            <a:r>
              <a:rPr lang="en-US" b="1" dirty="0" smtClean="0"/>
              <a:t>What is Behavior?</a:t>
            </a:r>
            <a:endParaRPr lang="en-US"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hapter-1-psychology-3-638.jpg"/>
          <p:cNvPicPr>
            <a:picLocks noGrp="1" noChangeAspect="1"/>
          </p:cNvPicPr>
          <p:nvPr>
            <p:ph idx="1"/>
          </p:nvPr>
        </p:nvPicPr>
        <p:blipFill>
          <a:blip r:embed="rId2"/>
          <a:stretch>
            <a:fillRect/>
          </a:stretch>
        </p:blipFill>
        <p:spPr>
          <a:xfrm>
            <a:off x="0" y="0"/>
            <a:ext cx="9144000" cy="6858000"/>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hapter-1-psychology-4-638.jpg"/>
          <p:cNvPicPr>
            <a:picLocks noGrp="1" noChangeAspect="1"/>
          </p:cNvPicPr>
          <p:nvPr>
            <p:ph idx="1"/>
          </p:nvPr>
        </p:nvPicPr>
        <p:blipFill>
          <a:blip r:embed="rId2"/>
          <a:stretch>
            <a:fillRect/>
          </a:stretch>
        </p:blipFill>
        <p:spPr>
          <a:xfrm>
            <a:off x="0" y="0"/>
            <a:ext cx="9144000" cy="6858000"/>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hapter-1-psychology-5-638.jpg"/>
          <p:cNvPicPr>
            <a:picLocks noGrp="1" noChangeAspect="1"/>
          </p:cNvPicPr>
          <p:nvPr>
            <p:ph idx="1"/>
          </p:nvPr>
        </p:nvPicPr>
        <p:blipFill>
          <a:blip r:embed="rId2"/>
          <a:stretch>
            <a:fillRect/>
          </a:stretch>
        </p:blipFill>
        <p:spPr>
          <a:xfrm>
            <a:off x="0" y="-41684"/>
            <a:ext cx="9144000" cy="6899684"/>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Subfields of Psychology</a:t>
            </a:r>
            <a:endParaRPr lang="en-US" b="1" dirty="0"/>
          </a:p>
        </p:txBody>
      </p:sp>
      <p:sp>
        <p:nvSpPr>
          <p:cNvPr id="3" name="Content Placeholder 2"/>
          <p:cNvSpPr>
            <a:spLocks noGrp="1"/>
          </p:cNvSpPr>
          <p:nvPr>
            <p:ph idx="1"/>
          </p:nvPr>
        </p:nvSpPr>
        <p:spPr/>
        <p:txBody>
          <a:bodyPr>
            <a:normAutofit/>
          </a:bodyPr>
          <a:lstStyle/>
          <a:p>
            <a:r>
              <a:rPr lang="en-US" b="1" dirty="0" smtClean="0"/>
              <a:t>Experimental psychology </a:t>
            </a:r>
            <a:r>
              <a:rPr lang="en-US" dirty="0" smtClean="0"/>
              <a:t>is the branch of psychology that studies the processes of sensing, perceiving, learning, and thinking about the world.</a:t>
            </a:r>
          </a:p>
          <a:p>
            <a:r>
              <a:rPr lang="en-US" b="1" dirty="0" smtClean="0"/>
              <a:t>Cognitive psychology </a:t>
            </a:r>
            <a:r>
              <a:rPr lang="en-US" dirty="0" smtClean="0"/>
              <a:t>, which focuses on higher mental processes, including thinking, memory, reasoning, problem solving, judging,</a:t>
            </a:r>
          </a:p>
          <a:p>
            <a:pPr>
              <a:buNone/>
            </a:pPr>
            <a:r>
              <a:rPr lang="en-US" dirty="0" smtClean="0"/>
              <a:t>decision making, and language.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458200" cy="5867400"/>
          </a:xfrm>
        </p:spPr>
        <p:txBody>
          <a:bodyPr>
            <a:normAutofit/>
          </a:bodyPr>
          <a:lstStyle/>
          <a:p>
            <a:r>
              <a:rPr lang="en-US" b="1" dirty="0" smtClean="0"/>
              <a:t>Developmental psychology </a:t>
            </a:r>
            <a:r>
              <a:rPr lang="en-US" dirty="0" smtClean="0"/>
              <a:t>studies how people grow and change from the moment of conception through death.</a:t>
            </a:r>
          </a:p>
          <a:p>
            <a:r>
              <a:rPr lang="en-US" b="1" dirty="0" smtClean="0"/>
              <a:t>Health psychology </a:t>
            </a:r>
            <a:r>
              <a:rPr lang="en-US" dirty="0" smtClean="0"/>
              <a:t>explores the relationship</a:t>
            </a:r>
          </a:p>
          <a:p>
            <a:pPr>
              <a:buNone/>
            </a:pPr>
            <a:r>
              <a:rPr lang="en-US" dirty="0" smtClean="0"/>
              <a:t>  between psychological factors and physical disease. For example, health psychologists are interested in assessing how long term stress (a psychological factor) can affect physical health and in identifying ways to promote behavior that brings about good health</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b="1" dirty="0" smtClean="0"/>
              <a:t>Clinical psychology </a:t>
            </a:r>
            <a:r>
              <a:rPr lang="en-US" dirty="0" smtClean="0"/>
              <a:t>deals with the study, diagnosis, and treatment of psychological</a:t>
            </a:r>
          </a:p>
          <a:p>
            <a:pPr>
              <a:buNone/>
            </a:pPr>
            <a:r>
              <a:rPr lang="en-US" dirty="0" smtClean="0"/>
              <a:t>    disorders. Clinical psychologists are trained to diagnose and treat problems that range from the crises of everyday life</a:t>
            </a:r>
          </a:p>
          <a:p>
            <a:pPr>
              <a:buNone/>
            </a:pPr>
            <a:endParaRPr lang="en-US" dirty="0" smtClean="0"/>
          </a:p>
          <a:p>
            <a:pPr>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285</TotalTime>
  <Words>724</Words>
  <Application>Microsoft Office PowerPoint</Application>
  <PresentationFormat>On-screen Show (4:3)</PresentationFormat>
  <Paragraphs>37</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Slide 1</vt:lpstr>
      <vt:lpstr>Slide 2</vt:lpstr>
      <vt:lpstr>What is Behavior?</vt:lpstr>
      <vt:lpstr>Slide 4</vt:lpstr>
      <vt:lpstr>Slide 5</vt:lpstr>
      <vt:lpstr>Slide 6</vt:lpstr>
      <vt:lpstr>The Subfields of Psychology</vt:lpstr>
      <vt:lpstr>Slide 8</vt:lpstr>
      <vt:lpstr>Slide 9</vt:lpstr>
      <vt:lpstr>Slide 10</vt:lpstr>
      <vt:lpstr>Slide 11</vt:lpstr>
      <vt:lpstr>Working at Psychology</vt:lpstr>
      <vt:lpstr>Slide 13</vt:lpstr>
      <vt:lpstr>The Roots of Psychology</vt:lpstr>
      <vt:lpstr>Slide 15</vt:lpstr>
      <vt:lpstr>Slide 16</vt:lpstr>
      <vt:lpstr>Slide 17</vt:lpstr>
      <vt:lpstr>Slide 18</vt:lpstr>
      <vt:lpstr>Slide 19</vt:lpstr>
      <vt:lpstr>Humanistic Perspective </vt:lpstr>
      <vt:lpstr>Maslow's Hierarchy of Needs</vt:lpstr>
      <vt:lpstr>Cognitive Perspective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dell</cp:lastModifiedBy>
  <cp:revision>32</cp:revision>
  <dcterms:created xsi:type="dcterms:W3CDTF">2018-11-20T23:55:27Z</dcterms:created>
  <dcterms:modified xsi:type="dcterms:W3CDTF">2024-03-11T15:30:33Z</dcterms:modified>
</cp:coreProperties>
</file>