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B699CB-605A-4284-A680-23F64298153A}" type="datetimeFigureOut">
              <a:rPr lang="en-US" smtClean="0"/>
              <a:pPr/>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9E1ED-E662-42C7-A7F5-306B2DF96BC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B699CB-605A-4284-A680-23F64298153A}" type="datetimeFigureOut">
              <a:rPr lang="en-US" smtClean="0"/>
              <a:pPr/>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9E1ED-E662-42C7-A7F5-306B2DF96BC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B699CB-605A-4284-A680-23F64298153A}" type="datetimeFigureOut">
              <a:rPr lang="en-US" smtClean="0"/>
              <a:pPr/>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9E1ED-E662-42C7-A7F5-306B2DF96BC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B699CB-605A-4284-A680-23F64298153A}" type="datetimeFigureOut">
              <a:rPr lang="en-US" smtClean="0"/>
              <a:pPr/>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9E1ED-E662-42C7-A7F5-306B2DF96BC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B699CB-605A-4284-A680-23F64298153A}" type="datetimeFigureOut">
              <a:rPr lang="en-US" smtClean="0"/>
              <a:pPr/>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9E1ED-E662-42C7-A7F5-306B2DF96BC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B699CB-605A-4284-A680-23F64298153A}" type="datetimeFigureOut">
              <a:rPr lang="en-US" smtClean="0"/>
              <a:pPr/>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9E1ED-E662-42C7-A7F5-306B2DF96BC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B699CB-605A-4284-A680-23F64298153A}" type="datetimeFigureOut">
              <a:rPr lang="en-US" smtClean="0"/>
              <a:pPr/>
              <a:t>4/17/2024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9E1ED-E662-42C7-A7F5-306B2DF96BC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B699CB-605A-4284-A680-23F64298153A}" type="datetimeFigureOut">
              <a:rPr lang="en-US" smtClean="0"/>
              <a:pPr/>
              <a:t>4/17/2024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9E1ED-E662-42C7-A7F5-306B2DF96BC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B699CB-605A-4284-A680-23F64298153A}" type="datetimeFigureOut">
              <a:rPr lang="en-US" smtClean="0"/>
              <a:pPr/>
              <a:t>4/17/2024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9E1ED-E662-42C7-A7F5-306B2DF96BC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B699CB-605A-4284-A680-23F64298153A}" type="datetimeFigureOut">
              <a:rPr lang="en-US" smtClean="0"/>
              <a:pPr/>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9E1ED-E662-42C7-A7F5-306B2DF96BC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B699CB-605A-4284-A680-23F64298153A}" type="datetimeFigureOut">
              <a:rPr lang="en-US" smtClean="0"/>
              <a:pPr/>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9E1ED-E662-42C7-A7F5-306B2DF96BC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699CB-605A-4284-A680-23F64298153A}" type="datetimeFigureOut">
              <a:rPr lang="en-US" smtClean="0"/>
              <a:pPr/>
              <a:t>4/17/2024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9E1ED-E662-42C7-A7F5-306B2DF96BC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90800"/>
            <a:ext cx="8229600" cy="1143000"/>
          </a:xfrm>
        </p:spPr>
        <p:txBody>
          <a:bodyPr/>
          <a:lstStyle/>
          <a:p>
            <a:r>
              <a:rPr lang="en-US" b="1" dirty="0" smtClean="0"/>
              <a:t>Anxiety </a:t>
            </a:r>
            <a:endParaRPr lang="en-US" b="1" dirty="0"/>
          </a:p>
        </p:txBody>
      </p:sp>
    </p:spTree>
    <p:extLst>
      <p:ext uri="{BB962C8B-B14F-4D97-AF65-F5344CB8AC3E}">
        <p14:creationId xmlns:p14="http://schemas.microsoft.com/office/powerpoint/2010/main" val="1543303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Exposure Therapy</a:t>
            </a:r>
            <a:endParaRPr lang="en-US" dirty="0"/>
          </a:p>
        </p:txBody>
      </p:sp>
      <p:sp>
        <p:nvSpPr>
          <p:cNvPr id="3" name="Content Placeholder 2"/>
          <p:cNvSpPr>
            <a:spLocks noGrp="1"/>
          </p:cNvSpPr>
          <p:nvPr>
            <p:ph idx="1"/>
          </p:nvPr>
        </p:nvSpPr>
        <p:spPr/>
        <p:txBody>
          <a:bodyPr/>
          <a:lstStyle/>
          <a:p>
            <a:r>
              <a:rPr lang="en-US" dirty="0"/>
              <a:t>Exposure therapy focuses on confronting the fears underlying an anxiety disorder to help people engage in activities they have been </a:t>
            </a:r>
            <a:r>
              <a:rPr lang="en-US" dirty="0" smtClean="0"/>
              <a:t>avoiding</a:t>
            </a:r>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Breathing exercises </a:t>
            </a:r>
          </a:p>
          <a:p>
            <a:r>
              <a:rPr lang="en-US" dirty="0" smtClean="0"/>
              <a:t>Muscles relaxation exercise </a:t>
            </a:r>
          </a:p>
          <a:p>
            <a:r>
              <a:rPr lang="en-US" dirty="0" smtClean="0"/>
              <a:t>Mindfulness exercises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b="1" dirty="0" smtClean="0"/>
              <a:t>What is an anxiety disorder?</a:t>
            </a:r>
            <a:r>
              <a:rPr lang="en-US" dirty="0" smtClean="0"/>
              <a:t/>
            </a:r>
            <a:br>
              <a:rPr lang="en-US" dirty="0" smtClean="0"/>
            </a:br>
            <a:endParaRPr lang="en-US" dirty="0"/>
          </a:p>
        </p:txBody>
      </p:sp>
      <p:sp>
        <p:nvSpPr>
          <p:cNvPr id="3" name="Content Placeholder 2"/>
          <p:cNvSpPr>
            <a:spLocks noGrp="1"/>
          </p:cNvSpPr>
          <p:nvPr>
            <p:ph idx="1"/>
          </p:nvPr>
        </p:nvSpPr>
        <p:spPr>
          <a:xfrm>
            <a:off x="304800" y="1066800"/>
            <a:ext cx="8534400" cy="5638800"/>
          </a:xfrm>
        </p:spPr>
        <p:txBody>
          <a:bodyPr>
            <a:normAutofit lnSpcReduction="10000"/>
          </a:bodyPr>
          <a:lstStyle/>
          <a:p>
            <a:r>
              <a:rPr lang="en-US" dirty="0"/>
              <a:t>why you were trembling before your exam, or why your palms got sweaty before that job interview? </a:t>
            </a:r>
            <a:endParaRPr lang="en-US" dirty="0" smtClean="0"/>
          </a:p>
          <a:p>
            <a:r>
              <a:rPr lang="en-US" dirty="0"/>
              <a:t> These anxious feelings are a natural way for the body to prepare itself for an important event</a:t>
            </a:r>
            <a:r>
              <a:rPr lang="en-US" dirty="0" smtClean="0"/>
              <a:t>.</a:t>
            </a:r>
          </a:p>
          <a:p>
            <a:r>
              <a:rPr lang="en-US" dirty="0"/>
              <a:t>some people experience anxiety or anxiety attacks for no apparent reason. If you find it hard to control your worries and if these constant feelings of anxiety affect your ability to go about your daily activities, then it might be a case of an anxiety disorder.</a:t>
            </a:r>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Regular </a:t>
            </a:r>
            <a:r>
              <a:rPr lang="en-US" b="1" dirty="0"/>
              <a:t>anxiety and an anxiety disorder?</a:t>
            </a:r>
            <a:endParaRPr lang="en-US" dirty="0"/>
          </a:p>
        </p:txBody>
      </p:sp>
      <p:sp>
        <p:nvSpPr>
          <p:cNvPr id="3" name="Content Placeholder 2"/>
          <p:cNvSpPr>
            <a:spLocks noGrp="1"/>
          </p:cNvSpPr>
          <p:nvPr>
            <p:ph idx="1"/>
          </p:nvPr>
        </p:nvSpPr>
        <p:spPr>
          <a:xfrm>
            <a:off x="304800" y="1600200"/>
            <a:ext cx="8534400" cy="5029200"/>
          </a:xfrm>
        </p:spPr>
        <p:txBody>
          <a:bodyPr>
            <a:normAutofit lnSpcReduction="10000"/>
          </a:bodyPr>
          <a:lstStyle/>
          <a:p>
            <a:pPr>
              <a:buNone/>
            </a:pPr>
            <a:r>
              <a:rPr lang="en-US" b="1" dirty="0"/>
              <a:t>Regular anxiety</a:t>
            </a:r>
            <a:endParaRPr lang="en-US" dirty="0"/>
          </a:p>
          <a:p>
            <a:r>
              <a:rPr lang="en-US" dirty="0"/>
              <a:t>Worrying about bills, job interviews, tests or other important events. The feeling of 'butterflies in your stomach' before a public performance or a big meeting.</a:t>
            </a:r>
          </a:p>
          <a:p>
            <a:r>
              <a:rPr lang="en-US" dirty="0"/>
              <a:t>Fear of a dangerous object, place or situation, for instance, a stray dog barking at you on the street.</a:t>
            </a:r>
          </a:p>
          <a:p>
            <a:r>
              <a:rPr lang="en-US" dirty="0"/>
              <a:t>Sadness or worry immediately after a traumatic event such as the loss of a loved one.</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a:t>Anxiety disorder</a:t>
            </a:r>
            <a:endParaRPr lang="en-US" dirty="0"/>
          </a:p>
        </p:txBody>
      </p:sp>
      <p:sp>
        <p:nvSpPr>
          <p:cNvPr id="3" name="Content Placeholder 2"/>
          <p:cNvSpPr>
            <a:spLocks noGrp="1"/>
          </p:cNvSpPr>
          <p:nvPr>
            <p:ph idx="1"/>
          </p:nvPr>
        </p:nvSpPr>
        <p:spPr>
          <a:xfrm>
            <a:off x="228600" y="1295400"/>
            <a:ext cx="8610600" cy="5257800"/>
          </a:xfrm>
        </p:spPr>
        <p:txBody>
          <a:bodyPr>
            <a:normAutofit fontScale="92500" lnSpcReduction="20000"/>
          </a:bodyPr>
          <a:lstStyle/>
          <a:p>
            <a:r>
              <a:rPr lang="en-US" dirty="0"/>
              <a:t>Worrying constantly and excessively for no apparent reason, making it difficult for you to perform day-to-day activities.</a:t>
            </a:r>
          </a:p>
          <a:p>
            <a:r>
              <a:rPr lang="en-US" dirty="0" smtClean="0"/>
              <a:t>Irrational </a:t>
            </a:r>
            <a:r>
              <a:rPr lang="en-US" dirty="0"/>
              <a:t>fear of an object or place, such as fear of entering an elevator believing that an escape might be not possible.</a:t>
            </a:r>
          </a:p>
          <a:p>
            <a:r>
              <a:rPr lang="en-US" dirty="0"/>
              <a:t>Repeated flashbacks, dreams and subsequent worry following exposure to an extremely traumatic event in the past.</a:t>
            </a:r>
          </a:p>
          <a:p>
            <a:r>
              <a:rPr lang="en-US" dirty="0" smtClean="0"/>
              <a:t>Repeated</a:t>
            </a:r>
            <a:r>
              <a:rPr lang="en-US" dirty="0"/>
              <a:t> </a:t>
            </a:r>
            <a:r>
              <a:rPr lang="en-US" dirty="0" smtClean="0"/>
              <a:t>panic attacks along with </a:t>
            </a:r>
            <a:r>
              <a:rPr lang="en-US" dirty="0"/>
              <a:t>nervous feelings like “I am </a:t>
            </a:r>
            <a:r>
              <a:rPr lang="en-US" dirty="0" smtClean="0"/>
              <a:t>going </a:t>
            </a:r>
            <a:r>
              <a:rPr lang="en-US" dirty="0"/>
              <a:t>to die“ for no apparent reason, and the constant fear of having another attack.</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b="1" dirty="0"/>
              <a:t>S</a:t>
            </a:r>
            <a:r>
              <a:rPr lang="en-US" b="1" dirty="0" smtClean="0"/>
              <a:t>ymptoms </a:t>
            </a:r>
            <a:r>
              <a:rPr lang="en-US" b="1" dirty="0"/>
              <a:t>of an anxiety disorder?</a:t>
            </a:r>
            <a:endParaRPr lang="en-US" dirty="0"/>
          </a:p>
        </p:txBody>
      </p:sp>
      <p:sp>
        <p:nvSpPr>
          <p:cNvPr id="3" name="Content Placeholder 2"/>
          <p:cNvSpPr>
            <a:spLocks noGrp="1"/>
          </p:cNvSpPr>
          <p:nvPr>
            <p:ph idx="1"/>
          </p:nvPr>
        </p:nvSpPr>
        <p:spPr>
          <a:xfrm>
            <a:off x="228600" y="1219200"/>
            <a:ext cx="8610600" cy="5486400"/>
          </a:xfrm>
        </p:spPr>
        <p:txBody>
          <a:bodyPr>
            <a:normAutofit fontScale="92500" lnSpcReduction="20000"/>
          </a:bodyPr>
          <a:lstStyle/>
          <a:p>
            <a:r>
              <a:rPr lang="en-US" dirty="0"/>
              <a:t>Increased heart rate and heavy breathing</a:t>
            </a:r>
          </a:p>
          <a:p>
            <a:r>
              <a:rPr lang="en-US" dirty="0"/>
              <a:t>Increased muscle tension</a:t>
            </a:r>
          </a:p>
          <a:p>
            <a:r>
              <a:rPr lang="en-US" dirty="0"/>
              <a:t>Tightening sensation in the chest</a:t>
            </a:r>
          </a:p>
          <a:p>
            <a:r>
              <a:rPr lang="en-US" dirty="0" smtClean="0"/>
              <a:t>Breathing </a:t>
            </a:r>
            <a:r>
              <a:rPr lang="en-US" dirty="0"/>
              <a:t>rapidly (hyperventilation)</a:t>
            </a:r>
          </a:p>
          <a:p>
            <a:r>
              <a:rPr lang="en-US" dirty="0"/>
              <a:t>Sweating</a:t>
            </a:r>
          </a:p>
          <a:p>
            <a:r>
              <a:rPr lang="en-US" dirty="0"/>
              <a:t>Trembling</a:t>
            </a:r>
          </a:p>
          <a:p>
            <a:r>
              <a:rPr lang="en-US" dirty="0"/>
              <a:t>Feeling weak or tired</a:t>
            </a:r>
          </a:p>
          <a:p>
            <a:r>
              <a:rPr lang="en-US" dirty="0"/>
              <a:t>Trouble concentrating or thinking about anything other than the present worry</a:t>
            </a:r>
          </a:p>
          <a:p>
            <a:r>
              <a:rPr lang="en-US" dirty="0"/>
              <a:t>Having trouble sleeping</a:t>
            </a:r>
          </a:p>
          <a:p>
            <a:r>
              <a:rPr lang="en-US" dirty="0"/>
              <a:t>Experiencing gastrointestinal (GI) problems</a:t>
            </a:r>
          </a:p>
          <a:p>
            <a:r>
              <a:rPr lang="en-US" dirty="0" smtClean="0"/>
              <a:t>Having </a:t>
            </a:r>
            <a:r>
              <a:rPr lang="en-US" dirty="0"/>
              <a:t>the urge to avoid things that trigger anxiety</a:t>
            </a:r>
          </a:p>
          <a:p>
            <a:endParaRPr lang="en-US" dirty="0"/>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causes anxiety disorders?</a:t>
            </a:r>
            <a:endParaRPr lang="en-US" dirty="0"/>
          </a:p>
        </p:txBody>
      </p:sp>
      <p:sp>
        <p:nvSpPr>
          <p:cNvPr id="3" name="Content Placeholder 2"/>
          <p:cNvSpPr>
            <a:spLocks noGrp="1"/>
          </p:cNvSpPr>
          <p:nvPr>
            <p:ph idx="1"/>
          </p:nvPr>
        </p:nvSpPr>
        <p:spPr>
          <a:xfrm>
            <a:off x="457200" y="1600200"/>
            <a:ext cx="8229600" cy="4876800"/>
          </a:xfrm>
        </p:spPr>
        <p:txBody>
          <a:bodyPr/>
          <a:lstStyle/>
          <a:p>
            <a:pPr>
              <a:buNone/>
            </a:pPr>
            <a:r>
              <a:rPr lang="en-US" b="1" dirty="0" smtClean="0"/>
              <a:t>Family history</a:t>
            </a:r>
          </a:p>
          <a:p>
            <a:r>
              <a:rPr lang="en-US" dirty="0"/>
              <a:t>People who have a history of mental health issues in the family may usually have problems with anxiety. For instance, </a:t>
            </a:r>
            <a:r>
              <a:rPr lang="en-US" dirty="0" smtClean="0"/>
              <a:t>OCD</a:t>
            </a:r>
            <a:r>
              <a:rPr lang="en-US" dirty="0"/>
              <a:t> </a:t>
            </a:r>
            <a:r>
              <a:rPr lang="en-US" dirty="0" smtClean="0"/>
              <a:t>can </a:t>
            </a:r>
            <a:r>
              <a:rPr lang="en-US" dirty="0"/>
              <a:t>be passed down in a family</a:t>
            </a:r>
            <a:r>
              <a:rPr lang="en-US" dirty="0" smtClean="0"/>
              <a:t>.</a:t>
            </a:r>
          </a:p>
          <a:p>
            <a:r>
              <a:rPr lang="en-US" b="1" dirty="0"/>
              <a:t>Stressful events:</a:t>
            </a:r>
            <a:r>
              <a:rPr lang="en-US" dirty="0"/>
              <a:t> Stress at the workplace, loss of a loved one, or troubled relationships, can also trigger symptoms of anxiety.</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b="1" u="sng" dirty="0"/>
              <a:t>Substance use</a:t>
            </a:r>
            <a:r>
              <a:rPr lang="en-US" b="1" dirty="0"/>
              <a:t>:</a:t>
            </a:r>
            <a:r>
              <a:rPr lang="en-US" dirty="0"/>
              <a:t> People who are heavy users of drugs, alcohol and other substances, develop anxiety problems when the effects of the substance begin to wear off (in withdrawal</a:t>
            </a:r>
            <a:r>
              <a:rPr lang="en-US" dirty="0" smtClean="0"/>
              <a:t>).</a:t>
            </a:r>
          </a:p>
          <a:p>
            <a:r>
              <a:rPr lang="en-US" b="1" dirty="0"/>
              <a:t>Personality factors: </a:t>
            </a:r>
            <a:r>
              <a:rPr lang="en-US" dirty="0"/>
              <a:t>Sometimes, people with certain personality traits such as perfectionists or people who like to be in control, develop anxiety-related issues.</a:t>
            </a:r>
          </a:p>
          <a:p>
            <a:pPr>
              <a:buNone/>
            </a:pPr>
            <a:endParaRPr lang="en-US" dirty="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is anxiety treated?</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Anxiety disorders are generally treated with psychotherapy, medication, or both.</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Cognitive behavioral therapy</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Cognitive </a:t>
            </a:r>
            <a:r>
              <a:rPr lang="en-US" dirty="0"/>
              <a:t>Behavioral Therapy (CBT) is an example of one type of psychotherapy that can help people with anxiety disorders. It teaches people different ways of thinking, behaving, and reacting to situations to help you feel less anxious and fearful.</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443</TotalTime>
  <Words>357</Words>
  <Application>Microsoft Office PowerPoint</Application>
  <PresentationFormat>On-screen Show (4:3)</PresentationFormat>
  <Paragraphs>42</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Anxiety </vt:lpstr>
      <vt:lpstr>What is an anxiety disorder? </vt:lpstr>
      <vt:lpstr>Regular anxiety and an anxiety disorder?</vt:lpstr>
      <vt:lpstr>Anxiety disorder</vt:lpstr>
      <vt:lpstr>Symptoms of an anxiety disorder?</vt:lpstr>
      <vt:lpstr>What causes anxiety disorders?</vt:lpstr>
      <vt:lpstr>PowerPoint Presentation</vt:lpstr>
      <vt:lpstr>How is anxiety treated? </vt:lpstr>
      <vt:lpstr>Cognitive behavioral therapy </vt:lpstr>
      <vt:lpstr>Exposure Therapy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20</cp:revision>
  <dcterms:created xsi:type="dcterms:W3CDTF">2023-10-18T13:31:18Z</dcterms:created>
  <dcterms:modified xsi:type="dcterms:W3CDTF">2024-04-18T04:26:55Z</dcterms:modified>
</cp:coreProperties>
</file>