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7" r:id="rId3"/>
    <p:sldId id="278" r:id="rId4"/>
    <p:sldId id="279" r:id="rId5"/>
    <p:sldId id="271" r:id="rId6"/>
    <p:sldId id="273" r:id="rId7"/>
    <p:sldId id="274" r:id="rId8"/>
    <p:sldId id="268" r:id="rId9"/>
    <p:sldId id="280" r:id="rId10"/>
    <p:sldId id="275" r:id="rId11"/>
    <p:sldId id="276" r:id="rId12"/>
    <p:sldId id="28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205CC6-7474-49E7-88C1-1ACE0E9BB581}"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05CC6-7474-49E7-88C1-1ACE0E9BB581}"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05CC6-7474-49E7-88C1-1ACE0E9BB581}"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205CC6-7474-49E7-88C1-1ACE0E9BB581}"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205CC6-7474-49E7-88C1-1ACE0E9BB581}"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205CC6-7474-49E7-88C1-1ACE0E9BB581}"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205CC6-7474-49E7-88C1-1ACE0E9BB581}" type="datetimeFigureOut">
              <a:rPr lang="en-US" smtClean="0"/>
              <a:pPr/>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205CC6-7474-49E7-88C1-1ACE0E9BB581}" type="datetimeFigureOut">
              <a:rPr lang="en-US" smtClean="0"/>
              <a:pPr/>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205CC6-7474-49E7-88C1-1ACE0E9BB581}"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05CC6-7474-49E7-88C1-1ACE0E9BB581}"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205CC6-7474-49E7-88C1-1ACE0E9BB581}" type="datetimeFigureOut">
              <a:rPr lang="en-US" smtClean="0"/>
              <a:pPr/>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6187C-009F-499E-8458-29C68C3B7C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05CC6-7474-49E7-88C1-1ACE0E9BB581}" type="datetimeFigureOut">
              <a:rPr lang="en-US" smtClean="0"/>
              <a:pPr/>
              <a:t>12/5/2023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66187C-009F-499E-8458-29C68C3B7C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71800"/>
            <a:ext cx="8229600" cy="1143000"/>
          </a:xfrm>
        </p:spPr>
        <p:txBody>
          <a:bodyPr/>
          <a:lstStyle/>
          <a:p>
            <a:r>
              <a:rPr lang="en-US" b="1" dirty="0" smtClean="0"/>
              <a:t>Theories of Motivation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Expectancy Theory </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smtClean="0"/>
              <a:t>Emphasizes </a:t>
            </a:r>
            <a:r>
              <a:rPr lang="en-US" dirty="0" smtClean="0"/>
              <a:t>the relationship between efforts, performance expectations, and desirable rewards</a:t>
            </a:r>
            <a:r>
              <a:rPr lang="en-US" dirty="0" smtClean="0"/>
              <a:t>. </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dirty="0" smtClean="0"/>
              <a:t>Expectancy theory based on three elements</a:t>
            </a:r>
          </a:p>
          <a:p>
            <a:pPr marL="514350" indent="-514350">
              <a:buFont typeface="+mj-lt"/>
              <a:buAutoNum type="arabicPeriod"/>
            </a:pPr>
            <a:r>
              <a:rPr lang="en-US" dirty="0" smtClean="0"/>
              <a:t>Expectancy: the belief that your effort will result in your desired goal. This is based on your past experience, your self confidence and how difficult you think the goal is to achieve. </a:t>
            </a:r>
          </a:p>
          <a:p>
            <a:pPr marL="514350" indent="-514350">
              <a:buFont typeface="+mj-lt"/>
              <a:buAutoNum type="arabicPeriod"/>
            </a:pPr>
            <a:r>
              <a:rPr lang="en-US" dirty="0" smtClean="0"/>
              <a:t>Instrumentality: the belief that you will receive a reward if you meet performance expectations. </a:t>
            </a:r>
          </a:p>
          <a:p>
            <a:pPr marL="514350" indent="-514350">
              <a:buFont typeface="+mj-lt"/>
              <a:buAutoNum type="arabicPeriod"/>
            </a:pPr>
            <a:r>
              <a:rPr lang="en-US" dirty="0" smtClean="0"/>
              <a:t>Valence: the value you place on </a:t>
            </a:r>
            <a:r>
              <a:rPr lang="en-US" smtClean="0"/>
              <a:t>the reward.</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are several key elements that can influence valence</a:t>
            </a:r>
            <a:r>
              <a:rPr lang="en-US" dirty="0" smtClean="0"/>
              <a:t>.</a:t>
            </a:r>
          </a:p>
          <a:p>
            <a:r>
              <a:rPr lang="en-US" dirty="0" smtClean="0"/>
              <a:t>Intrinsic valences (personal satisfaction, etc.)</a:t>
            </a:r>
          </a:p>
          <a:p>
            <a:r>
              <a:rPr lang="en-US" dirty="0" smtClean="0"/>
              <a:t>Extrinsic valences </a:t>
            </a:r>
            <a:r>
              <a:rPr lang="en-US" dirty="0" smtClean="0"/>
              <a:t>(benefits</a:t>
            </a:r>
            <a:r>
              <a:rPr lang="en-US" dirty="0" smtClean="0"/>
              <a:t>, promotions, pay policies, etc.)</a:t>
            </a:r>
          </a:p>
          <a:p>
            <a:r>
              <a:rPr lang="en-US" dirty="0" smtClean="0"/>
              <a:t>Negative valences (</a:t>
            </a:r>
            <a:r>
              <a:rPr lang="en-US" dirty="0" smtClean="0"/>
              <a:t>penalties, </a:t>
            </a:r>
            <a:r>
              <a:rPr lang="en-US" dirty="0" smtClean="0"/>
              <a:t>sanctions, etc.)</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smtClean="0"/>
              <a:t/>
            </a:r>
            <a:br>
              <a:rPr lang="en-US" b="1" dirty="0" smtClean="0"/>
            </a:br>
            <a:r>
              <a:rPr lang="en-US" b="1" dirty="0" smtClean="0"/>
              <a:t>Maslow’s Theory of Hierarchical Needs </a:t>
            </a:r>
            <a:br>
              <a:rPr lang="en-US" b="1" dirty="0" smtClean="0"/>
            </a:br>
            <a:endParaRPr lang="en-US" dirty="0"/>
          </a:p>
        </p:txBody>
      </p:sp>
      <p:sp>
        <p:nvSpPr>
          <p:cNvPr id="3" name="Content Placeholder 2"/>
          <p:cNvSpPr>
            <a:spLocks noGrp="1"/>
          </p:cNvSpPr>
          <p:nvPr>
            <p:ph idx="1"/>
          </p:nvPr>
        </p:nvSpPr>
        <p:spPr>
          <a:xfrm>
            <a:off x="228600" y="1600200"/>
            <a:ext cx="8686800" cy="5105400"/>
          </a:xfrm>
        </p:spPr>
        <p:txBody>
          <a:bodyPr>
            <a:normAutofit fontScale="92500" lnSpcReduction="10000"/>
          </a:bodyPr>
          <a:lstStyle/>
          <a:p>
            <a:r>
              <a:rPr lang="en-IN" dirty="0" smtClean="0"/>
              <a:t>Abraham Maslow postulated that a person will be motivated when all his needs are fulfilled. People do not work for security or money, but they work to contribute and to use their skills. He demonstrated this by creating a pyramid to show how people are motivated and mentioned that ONE CANNOT ASCEND TO THE NEXT LEVEL UNLESS LOWER-LEVEL NEEDS ARE FULFILLED. The lowest level needs in the pyramid are basic needs and unless these lower-level needs are satisfied people do not look at working toward satisfying the upper-level needs.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fontScale="92500" lnSpcReduction="20000"/>
          </a:bodyPr>
          <a:lstStyle/>
          <a:p>
            <a:r>
              <a:rPr lang="en-US" b="1" dirty="0" smtClean="0"/>
              <a:t>Below is the hierarchy of needs: </a:t>
            </a:r>
            <a:endParaRPr lang="en-US" dirty="0" smtClean="0"/>
          </a:p>
          <a:p>
            <a:r>
              <a:rPr lang="en-US" b="1" dirty="0" smtClean="0"/>
              <a:t>Physiological needs:</a:t>
            </a:r>
            <a:r>
              <a:rPr lang="en-US" dirty="0" smtClean="0"/>
              <a:t> are basic needs for survival such as air, sleep, food, water, clothing, sex, and shelter. </a:t>
            </a:r>
          </a:p>
          <a:p>
            <a:r>
              <a:rPr lang="en-US" b="1" dirty="0" smtClean="0"/>
              <a:t>Safety needs:</a:t>
            </a:r>
            <a:r>
              <a:rPr lang="en-US" dirty="0" smtClean="0"/>
              <a:t> Protection from threats, deprivation, and other dangers (e.g., health, secure employment, and property) </a:t>
            </a:r>
          </a:p>
          <a:p>
            <a:r>
              <a:rPr lang="en-US" b="1" dirty="0" smtClean="0"/>
              <a:t>Social (belongingness and love) needs:</a:t>
            </a:r>
            <a:r>
              <a:rPr lang="en-US" dirty="0" smtClean="0"/>
              <a:t> The need for association, affiliation, friendship, and so on. </a:t>
            </a:r>
          </a:p>
          <a:p>
            <a:r>
              <a:rPr lang="en-US" b="1" dirty="0" smtClean="0"/>
              <a:t>Self-esteem needs:</a:t>
            </a:r>
            <a:r>
              <a:rPr lang="en-US" dirty="0" smtClean="0"/>
              <a:t>  The need for respect and recognition. </a:t>
            </a:r>
          </a:p>
          <a:p>
            <a:r>
              <a:rPr lang="en-US" b="1" dirty="0" smtClean="0"/>
              <a:t>Self-actualization needs:</a:t>
            </a:r>
            <a:r>
              <a:rPr lang="en-US" dirty="0" smtClean="0"/>
              <a:t>  The opportunity for personal development, learning, and fun/creative/challenging work.  Self-actualization is the highest-level need to which a human being can aspire.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yJidWNrZXQiOiJrbm93bGVkZ2VodXQtcHJlcG8tbGl2ZSIsImtleSI6InR1dG9yaWFsc1wvdG9waWNzXC9pbWFnZXNcLzE2NDMxMDYxMDQzNTMtSW1hZ2UtMSAoMSkucG5nIiwiZWRpdHMiOnsicmVzaXplIjp7ImZpdCI6ImNvdmVyIn19fQ==.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Incentive </a:t>
            </a:r>
            <a:r>
              <a:rPr lang="en-US" b="1" dirty="0"/>
              <a:t>Theory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theory determines that rewards or punishments influence employees' work behavior. Therefore, these are the primary motivators for individuals performing certain tasks and achieving specific results. For instance,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629400"/>
          </a:xfrm>
        </p:spPr>
        <p:txBody>
          <a:bodyPr>
            <a:normAutofit lnSpcReduction="10000"/>
          </a:bodyPr>
          <a:lstStyle/>
          <a:p>
            <a:r>
              <a:rPr lang="en-US" dirty="0"/>
              <a:t>Bonus: It refers to the reward that is given to the employees for their exceptional performance. </a:t>
            </a:r>
          </a:p>
          <a:p>
            <a:r>
              <a:rPr lang="en-US" dirty="0"/>
              <a:t>Opportunity: It is a type of incentive given to individuals through paid training or continuing education to enhance their knowledge and build their skills.</a:t>
            </a:r>
          </a:p>
          <a:p>
            <a:r>
              <a:rPr lang="en-US" dirty="0"/>
              <a:t>Promotion: Providing a higher position or salary can make employees feel their importance and growth.</a:t>
            </a:r>
          </a:p>
          <a:p>
            <a:r>
              <a:rPr lang="en-US" dirty="0"/>
              <a:t>Paid off: Providing compensation for taking leave as additional holidays on emergency needs or planned trips can make employees feel satisfied</a:t>
            </a:r>
            <a:r>
              <a:rPr lang="en-US" dirty="0" smtClean="0"/>
              <a:t>.</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b="1" dirty="0" smtClean="0"/>
              <a:t>Herzberg's </a:t>
            </a:r>
            <a:r>
              <a:rPr lang="en-US" b="1" dirty="0"/>
              <a:t>Two-Factor Theory</a:t>
            </a:r>
            <a:r>
              <a:rPr lang="en-US" dirty="0"/>
              <a:t/>
            </a:r>
            <a:br>
              <a:rPr lang="en-US" dirty="0"/>
            </a:br>
            <a:endParaRPr lang="en-US" dirty="0"/>
          </a:p>
        </p:txBody>
      </p:sp>
      <p:sp>
        <p:nvSpPr>
          <p:cNvPr id="3" name="Content Placeholder 2"/>
          <p:cNvSpPr>
            <a:spLocks noGrp="1"/>
          </p:cNvSpPr>
          <p:nvPr>
            <p:ph idx="1"/>
          </p:nvPr>
        </p:nvSpPr>
        <p:spPr>
          <a:xfrm>
            <a:off x="228600" y="1447800"/>
            <a:ext cx="8686800" cy="5105400"/>
          </a:xfrm>
        </p:spPr>
        <p:txBody>
          <a:bodyPr>
            <a:normAutofit fontScale="85000" lnSpcReduction="20000"/>
          </a:bodyPr>
          <a:lstStyle/>
          <a:p>
            <a:r>
              <a:rPr lang="en-US" sz="3300" dirty="0"/>
              <a:t>The theory states that two factors influence satisfaction or dissatisfaction:</a:t>
            </a:r>
          </a:p>
          <a:p>
            <a:r>
              <a:rPr lang="en-US" sz="3300" dirty="0"/>
              <a:t>Hygiene Factors: Satisfaction can be influenced by factors like professional relations, policies, working environment, attitude of the supervisor. If these factors are fine, they can motivate employees and vice versa.</a:t>
            </a:r>
          </a:p>
          <a:p>
            <a:endParaRPr lang="en-US" sz="3300" dirty="0" smtClean="0"/>
          </a:p>
          <a:p>
            <a:r>
              <a:rPr lang="en-US" sz="3300" dirty="0" smtClean="0"/>
              <a:t>Motivators </a:t>
            </a:r>
            <a:r>
              <a:rPr lang="en-US" sz="3300" dirty="0"/>
              <a:t>Factors: Motivating factors, including recognition, personal growth, achievements, career and responsibilities, are crucial for employees. Acknowledging these enhances job satisfaction.</a:t>
            </a:r>
          </a:p>
          <a:p>
            <a:pPr>
              <a:buNone/>
            </a:pP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Grp="1" noChangeAspect="1"/>
          </p:cNvPicPr>
          <p:nvPr>
            <p:ph idx="1"/>
          </p:nvPr>
        </p:nvPicPr>
        <p:blipFill>
          <a:blip r:embed="rId2"/>
          <a:stretch>
            <a:fillRect/>
          </a:stretch>
        </p:blipFill>
        <p:spPr>
          <a:xfrm>
            <a:off x="224248" y="429349"/>
            <a:ext cx="8233952" cy="604765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Expectancy Theory </a:t>
            </a:r>
            <a:endParaRPr lang="en-US" b="1" dirty="0"/>
          </a:p>
        </p:txBody>
      </p:sp>
      <p:pic>
        <p:nvPicPr>
          <p:cNvPr id="4" name="Content Placeholder 3" descr="expectancy-theory-1024x244.jpg"/>
          <p:cNvPicPr>
            <a:picLocks noGrp="1" noChangeAspect="1"/>
          </p:cNvPicPr>
          <p:nvPr>
            <p:ph idx="1"/>
          </p:nvPr>
        </p:nvPicPr>
        <p:blipFill>
          <a:blip r:embed="rId2"/>
          <a:stretch>
            <a:fillRect/>
          </a:stretch>
        </p:blipFill>
        <p:spPr>
          <a:xfrm>
            <a:off x="0" y="2882702"/>
            <a:ext cx="9144000" cy="237509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278</Words>
  <Application>Microsoft Office PowerPoint</Application>
  <PresentationFormat>On-screen Show (4:3)</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Theories of Motivation </vt:lpstr>
      <vt:lpstr> Maslow’s Theory of Hierarchical Needs  </vt:lpstr>
      <vt:lpstr>Slide 3</vt:lpstr>
      <vt:lpstr>Slide 4</vt:lpstr>
      <vt:lpstr> Incentive Theory </vt:lpstr>
      <vt:lpstr>Slide 6</vt:lpstr>
      <vt:lpstr> Herzberg's Two-Factor Theory </vt:lpstr>
      <vt:lpstr>Slide 8</vt:lpstr>
      <vt:lpstr>Expectancy Theory </vt:lpstr>
      <vt:lpstr>Expectancy Theory </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91</cp:revision>
  <dcterms:created xsi:type="dcterms:W3CDTF">2023-12-02T11:52:56Z</dcterms:created>
  <dcterms:modified xsi:type="dcterms:W3CDTF">2023-12-05T17:32:28Z</dcterms:modified>
</cp:coreProperties>
</file>