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1" r:id="rId4"/>
    <p:sldId id="262" r:id="rId5"/>
    <p:sldId id="263" r:id="rId6"/>
    <p:sldId id="264" r:id="rId7"/>
    <p:sldId id="265" r:id="rId8"/>
    <p:sldId id="266" r:id="rId9"/>
    <p:sldId id="267" r:id="rId10"/>
    <p:sldId id="268" r:id="rId11"/>
    <p:sldId id="258" r:id="rId12"/>
    <p:sldId id="269" r:id="rId13"/>
    <p:sldId id="270" r:id="rId14"/>
    <p:sldId id="271" r:id="rId15"/>
    <p:sldId id="272" r:id="rId16"/>
    <p:sldId id="273" r:id="rId17"/>
    <p:sldId id="274" r:id="rId18"/>
    <p:sldId id="275" r:id="rId19"/>
    <p:sldId id="276" r:id="rId20"/>
    <p:sldId id="277" r:id="rId21"/>
    <p:sldId id="278"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0B05DCA-624D-4F9B-A13B-F9355AB9EB1D}"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FED39E-04A4-45D9-846F-D8AD27C72B0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B05DCA-624D-4F9B-A13B-F9355AB9EB1D}"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FED39E-04A4-45D9-846F-D8AD27C72B0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B05DCA-624D-4F9B-A13B-F9355AB9EB1D}"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FED39E-04A4-45D9-846F-D8AD27C72B0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B05DCA-624D-4F9B-A13B-F9355AB9EB1D}"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FED39E-04A4-45D9-846F-D8AD27C72B0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B05DCA-624D-4F9B-A13B-F9355AB9EB1D}"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FED39E-04A4-45D9-846F-D8AD27C72B0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0B05DCA-624D-4F9B-A13B-F9355AB9EB1D}" type="datetimeFigureOut">
              <a:rPr lang="en-US" smtClean="0"/>
              <a:pPr/>
              <a:t>3/13/2024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FED39E-04A4-45D9-846F-D8AD27C72B0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0B05DCA-624D-4F9B-A13B-F9355AB9EB1D}" type="datetimeFigureOut">
              <a:rPr lang="en-US" smtClean="0"/>
              <a:pPr/>
              <a:t>3/13/2024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FED39E-04A4-45D9-846F-D8AD27C72B0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0B05DCA-624D-4F9B-A13B-F9355AB9EB1D}" type="datetimeFigureOut">
              <a:rPr lang="en-US" smtClean="0"/>
              <a:pPr/>
              <a:t>3/13/2024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FED39E-04A4-45D9-846F-D8AD27C72B0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B05DCA-624D-4F9B-A13B-F9355AB9EB1D}" type="datetimeFigureOut">
              <a:rPr lang="en-US" smtClean="0"/>
              <a:pPr/>
              <a:t>3/13/2024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FED39E-04A4-45D9-846F-D8AD27C72B0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B05DCA-624D-4F9B-A13B-F9355AB9EB1D}" type="datetimeFigureOut">
              <a:rPr lang="en-US" smtClean="0"/>
              <a:pPr/>
              <a:t>3/13/2024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FED39E-04A4-45D9-846F-D8AD27C72B0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B05DCA-624D-4F9B-A13B-F9355AB9EB1D}" type="datetimeFigureOut">
              <a:rPr lang="en-US" smtClean="0"/>
              <a:pPr/>
              <a:t>3/13/2024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FED39E-04A4-45D9-846F-D8AD27C72B0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B05DCA-624D-4F9B-A13B-F9355AB9EB1D}" type="datetimeFigureOut">
              <a:rPr lang="en-US" smtClean="0"/>
              <a:pPr/>
              <a:t>3/13/2024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FED39E-04A4-45D9-846F-D8AD27C72B0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Methods of Psychology </a:t>
            </a:r>
            <a:endParaRPr lang="en-US" dirty="0"/>
          </a:p>
        </p:txBody>
      </p:sp>
      <p:sp>
        <p:nvSpPr>
          <p:cNvPr id="3" name="Content Placeholder 2"/>
          <p:cNvSpPr>
            <a:spLocks noGrp="1"/>
          </p:cNvSpPr>
          <p:nvPr>
            <p:ph idx="1"/>
          </p:nvPr>
        </p:nvSpPr>
        <p:spPr/>
        <p:txBody>
          <a:bodyPr/>
          <a:lstStyle/>
          <a:p>
            <a:r>
              <a:rPr lang="en-US" dirty="0" smtClean="0"/>
              <a:t>Psychologists attempt to explain behaviour- to understand its cause </a:t>
            </a:r>
          </a:p>
          <a:p>
            <a:r>
              <a:rPr lang="en-US" dirty="0" smtClean="0"/>
              <a:t>Behaviours  can be studied objectively, like any other natural phenomena</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4525963"/>
          </a:xfrm>
        </p:spPr>
        <p:txBody>
          <a:bodyPr/>
          <a:lstStyle/>
          <a:p>
            <a:r>
              <a:rPr lang="en-US" dirty="0" smtClean="0">
                <a:latin typeface="Times New Roman" pitchFamily="18" charset="0"/>
                <a:cs typeface="Times New Roman" pitchFamily="18" charset="0"/>
              </a:rPr>
              <a:t>Plants grow faster in warmer temperatures.</a:t>
            </a:r>
          </a:p>
          <a:p>
            <a:r>
              <a:rPr lang="en-US" dirty="0" smtClean="0">
                <a:latin typeface="Times New Roman" pitchFamily="18" charset="0"/>
                <a:cs typeface="Times New Roman" pitchFamily="18" charset="0"/>
              </a:rPr>
              <a:t>Independent?</a:t>
            </a:r>
          </a:p>
          <a:p>
            <a:r>
              <a:rPr lang="en-US" dirty="0" smtClean="0">
                <a:latin typeface="Times New Roman" pitchFamily="18" charset="0"/>
                <a:cs typeface="Times New Roman" pitchFamily="18" charset="0"/>
              </a:rPr>
              <a:t>Dependent?</a:t>
            </a:r>
            <a:endParaRPr lang="en-US"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Methods of Psychology</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47800"/>
            <a:ext cx="8229600" cy="4953000"/>
          </a:xfrm>
        </p:spPr>
        <p:txBody>
          <a:bodyPr>
            <a:normAutofit/>
          </a:bodyPr>
          <a:lstStyle/>
          <a:p>
            <a:r>
              <a:rPr lang="en-US" dirty="0" smtClean="0">
                <a:latin typeface="Times New Roman" pitchFamily="18" charset="0"/>
                <a:cs typeface="Times New Roman" pitchFamily="18" charset="0"/>
              </a:rPr>
              <a:t>Observational Method </a:t>
            </a:r>
          </a:p>
          <a:p>
            <a:r>
              <a:rPr lang="en-US" dirty="0" smtClean="0">
                <a:latin typeface="Times New Roman" pitchFamily="18" charset="0"/>
                <a:cs typeface="Times New Roman" pitchFamily="18" charset="0"/>
              </a:rPr>
              <a:t>Case study Method </a:t>
            </a:r>
          </a:p>
          <a:p>
            <a:r>
              <a:rPr lang="en-US" dirty="0" smtClean="0">
                <a:latin typeface="Times New Roman" pitchFamily="18" charset="0"/>
                <a:cs typeface="Times New Roman" pitchFamily="18" charset="0"/>
              </a:rPr>
              <a:t>Survey Method </a:t>
            </a:r>
          </a:p>
          <a:p>
            <a:r>
              <a:rPr lang="en-US" dirty="0" smtClean="0">
                <a:latin typeface="Times New Roman" pitchFamily="18" charset="0"/>
                <a:cs typeface="Times New Roman" pitchFamily="18" charset="0"/>
              </a:rPr>
              <a:t>Experimental Method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Observational Method </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228600" y="1600200"/>
            <a:ext cx="8686800" cy="4953000"/>
          </a:xfrm>
        </p:spPr>
        <p:txBody>
          <a:bodyPr>
            <a:normAutofit fontScale="85000" lnSpcReduction="10000"/>
          </a:bodyPr>
          <a:lstStyle/>
          <a:p>
            <a:pPr marL="514350" indent="-514350" fontAlgn="base">
              <a:buFont typeface="+mj-lt"/>
              <a:buAutoNum type="arabicPeriod"/>
            </a:pPr>
            <a:r>
              <a:rPr lang="en-US" dirty="0" smtClean="0"/>
              <a:t> </a:t>
            </a:r>
            <a:r>
              <a:rPr lang="en-US" sz="4200" b="1" dirty="0" smtClean="0">
                <a:latin typeface="Times New Roman" pitchFamily="18" charset="0"/>
                <a:cs typeface="Times New Roman" pitchFamily="18" charset="0"/>
              </a:rPr>
              <a:t>Naturalistic Observation</a:t>
            </a:r>
          </a:p>
          <a:p>
            <a:pPr fontAlgn="base"/>
            <a:r>
              <a:rPr lang="en-US" sz="3500" dirty="0" smtClean="0">
                <a:latin typeface="Times New Roman" pitchFamily="18" charset="0"/>
                <a:cs typeface="Times New Roman" pitchFamily="18" charset="0"/>
              </a:rPr>
              <a:t>If the researcher has made the observations in real-life or natural settings such as schools, institutes, homes, open environments, etc., without interfering with the phenomena under observation, then it is known as naturalistic observation. In this type of observation, the researcher does not manipulate or control any situation, and he/she only records the spontaneous behavior of the subject (individual or event under investigation) in their natural environment</a:t>
            </a:r>
            <a:endParaRPr lang="en-US" sz="35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aturalistic-Observations-in-Psychology.png"/>
          <p:cNvPicPr>
            <a:picLocks noGrp="1" noChangeAspect="1"/>
          </p:cNvPicPr>
          <p:nvPr>
            <p:ph idx="1"/>
          </p:nvPr>
        </p:nvPicPr>
        <p:blipFill>
          <a:blip r:embed="rId2"/>
          <a:stretch>
            <a:fillRect/>
          </a:stretch>
        </p:blipFill>
        <p:spPr>
          <a:xfrm>
            <a:off x="0" y="0"/>
            <a:ext cx="9144000" cy="6858000"/>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Controlled Observation</a:t>
            </a:r>
            <a:r>
              <a:rPr lang="en-US" dirty="0" smtClean="0"/>
              <a:t/>
            </a:r>
            <a:br>
              <a:rPr lang="en-US" dirty="0" smtClean="0"/>
            </a:br>
            <a:endParaRPr lang="en-US" dirty="0"/>
          </a:p>
        </p:txBody>
      </p:sp>
      <p:sp>
        <p:nvSpPr>
          <p:cNvPr id="3" name="Content Placeholder 2"/>
          <p:cNvSpPr>
            <a:spLocks noGrp="1"/>
          </p:cNvSpPr>
          <p:nvPr>
            <p:ph idx="1"/>
          </p:nvPr>
        </p:nvSpPr>
        <p:spPr>
          <a:xfrm>
            <a:off x="457200" y="1600200"/>
            <a:ext cx="8229600" cy="4800600"/>
          </a:xfrm>
        </p:spPr>
        <p:txBody>
          <a:bodyPr/>
          <a:lstStyle/>
          <a:p>
            <a:r>
              <a:rPr lang="en-US" dirty="0" smtClean="0">
                <a:latin typeface="Times New Roman" pitchFamily="18" charset="0"/>
                <a:cs typeface="Times New Roman" pitchFamily="18" charset="0"/>
              </a:rPr>
              <a:t>A research method for studying behavior in a carefully controlled and structured environment.</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researcher decides where the observation will occur, at what time, with which participants, and in what circumstances, and uses a standardized procedure</a:t>
            </a:r>
            <a:r>
              <a:rPr lang="en-US" dirty="0" smtClean="0"/>
              <a:t>.</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For example, if the researcher wants to study the effect of induced workload on the worker’s performance, the research should be conducted in a controlled setting as the researcher can control the independent variable (workload). </a:t>
            </a:r>
            <a:r>
              <a:rPr lang="en-US" dirty="0" smtClean="0"/>
              <a:t>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b="1" dirty="0" smtClean="0">
                <a:latin typeface="Times New Roman" pitchFamily="18" charset="0"/>
                <a:cs typeface="Times New Roman" pitchFamily="18" charset="0"/>
              </a:rPr>
              <a:t>Participant Observation</a:t>
            </a:r>
            <a:r>
              <a:rPr lang="en-US" dirty="0" smtClean="0"/>
              <a:t/>
            </a:r>
            <a:br>
              <a:rPr lang="en-US" dirty="0" smtClean="0"/>
            </a:br>
            <a:endParaRPr lang="en-US" dirty="0"/>
          </a:p>
        </p:txBody>
      </p:sp>
      <p:sp>
        <p:nvSpPr>
          <p:cNvPr id="3" name="Content Placeholder 2"/>
          <p:cNvSpPr>
            <a:spLocks noGrp="1"/>
          </p:cNvSpPr>
          <p:nvPr>
            <p:ph idx="1"/>
          </p:nvPr>
        </p:nvSpPr>
        <p:spPr>
          <a:xfrm>
            <a:off x="304800" y="1295400"/>
            <a:ext cx="8610600" cy="5181600"/>
          </a:xfrm>
        </p:spPr>
        <p:txBody>
          <a:bodyPr/>
          <a:lstStyle/>
          <a:p>
            <a:r>
              <a:rPr lang="en-US" dirty="0" smtClean="0">
                <a:latin typeface="Times New Roman" pitchFamily="18" charset="0"/>
                <a:cs typeface="Times New Roman" pitchFamily="18" charset="0"/>
              </a:rPr>
              <a:t>The observer or the researcher itself becomes part of the research are called participant observations. The other participants in the research may or may not be informed about the presence of the observer in the group. However, if the participants are not aware of the observer’s presence, then the results gathered will be more reliable and satisfy ecological validity. </a:t>
            </a:r>
            <a:endParaRPr lang="en-US"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Non-Participant Observation</a:t>
            </a:r>
            <a:r>
              <a:rPr lang="en-US" dirty="0" smtClean="0"/>
              <a:t/>
            </a:r>
            <a:br>
              <a:rPr lang="en-US" dirty="0" smtClean="0"/>
            </a:br>
            <a:endParaRPr lang="en-US" dirty="0"/>
          </a:p>
        </p:txBody>
      </p:sp>
      <p:sp>
        <p:nvSpPr>
          <p:cNvPr id="3" name="Content Placeholder 2"/>
          <p:cNvSpPr>
            <a:spLocks noGrp="1"/>
          </p:cNvSpPr>
          <p:nvPr>
            <p:ph idx="1"/>
          </p:nvPr>
        </p:nvSpPr>
        <p:spPr>
          <a:xfrm>
            <a:off x="304800" y="1600200"/>
            <a:ext cx="8686800" cy="4953000"/>
          </a:xfrm>
        </p:spPr>
        <p:txBody>
          <a:bodyPr/>
          <a:lstStyle/>
          <a:p>
            <a:r>
              <a:rPr lang="en-US" dirty="0" smtClean="0">
                <a:latin typeface="Times New Roman" pitchFamily="18" charset="0"/>
                <a:cs typeface="Times New Roman" pitchFamily="18" charset="0"/>
              </a:rPr>
              <a:t>The observer is not present in the research, but he/she uses other means to observe the spontaneous activities or behavior of the individual or group members, this may include installing the camera in the rooms that need to be observed.</a:t>
            </a:r>
            <a:endParaRPr lang="en-US"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articipation-Observation-Vs-Non-Participation-Observation-in-Psychology.jpg"/>
          <p:cNvPicPr>
            <a:picLocks noGrp="1" noChangeAspect="1"/>
          </p:cNvPicPr>
          <p:nvPr>
            <p:ph idx="1"/>
          </p:nvPr>
        </p:nvPicPr>
        <p:blipFill>
          <a:blip r:embed="rId2"/>
          <a:stretch>
            <a:fillRect/>
          </a:stretch>
        </p:blipFill>
        <p:spPr>
          <a:xfrm>
            <a:off x="457200" y="381000"/>
            <a:ext cx="8686800" cy="5791200"/>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4000" b="1" dirty="0" smtClean="0">
                <a:latin typeface="Times New Roman" pitchFamily="18" charset="0"/>
                <a:cs typeface="Times New Roman" pitchFamily="18" charset="0"/>
              </a:rPr>
              <a:t>Case Study </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5181600"/>
          </a:xfrm>
        </p:spPr>
        <p:txBody>
          <a:bodyPr>
            <a:normAutofit lnSpcReduction="10000"/>
          </a:bodyPr>
          <a:lstStyle/>
          <a:p>
            <a:r>
              <a:rPr lang="en-US" dirty="0" smtClean="0">
                <a:latin typeface="Times New Roman" pitchFamily="18" charset="0"/>
                <a:cs typeface="Times New Roman" pitchFamily="18" charset="0"/>
              </a:rPr>
              <a:t>A case study is an in-depth study of one person, group, or event. In a case study, nearly every aspect of the subject's life and history is analyzed to seek patterns and causes of behavior.</a:t>
            </a:r>
          </a:p>
          <a:p>
            <a:r>
              <a:rPr lang="en-US" dirty="0" smtClean="0">
                <a:latin typeface="Times New Roman" pitchFamily="18" charset="0"/>
                <a:cs typeface="Times New Roman" pitchFamily="18" charset="0"/>
              </a:rPr>
              <a:t>for example, a patient suffering from a mental disorder, a group of people belonging to the same gender, class, or ethnicity, and effect on the people of various natural or man-made disasters such as flood, tsunami, terrorism, and industrialization.</a:t>
            </a:r>
            <a:endParaRPr lang="en-US"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Hypothesis </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Hypothesis is a starting point in any research </a:t>
            </a:r>
          </a:p>
          <a:p>
            <a:r>
              <a:rPr lang="en-US" dirty="0" smtClean="0">
                <a:latin typeface="Times New Roman" pitchFamily="18" charset="0"/>
                <a:cs typeface="Times New Roman" pitchFamily="18" charset="0"/>
              </a:rPr>
              <a:t>It is an idea, phrased as a general statement, that scientist wishes to test in an experiment </a:t>
            </a:r>
          </a:p>
          <a:p>
            <a:r>
              <a:rPr lang="en-US" dirty="0" smtClean="0">
                <a:latin typeface="Times New Roman" pitchFamily="18" charset="0"/>
                <a:cs typeface="Times New Roman" pitchFamily="18" charset="0"/>
              </a:rPr>
              <a:t>Hypothesis is a Greek word, it means, suggestion</a:t>
            </a:r>
          </a:p>
          <a:p>
            <a:r>
              <a:rPr lang="en-US" dirty="0" smtClean="0">
                <a:latin typeface="Times New Roman" pitchFamily="18" charset="0"/>
                <a:cs typeface="Times New Roman" pitchFamily="18" charset="0"/>
              </a:rPr>
              <a:t>Tentative statement about relation between two or more events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Survey Method</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304800" y="1600200"/>
            <a:ext cx="8458200" cy="4876800"/>
          </a:xfrm>
        </p:spPr>
        <p:txBody>
          <a:bodyPr/>
          <a:lstStyle/>
          <a:p>
            <a:r>
              <a:rPr lang="en-US" dirty="0" smtClean="0">
                <a:latin typeface="Times New Roman" pitchFamily="18" charset="0"/>
                <a:cs typeface="Times New Roman" pitchFamily="18" charset="0"/>
              </a:rPr>
              <a:t>A survey method is a process, tool, or technique that you can use to gather information in research by asking questions to a predefined group of people.</a:t>
            </a:r>
          </a:p>
          <a:p>
            <a:r>
              <a:rPr lang="en-US" dirty="0" smtClean="0">
                <a:latin typeface="Times New Roman" pitchFamily="18" charset="0"/>
                <a:cs typeface="Times New Roman" pitchFamily="18" charset="0"/>
              </a:rPr>
              <a:t> Typically, it facilitates the exchange of information between the research participants and the person or organization carrying out the research.</a:t>
            </a:r>
          </a:p>
          <a:p>
            <a:r>
              <a:rPr lang="en-US" dirty="0" smtClean="0">
                <a:latin typeface="Times New Roman" pitchFamily="18" charset="0"/>
                <a:cs typeface="Times New Roman" pitchFamily="18" charset="0"/>
              </a:rPr>
              <a:t>E.g. consumer satisfaction survey </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Experimental Method </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304800" y="1600200"/>
            <a:ext cx="8534400" cy="4876800"/>
          </a:xfrm>
        </p:spPr>
        <p:txBody>
          <a:bodyPr>
            <a:normAutofit fontScale="92500" lnSpcReduction="20000"/>
          </a:bodyPr>
          <a:lstStyle/>
          <a:p>
            <a:r>
              <a:rPr lang="en-US" dirty="0" smtClean="0">
                <a:latin typeface="Times New Roman" pitchFamily="18" charset="0"/>
                <a:cs typeface="Times New Roman" pitchFamily="18" charset="0"/>
              </a:rPr>
              <a:t>To investigate the cause-and-effect relationship between variables</a:t>
            </a:r>
          </a:p>
          <a:p>
            <a:r>
              <a:rPr lang="en-US" dirty="0" smtClean="0">
                <a:solidFill>
                  <a:srgbClr val="000000"/>
                </a:solidFill>
                <a:latin typeface="Times New Roman" pitchFamily="18" charset="0"/>
                <a:cs typeface="Times New Roman" pitchFamily="18" charset="0"/>
              </a:rPr>
              <a:t>a researcher gathers plant samples and then randomly assigns half the samples to photosynthesize in sunlight and the other half to be kept in a dark box without sunlight, while controlling all the other variables (nutrients, water, soil, etc.)</a:t>
            </a:r>
          </a:p>
          <a:p>
            <a:r>
              <a:rPr lang="en-US" dirty="0" smtClean="0">
                <a:solidFill>
                  <a:srgbClr val="000000"/>
                </a:solidFill>
                <a:latin typeface="Times New Roman" pitchFamily="18" charset="0"/>
                <a:cs typeface="Times New Roman" pitchFamily="18" charset="0"/>
              </a:rPr>
              <a:t>By comparing their outcomes in biochemical tests, the researcher can confirm that the changes in the plants were due to the sunlight and not the other variables</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Examples of Hypothesis </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Consumption of sugary drinks every day leads to obesity</a:t>
            </a:r>
          </a:p>
          <a:p>
            <a:r>
              <a:rPr lang="en-US" dirty="0" smtClean="0">
                <a:latin typeface="Times New Roman" pitchFamily="18" charset="0"/>
                <a:cs typeface="Times New Roman" pitchFamily="18" charset="0"/>
              </a:rPr>
              <a:t>Mathematics Anxiety Negatively Affects Performance”</a:t>
            </a:r>
          </a:p>
          <a:p>
            <a:r>
              <a:rPr lang="en-US" dirty="0" smtClean="0">
                <a:latin typeface="Times New Roman" pitchFamily="18" charset="0"/>
                <a:cs typeface="Times New Roman" pitchFamily="18" charset="0"/>
              </a:rPr>
              <a:t>Disruption Of Natural Sleep Cycle Impairs Worker Productivity”</a:t>
            </a:r>
          </a:p>
          <a:p>
            <a:pPr>
              <a:buNone/>
            </a:pPr>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Theory</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A theory is a principle or idea that explains or solves a problem. Theories typically address a collection of issues.</a:t>
            </a:r>
            <a:endParaRPr 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Variables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Variables refer to characteristics or attributes that can be measured, manipulated, or controlled.</a:t>
            </a:r>
          </a:p>
          <a:p>
            <a:r>
              <a:rPr lang="en-US" dirty="0" smtClean="0">
                <a:latin typeface="Times New Roman" pitchFamily="18" charset="0"/>
                <a:cs typeface="Times New Roman" pitchFamily="18" charset="0"/>
              </a:rPr>
              <a:t>a person, place, thing, or phenomenon that you are trying to measure in some way</a:t>
            </a:r>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smtClean="0">
                <a:solidFill>
                  <a:srgbClr val="232323"/>
                </a:solidFill>
                <a:latin typeface="Times New Roman" pitchFamily="18" charset="0"/>
                <a:cs typeface="Times New Roman" pitchFamily="18" charset="0"/>
              </a:rPr>
              <a:t>Types of Variables in Research</a:t>
            </a:r>
            <a:r>
              <a:rPr lang="en-US" dirty="0" smtClean="0">
                <a:solidFill>
                  <a:srgbClr val="232323"/>
                </a:solidFill>
                <a:latin typeface="Roboto Slab"/>
              </a:rPr>
              <a:t/>
            </a:r>
            <a:br>
              <a:rPr lang="en-US" dirty="0" smtClean="0">
                <a:solidFill>
                  <a:srgbClr val="232323"/>
                </a:solidFill>
                <a:latin typeface="Roboto Slab"/>
              </a:rPr>
            </a:b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latin typeface="Times New Roman" pitchFamily="18" charset="0"/>
                <a:cs typeface="Times New Roman" pitchFamily="18" charset="0"/>
              </a:rPr>
              <a:t>Independent Variable</a:t>
            </a:r>
          </a:p>
          <a:p>
            <a:pPr marL="514350" indent="-514350">
              <a:buFont typeface="+mj-lt"/>
              <a:buAutoNum type="arabicPeriod"/>
            </a:pPr>
            <a:r>
              <a:rPr lang="en-US" dirty="0" smtClean="0">
                <a:latin typeface="Times New Roman" pitchFamily="18" charset="0"/>
                <a:cs typeface="Times New Roman" pitchFamily="18" charset="0"/>
              </a:rPr>
              <a:t>Dependent Variable</a:t>
            </a:r>
          </a:p>
          <a:p>
            <a:pPr marL="514350" indent="-514350">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Independent Variable</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The independent variable is the cause.</a:t>
            </a:r>
          </a:p>
          <a:p>
            <a:r>
              <a:rPr lang="en-US" dirty="0" smtClean="0">
                <a:latin typeface="Times New Roman" pitchFamily="18" charset="0"/>
                <a:cs typeface="Times New Roman" pitchFamily="18" charset="0"/>
              </a:rPr>
              <a:t>This is the variable that is manipulated by the researcher. It is also known as the predictor variable, as it is used to predict changes in the dependent variable.</a:t>
            </a:r>
          </a:p>
          <a:p>
            <a:r>
              <a:rPr lang="en-US" dirty="0" smtClean="0">
                <a:latin typeface="Times New Roman" pitchFamily="18" charset="0"/>
                <a:cs typeface="Times New Roman" pitchFamily="18" charset="0"/>
              </a:rPr>
              <a:t> Examples of independent variables include age, gender, dosage.</a:t>
            </a:r>
            <a:endParaRPr lang="en-US"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Dependent variable</a:t>
            </a:r>
            <a:endParaRPr lang="en-US" b="1" dirty="0"/>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The dependent variable is the effect. Its value depends on changes in the independent variable.</a:t>
            </a:r>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Example: Independent and dependent variables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dirty="0" smtClean="0">
                <a:latin typeface="Times New Roman" pitchFamily="18" charset="0"/>
                <a:cs typeface="Times New Roman" pitchFamily="18" charset="0"/>
              </a:rPr>
              <a:t>You design a study to test whether changes in room temperature have an effect on math test scores.</a:t>
            </a:r>
          </a:p>
          <a:p>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independent variable</a:t>
            </a:r>
            <a:r>
              <a:rPr lang="en-US" dirty="0" smtClean="0">
                <a:latin typeface="Times New Roman" pitchFamily="18" charset="0"/>
                <a:cs typeface="Times New Roman" pitchFamily="18" charset="0"/>
              </a:rPr>
              <a:t> is the temperature of the room. You vary the room temperature by making it cooler for half the participants, and warmer for the other half.</a:t>
            </a:r>
          </a:p>
          <a:p>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dependent variable</a:t>
            </a:r>
            <a:r>
              <a:rPr lang="en-US" dirty="0" smtClean="0">
                <a:latin typeface="Times New Roman" pitchFamily="18" charset="0"/>
                <a:cs typeface="Times New Roman" pitchFamily="18" charset="0"/>
              </a:rPr>
              <a:t> is math test scores</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587</TotalTime>
  <Words>705</Words>
  <Application>Microsoft Office PowerPoint</Application>
  <PresentationFormat>On-screen Show (4:3)</PresentationFormat>
  <Paragraphs>62</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Methods of Psychology </vt:lpstr>
      <vt:lpstr>Hypothesis </vt:lpstr>
      <vt:lpstr>Examples of Hypothesis </vt:lpstr>
      <vt:lpstr>Theory</vt:lpstr>
      <vt:lpstr>Variables</vt:lpstr>
      <vt:lpstr>Types of Variables in Research </vt:lpstr>
      <vt:lpstr>Independent Variable </vt:lpstr>
      <vt:lpstr>Dependent variable</vt:lpstr>
      <vt:lpstr>Example: Independent and dependent variables</vt:lpstr>
      <vt:lpstr>Slide 10</vt:lpstr>
      <vt:lpstr>Methods of Psychology</vt:lpstr>
      <vt:lpstr>Observational Method </vt:lpstr>
      <vt:lpstr>Slide 13</vt:lpstr>
      <vt:lpstr>Controlled Observation </vt:lpstr>
      <vt:lpstr>Slide 15</vt:lpstr>
      <vt:lpstr> Participant Observation </vt:lpstr>
      <vt:lpstr>Non-Participant Observation </vt:lpstr>
      <vt:lpstr>Slide 18</vt:lpstr>
      <vt:lpstr>Case Study </vt:lpstr>
      <vt:lpstr>Survey Method</vt:lpstr>
      <vt:lpstr>Experimental Method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Methods of Psychology</dc:title>
  <dc:creator>dell</dc:creator>
  <cp:lastModifiedBy>dell</cp:lastModifiedBy>
  <cp:revision>55</cp:revision>
  <dcterms:created xsi:type="dcterms:W3CDTF">2023-10-11T13:11:05Z</dcterms:created>
  <dcterms:modified xsi:type="dcterms:W3CDTF">2024-03-13T08:28:37Z</dcterms:modified>
</cp:coreProperties>
</file>