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76" r:id="rId20"/>
    <p:sldId id="277" r:id="rId21"/>
    <p:sldId id="280" r:id="rId22"/>
    <p:sldId id="275" r:id="rId23"/>
    <p:sldId id="278" r:id="rId24"/>
    <p:sldId id="279" r:id="rId25"/>
    <p:sldId id="283" r:id="rId26"/>
    <p:sldId id="284" r:id="rId27"/>
    <p:sldId id="285" r:id="rId28"/>
    <p:sldId id="287" r:id="rId29"/>
    <p:sldId id="288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8B226-1A7E-4894-8F61-BB4B2D006A7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8FBE1-8297-4A9D-8584-87B24085C6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55783-16E2-4280-B254-FBD0B6A50010}" type="slidenum">
              <a:rPr lang="en-US"/>
              <a:pPr/>
              <a:t>28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A31C7-9DB1-4A03-9248-F579AD952A73}" type="slidenum">
              <a:rPr lang="en-US"/>
              <a:pPr/>
              <a:t>29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3CD08-A839-42BF-894D-EB326F0F9E73}" type="slidenum">
              <a:rPr lang="en-US"/>
              <a:pPr/>
              <a:t>30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FC65-0198-452B-873C-89B8D8D9A751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E423-6C11-444D-9AF7-1DF761A4B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Perception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Perception </a:t>
            </a:r>
            <a:r>
              <a:rPr lang="en-US" dirty="0"/>
              <a:t>is a </a:t>
            </a:r>
            <a:r>
              <a:rPr lang="en-US" b="1" dirty="0"/>
              <a:t>process by which </a:t>
            </a:r>
            <a:r>
              <a:rPr lang="en-US" b="1" dirty="0" smtClean="0"/>
              <a:t>people </a:t>
            </a:r>
            <a:r>
              <a:rPr lang="en-US" b="1" dirty="0"/>
              <a:t>analyze, retrieve and react to any kind of information from the environment</a:t>
            </a:r>
            <a:r>
              <a:rPr lang="en-US" dirty="0"/>
              <a:t>. For example, some people feel happy about earning money while others feel happy about spending money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staltPrinciple_Similar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994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SIMILARITY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953000"/>
          </a:xfrm>
        </p:spPr>
        <p:txBody>
          <a:bodyPr/>
          <a:lstStyle/>
          <a:p>
            <a:r>
              <a:rPr lang="en-US" dirty="0" smtClean="0"/>
              <a:t>our tendency to perceive objects of similar color, shape, size, and/or orientation as related or belonging to part of the same group</a:t>
            </a:r>
            <a:endParaRPr lang="en-US" dirty="0"/>
          </a:p>
        </p:txBody>
      </p:sp>
      <p:sp>
        <p:nvSpPr>
          <p:cNvPr id="1026" name="AutoShape 2" descr="GestaltPrinciple_Similarit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/>
              <a:t>CLOSURE</a:t>
            </a:r>
            <a:endParaRPr lang="en-US" b="1" cap="all" dirty="0"/>
          </a:p>
        </p:txBody>
      </p:sp>
      <p:pic>
        <p:nvPicPr>
          <p:cNvPr id="4" name="Content Placeholder 3" descr="GestaltPrinciple_Clos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6910"/>
            <a:ext cx="9144000" cy="549109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2124"/>
                </a:solidFill>
                <a:latin typeface="Google Sans"/>
              </a:rPr>
              <a:t>When you see an image that has missing parts, your brain will fill in the blanks and make a complete image so you can still recognize the pattern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cap="all" dirty="0" smtClean="0"/>
              <a:t>CONTINUITY</a:t>
            </a:r>
            <a:br>
              <a:rPr lang="en-US" b="1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tendency to see patterns and therefore perceive things as belonging together if they form some type of continuous pattern.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cR7i0T6Lb5m7bP0rpx4zb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1" y="609600"/>
            <a:ext cx="8961857" cy="5867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2124"/>
                </a:solidFill>
                <a:latin typeface="Google Sans"/>
              </a:rPr>
              <a:t>Figure-ground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2124"/>
                </a:solidFill>
                <a:latin typeface="Google Sans"/>
              </a:rPr>
              <a:t>Figure- refers to the object being perceived </a:t>
            </a:r>
          </a:p>
          <a:p>
            <a:r>
              <a:rPr lang="en-US" dirty="0" smtClean="0">
                <a:solidFill>
                  <a:srgbClr val="202124"/>
                </a:solidFill>
                <a:latin typeface="Google Sans"/>
              </a:rPr>
              <a:t>Ground- refers to the background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quare_with_a_ho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b="1" dirty="0" smtClean="0"/>
              <a:t>Role of constancy in perception 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b="1" dirty="0" smtClean="0">
                <a:latin typeface="Arial" charset="0"/>
              </a:rPr>
              <a:t>Perceptual Constancy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z="2800" dirty="0" smtClean="0">
                <a:latin typeface="Arial" charset="0"/>
              </a:rPr>
              <a:t>	</a:t>
            </a:r>
            <a:r>
              <a:rPr lang="en-US" sz="3600" dirty="0" smtClean="0">
                <a:latin typeface="Arial" charset="0"/>
                <a:cs typeface="Arial" charset="0"/>
              </a:rPr>
              <a:t>The tendency to perceive objects as maintaining stable properties (e.g., size, shape, brightness, and color) despite differences in distance, and viewing angle</a:t>
            </a:r>
          </a:p>
          <a:p>
            <a:endParaRPr lang="en-US" sz="3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158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rcep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70104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charset="0"/>
              </a:rPr>
              <a:t>Size Constancy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charset="0"/>
              </a:rPr>
              <a:t>A person’s understanding that as an object moves further or closer to them its actual size stays the same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charset="0"/>
              </a:rPr>
              <a:t>As an object appears to become larger we realize it is getting closer, not bigger.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charset="0"/>
              </a:rPr>
              <a:t>As an object appears to become smaller we realize it is moving farther away, not getting smaller.</a:t>
            </a:r>
          </a:p>
        </p:txBody>
      </p:sp>
    </p:spTree>
    <p:extLst>
      <p:ext uri="{BB962C8B-B14F-4D97-AF65-F5344CB8AC3E}">
        <p14:creationId xmlns:p14="http://schemas.microsoft.com/office/powerpoint/2010/main" xmlns="" val="308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0"/>
            <a:ext cx="7467600" cy="1143000"/>
          </a:xfrm>
        </p:spPr>
        <p:txBody>
          <a:bodyPr/>
          <a:lstStyle/>
          <a:p>
            <a:r>
              <a:rPr lang="tr-TR" smtClean="0">
                <a:latin typeface="Arial" charset="0"/>
              </a:rPr>
              <a:t>Size Constancy</a:t>
            </a:r>
            <a:endParaRPr lang="en-US" smtClean="0">
              <a:latin typeface="Arial" charset="0"/>
            </a:endParaRPr>
          </a:p>
        </p:txBody>
      </p:sp>
      <p:pic>
        <p:nvPicPr>
          <p:cNvPr id="115715" name="Picture 3" descr="sizeconstancyanim"/>
          <p:cNvPicPr>
            <a:picLocks noGrp="1" noChangeAspect="1" noChangeArrowheads="1" noCrop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125538"/>
            <a:ext cx="8820150" cy="417671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5373688"/>
            <a:ext cx="8532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DE0B06"/>
                </a:solidFill>
                <a:cs typeface="Times New Roman" charset="0"/>
              </a:rPr>
              <a:t>Size constancy</a:t>
            </a:r>
            <a:r>
              <a:rPr lang="en-US" sz="2400" b="1">
                <a:cs typeface="Times New Roman" charset="0"/>
              </a:rPr>
              <a:t> refers to our ability to see objects as maintaining the same size even when our distance from them makes things appear larger or smaller. 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5723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sion-05-00033-g001-5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charset="0"/>
              </a:rPr>
              <a:t>Shape Constancy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altLang="en-US" sz="3600" dirty="0">
                <a:latin typeface="Times New Roman" charset="0"/>
              </a:rPr>
              <a:t>The understanding that an object’s shape remains the same even though the angle of view makes the shape appear changed</a:t>
            </a:r>
          </a:p>
        </p:txBody>
      </p:sp>
    </p:spTree>
    <p:extLst>
      <p:ext uri="{BB962C8B-B14F-4D97-AF65-F5344CB8AC3E}">
        <p14:creationId xmlns:p14="http://schemas.microsoft.com/office/powerpoint/2010/main" xmlns="" val="8305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charset="0"/>
              </a:rPr>
              <a:t>Shape Constancy</a:t>
            </a:r>
          </a:p>
        </p:txBody>
      </p:sp>
      <p:pic>
        <p:nvPicPr>
          <p:cNvPr id="1525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9144000" cy="4546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499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charset="0"/>
              </a:rPr>
              <a:t>Illusions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Misinterpretation of the real objects 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E.g. the perception of a coil of a rope in darkness as a snake</a:t>
            </a:r>
          </a:p>
          <a:p>
            <a:r>
              <a:rPr lang="en-US" dirty="0" smtClean="0"/>
              <a:t>Our past experiences, our fear, and the darkness help to perceive the rope as the snake because the rope and snake have similarities in structure except living and non-living stimulus.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pe_or_snak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429000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b="1" dirty="0" err="1" smtClean="0">
                <a:latin typeface="Times New Roman" charset="0"/>
              </a:rPr>
              <a:t>Müller-Lyer</a:t>
            </a:r>
            <a:r>
              <a:rPr lang="en-US" altLang="en-US" b="1" dirty="0" smtClean="0">
                <a:latin typeface="Times New Roman" charset="0"/>
              </a:rPr>
              <a:t> Illusion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two lines of the same length are perceived to have different lengths, due to one line having arrow-heads at its ends and the other having arrow-tails.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muller-lyer-illusion-psycholog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886200"/>
            <a:ext cx="9144000" cy="29718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0000"/>
                </a:solidFill>
                <a:latin typeface="Albertus" pitchFamily="34" charset="0"/>
              </a:rPr>
              <a:t>Illusion #3</a:t>
            </a:r>
            <a:br>
              <a:rPr lang="en-US" sz="4000">
                <a:solidFill>
                  <a:srgbClr val="FF0000"/>
                </a:solidFill>
                <a:latin typeface="Albertus" pitchFamily="34" charset="0"/>
              </a:rPr>
            </a:br>
            <a:r>
              <a:rPr lang="en-US" sz="4000">
                <a:solidFill>
                  <a:srgbClr val="FF0000"/>
                </a:solidFill>
                <a:latin typeface="Albertus" pitchFamily="34" charset="0"/>
              </a:rPr>
              <a:t>Which line is longer?</a:t>
            </a:r>
          </a:p>
        </p:txBody>
      </p:sp>
      <p:pic>
        <p:nvPicPr>
          <p:cNvPr id="116741" name="Picture 5" descr="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71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48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0000"/>
                </a:solidFill>
                <a:latin typeface="Albertus" pitchFamily="34" charset="0"/>
              </a:rPr>
              <a:t>Illusion #6</a:t>
            </a:r>
            <a:br>
              <a:rPr lang="en-US" sz="4000">
                <a:solidFill>
                  <a:srgbClr val="FF0000"/>
                </a:solidFill>
                <a:latin typeface="Albertus" pitchFamily="34" charset="0"/>
              </a:rPr>
            </a:br>
            <a:r>
              <a:rPr lang="en-US" sz="4000">
                <a:solidFill>
                  <a:srgbClr val="FF0000"/>
                </a:solidFill>
                <a:latin typeface="Albertus" pitchFamily="34" charset="0"/>
              </a:rPr>
              <a:t>Skull or woman in a mirror?</a:t>
            </a:r>
          </a:p>
        </p:txBody>
      </p:sp>
      <p:pic>
        <p:nvPicPr>
          <p:cNvPr id="41990" name="Picture 6" descr="ladyskul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5000" y="1524000"/>
            <a:ext cx="5334000" cy="5334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28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Factors affecting Perception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Intensity </a:t>
            </a:r>
            <a:r>
              <a:rPr lang="en-US" dirty="0" smtClean="0"/>
              <a:t>The </a:t>
            </a:r>
            <a:r>
              <a:rPr lang="en-US" dirty="0"/>
              <a:t>more intense something is, the more likely it is that it will be perceived. For example, people are more likely to perceive a loud noise rather than a quiet background noise</a:t>
            </a:r>
          </a:p>
          <a:p>
            <a:r>
              <a:rPr lang="en-US" b="1" dirty="0"/>
              <a:t>Changes</a:t>
            </a:r>
            <a:endParaRPr lang="en-US" dirty="0"/>
          </a:p>
          <a:p>
            <a:pPr lvl="1">
              <a:buNone/>
            </a:pPr>
            <a:r>
              <a:rPr lang="en-US" dirty="0"/>
              <a:t>When driving in a car, there are constant changes </a:t>
            </a:r>
            <a:r>
              <a:rPr lang="en-US" dirty="0" smtClean="0"/>
              <a:t>in visual </a:t>
            </a:r>
            <a:r>
              <a:rPr lang="en-US" dirty="0"/>
              <a:t>stimuli. So, what we see/perceive constantly changes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0000"/>
                </a:solidFill>
                <a:latin typeface="Albertus" pitchFamily="34" charset="0"/>
              </a:rPr>
              <a:t>Illusion #8</a:t>
            </a:r>
            <a:br>
              <a:rPr lang="en-US" sz="4000">
                <a:solidFill>
                  <a:srgbClr val="FF0000"/>
                </a:solidFill>
                <a:latin typeface="Albertus" pitchFamily="34" charset="0"/>
              </a:rPr>
            </a:br>
            <a:r>
              <a:rPr lang="en-US" sz="4000">
                <a:solidFill>
                  <a:srgbClr val="FF0000"/>
                </a:solidFill>
                <a:latin typeface="Albertus" pitchFamily="34" charset="0"/>
              </a:rPr>
              <a:t>Face or musician?</a:t>
            </a:r>
          </a:p>
        </p:txBody>
      </p:sp>
      <p:pic>
        <p:nvPicPr>
          <p:cNvPr id="120837" name="Picture 5" descr="image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7273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75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/>
              <a:t>Magnitude</a:t>
            </a:r>
            <a:endParaRPr lang="en-US" dirty="0"/>
          </a:p>
          <a:p>
            <a:pPr lvl="1"/>
            <a:r>
              <a:rPr lang="en-US" dirty="0"/>
              <a:t>The larger the size of an object, the more likely it is to be seen/perceived.</a:t>
            </a:r>
          </a:p>
          <a:p>
            <a:r>
              <a:rPr lang="en-US" b="1" dirty="0" smtClean="0"/>
              <a:t>Repetition</a:t>
            </a:r>
            <a:endParaRPr lang="en-US" dirty="0" smtClean="0"/>
          </a:p>
          <a:p>
            <a:pPr lvl="1"/>
            <a:r>
              <a:rPr lang="en-US" dirty="0" smtClean="0"/>
              <a:t>Repetition increases our sensitivity to the stimuli. This means that we become more aware of stimuli because it has been perceived frequently.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Psychological factors affecting perception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Motivation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-We are more likely to perceive and see objects or aspects of objects that are of interest to us.</a:t>
            </a:r>
          </a:p>
          <a:p>
            <a:pPr>
              <a:buNone/>
            </a:pPr>
            <a:r>
              <a:rPr lang="en-US" dirty="0" smtClean="0"/>
              <a:t>Example </a:t>
            </a:r>
          </a:p>
          <a:p>
            <a:r>
              <a:rPr lang="en-US" dirty="0" smtClean="0"/>
              <a:t>Going to the shop when hungry can lead you to buy more food than you normally would.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Emotions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Emotions such as stress and anxiety can influence how much and what we perceive</a:t>
            </a:r>
          </a:p>
          <a:p>
            <a:r>
              <a:rPr lang="en-US" dirty="0" smtClean="0"/>
              <a:t>Sad or happy feelings can affect how stimuli are interpreted; when sad, we may notice events or situations that are more upsetting.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Culture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norms, rules, beliefs and standards set by the society/culture we live in can affect how stimuli are perceived. This can affect how we process and interpret information that is perceived.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Gestalt Principles of Perception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GestaltPrinciple_Proxim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4204"/>
            <a:ext cx="9011760" cy="519279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>PROXIMITY </a:t>
            </a:r>
            <a:br>
              <a:rPr lang="en-US" b="1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tendency to perceive objects that are physically close to each other as belonging to part of the same group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520</Words>
  <Application>Microsoft Office PowerPoint</Application>
  <PresentationFormat>On-screen Show (4:3)</PresentationFormat>
  <Paragraphs>55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Perception </vt:lpstr>
      <vt:lpstr>Slide 2</vt:lpstr>
      <vt:lpstr> Factors affecting Perception </vt:lpstr>
      <vt:lpstr>Slide 4</vt:lpstr>
      <vt:lpstr>Psychological factors affecting perception</vt:lpstr>
      <vt:lpstr>Emotions</vt:lpstr>
      <vt:lpstr> Culture </vt:lpstr>
      <vt:lpstr> Gestalt Principles of Perception </vt:lpstr>
      <vt:lpstr>PROXIMITY  </vt:lpstr>
      <vt:lpstr>Slide 10</vt:lpstr>
      <vt:lpstr> SIMILARITY </vt:lpstr>
      <vt:lpstr>CLOSURE</vt:lpstr>
      <vt:lpstr>Slide 13</vt:lpstr>
      <vt:lpstr> CONTINUITY </vt:lpstr>
      <vt:lpstr>Slide 15</vt:lpstr>
      <vt:lpstr>Figure-ground perception</vt:lpstr>
      <vt:lpstr>Slide 17</vt:lpstr>
      <vt:lpstr>Role of constancy in perception </vt:lpstr>
      <vt:lpstr>Perceptual Constancy</vt:lpstr>
      <vt:lpstr>Size Constancy</vt:lpstr>
      <vt:lpstr>Size Constancy</vt:lpstr>
      <vt:lpstr>Slide 22</vt:lpstr>
      <vt:lpstr>Shape Constancy</vt:lpstr>
      <vt:lpstr>Shape Constancy</vt:lpstr>
      <vt:lpstr>Illusions</vt:lpstr>
      <vt:lpstr>Slide 26</vt:lpstr>
      <vt:lpstr> Müller-Lyer Illusion two lines of the same length are perceived to have different lengths, due to one line having arrow-heads at its ends and the other having arrow-tails.   </vt:lpstr>
      <vt:lpstr>Illusion #3 Which line is longer?</vt:lpstr>
      <vt:lpstr>Illusion #6 Skull or woman in a mirror?</vt:lpstr>
      <vt:lpstr>Illusion #8 Face or musician?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62</cp:revision>
  <dcterms:created xsi:type="dcterms:W3CDTF">2023-10-25T10:05:11Z</dcterms:created>
  <dcterms:modified xsi:type="dcterms:W3CDTF">2023-11-05T17:30:07Z</dcterms:modified>
</cp:coreProperties>
</file>