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9" r:id="rId3"/>
    <p:sldId id="260" r:id="rId4"/>
    <p:sldId id="261" r:id="rId5"/>
    <p:sldId id="262" r:id="rId6"/>
    <p:sldId id="263" r:id="rId7"/>
    <p:sldId id="264" r:id="rId8"/>
    <p:sldId id="265" r:id="rId9"/>
    <p:sldId id="266" r:id="rId10"/>
    <p:sldId id="267" r:id="rId11"/>
    <p:sldId id="268" r:id="rId12"/>
    <p:sldId id="25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CDE7C9-0E60-41DC-9581-16464F43CCE3}" type="datetimeFigureOut">
              <a:rPr lang="en-US" smtClean="0"/>
              <a:pPr/>
              <a:t>3/20/2024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88F7F2-E0E6-447E-AB2A-883762EA4E9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B4B850-19C4-447F-B8C8-9D63B077916A}" type="slidenum">
              <a:rPr lang="en-US"/>
              <a:pPr/>
              <a:t>2</a:t>
            </a:fld>
            <a:endParaRPr lang="en-US"/>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DF02E-303A-4830-8E99-57FE81E29A95}" type="slidenum">
              <a:rPr lang="en-US"/>
              <a:pPr/>
              <a:t>3</a:t>
            </a:fld>
            <a:endParaRPr lang="en-US"/>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29420E-1199-4E83-8F31-7A9D8C556CF6}" type="slidenum">
              <a:rPr lang="en-US"/>
              <a:pPr/>
              <a:t>6</a:t>
            </a:fld>
            <a:endParaRPr lang="en-US"/>
          </a:p>
        </p:txBody>
      </p:sp>
      <p:sp>
        <p:nvSpPr>
          <p:cNvPr id="296962" name="Rectangle 2050"/>
          <p:cNvSpPr>
            <a:spLocks noGrp="1" noRot="1" noChangeAspect="1" noChangeArrowheads="1" noTextEdit="1"/>
          </p:cNvSpPr>
          <p:nvPr>
            <p:ph type="sldImg"/>
          </p:nvPr>
        </p:nvSpPr>
        <p:spPr>
          <a:ln/>
        </p:spPr>
      </p:sp>
      <p:sp>
        <p:nvSpPr>
          <p:cNvPr id="296963" name="Rectangle 2051"/>
          <p:cNvSpPr>
            <a:spLocks noGrp="1" noChangeArrowheads="1"/>
          </p:cNvSpPr>
          <p:nvPr>
            <p:ph type="body" idx="1"/>
          </p:nvPr>
        </p:nvSpPr>
        <p:spPr/>
        <p:txBody>
          <a:bodyPr/>
          <a:lstStyle/>
          <a:p>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6DA999-D4EE-4304-B045-872CC69EF128}" type="slidenum">
              <a:rPr lang="en-US"/>
              <a:pPr/>
              <a:t>7</a:t>
            </a:fld>
            <a:endParaRPr lang="en-US"/>
          </a:p>
        </p:txBody>
      </p:sp>
      <p:sp>
        <p:nvSpPr>
          <p:cNvPr id="289794" name="Rectangle 1026"/>
          <p:cNvSpPr>
            <a:spLocks noGrp="1" noRot="1" noChangeAspect="1" noChangeArrowheads="1" noTextEdit="1"/>
          </p:cNvSpPr>
          <p:nvPr>
            <p:ph type="sldImg"/>
          </p:nvPr>
        </p:nvSpPr>
        <p:spPr>
          <a:ln/>
        </p:spPr>
      </p:sp>
      <p:sp>
        <p:nvSpPr>
          <p:cNvPr id="289795" name="Rectangle 1027"/>
          <p:cNvSpPr>
            <a:spLocks noGrp="1" noChangeArrowheads="1"/>
          </p:cNvSpPr>
          <p:nvPr>
            <p:ph type="body" idx="1"/>
          </p:nvPr>
        </p:nvSpPr>
        <p:spPr/>
        <p:txBody>
          <a:bodyPr/>
          <a:lstStyle/>
          <a:p>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68810-5E0D-457A-B1D7-39AE00BC7C4E}" type="slidenum">
              <a:rPr lang="en-US"/>
              <a:pPr/>
              <a:t>11</a:t>
            </a:fld>
            <a:endParaRPr lang="en-US"/>
          </a:p>
        </p:txBody>
      </p:sp>
      <p:sp>
        <p:nvSpPr>
          <p:cNvPr id="302082" name="Rectangle 1026"/>
          <p:cNvSpPr>
            <a:spLocks noGrp="1" noRot="1" noChangeAspect="1" noChangeArrowheads="1" noTextEdit="1"/>
          </p:cNvSpPr>
          <p:nvPr>
            <p:ph type="sldImg"/>
          </p:nvPr>
        </p:nvSpPr>
        <p:spPr>
          <a:ln/>
        </p:spPr>
      </p:sp>
      <p:sp>
        <p:nvSpPr>
          <p:cNvPr id="302083" name="Rectangle 1027"/>
          <p:cNvSpPr>
            <a:spLocks noGrp="1" noChangeArrowheads="1"/>
          </p:cNvSpPr>
          <p:nvPr>
            <p:ph type="body" idx="1"/>
          </p:nvPr>
        </p:nvSpPr>
        <p:spPr/>
        <p:txBody>
          <a:bodyPr/>
          <a:lstStyle/>
          <a:p>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FD4202-62E0-48C7-AB8A-6A89AC2E728E}"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A3A10-5A58-45E2-A754-F557A6B058D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FD4202-62E0-48C7-AB8A-6A89AC2E728E}"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A3A10-5A58-45E2-A754-F557A6B058D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FD4202-62E0-48C7-AB8A-6A89AC2E728E}"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A3A10-5A58-45E2-A754-F557A6B058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FD4202-62E0-48C7-AB8A-6A89AC2E728E}"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A3A10-5A58-45E2-A754-F557A6B058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FD4202-62E0-48C7-AB8A-6A89AC2E728E}"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A3A10-5A58-45E2-A754-F557A6B058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FD4202-62E0-48C7-AB8A-6A89AC2E728E}" type="datetimeFigureOut">
              <a:rPr lang="en-US" smtClean="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A3A10-5A58-45E2-A754-F557A6B058D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FD4202-62E0-48C7-AB8A-6A89AC2E728E}" type="datetimeFigureOut">
              <a:rPr lang="en-US" smtClean="0"/>
              <a:pPr/>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CA3A10-5A58-45E2-A754-F557A6B058D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FD4202-62E0-48C7-AB8A-6A89AC2E728E}" type="datetimeFigureOut">
              <a:rPr lang="en-US" smtClean="0"/>
              <a:pPr/>
              <a:t>3/20/2024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CA3A10-5A58-45E2-A754-F557A6B058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D4202-62E0-48C7-AB8A-6A89AC2E728E}" type="datetimeFigureOut">
              <a:rPr lang="en-US" smtClean="0"/>
              <a:pPr/>
              <a:t>3/20/2024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CA3A10-5A58-45E2-A754-F557A6B058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FD4202-62E0-48C7-AB8A-6A89AC2E728E}" type="datetimeFigureOut">
              <a:rPr lang="en-US" smtClean="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A3A10-5A58-45E2-A754-F557A6B058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FD4202-62E0-48C7-AB8A-6A89AC2E728E}" type="datetimeFigureOut">
              <a:rPr lang="en-US" smtClean="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A3A10-5A58-45E2-A754-F557A6B058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D4202-62E0-48C7-AB8A-6A89AC2E728E}" type="datetimeFigureOut">
              <a:rPr lang="en-US" smtClean="0"/>
              <a:pPr/>
              <a:t>3/20/2024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A3A10-5A58-45E2-A754-F557A6B058D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oleObject" Target="../embeddings/Microsoft_Office_Word_97_-_2003_Document4.doc"/></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6.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Word_97_-_2003_Document6.doc"/><Relationship Id="rId2" Type="http://schemas.openxmlformats.org/officeDocument/2006/relationships/slideLayout" Target="../slideLayouts/slideLayout6.xml"/><Relationship Id="rId1" Type="http://schemas.openxmlformats.org/officeDocument/2006/relationships/vmlDrawing" Target="../drawings/vmlDrawing6.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b="1" dirty="0" smtClean="0"/>
              <a:t>ATTENTION </a:t>
            </a:r>
            <a:endParaRPr lang="en-US" b="1" dirty="0"/>
          </a:p>
        </p:txBody>
      </p:sp>
      <p:sp>
        <p:nvSpPr>
          <p:cNvPr id="3" name="Content Placeholder 2"/>
          <p:cNvSpPr>
            <a:spLocks noGrp="1"/>
          </p:cNvSpPr>
          <p:nvPr>
            <p:ph idx="1"/>
          </p:nvPr>
        </p:nvSpPr>
        <p:spPr>
          <a:xfrm>
            <a:off x="228600" y="1295400"/>
            <a:ext cx="8763000" cy="5562600"/>
          </a:xfrm>
        </p:spPr>
        <p:txBody>
          <a:bodyPr>
            <a:normAutofit/>
          </a:bodyPr>
          <a:lstStyle/>
          <a:p>
            <a:r>
              <a:rPr lang="en-US" dirty="0" smtClean="0"/>
              <a:t>Attention is an active part of consciousness</a:t>
            </a:r>
          </a:p>
          <a:p>
            <a:r>
              <a:rPr lang="en-US" dirty="0" smtClean="0"/>
              <a:t>The activity of concentrating mind on a particular matter. </a:t>
            </a:r>
          </a:p>
          <a:p>
            <a:r>
              <a:rPr lang="en-US" dirty="0" smtClean="0"/>
              <a:t> Attention is not possible in the absence of consciousness, but attention and consciousness are not one.</a:t>
            </a:r>
          </a:p>
          <a:p>
            <a:r>
              <a:rPr lang="en-US" dirty="0" smtClean="0"/>
              <a:t>For example, Your are reading at this time. Book, table chair etc., all this can be under your consciousness, but your attention is on the words being read on the paper.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1026"/>
          <p:cNvSpPr>
            <a:spLocks noGrp="1" noChangeArrowheads="1"/>
          </p:cNvSpPr>
          <p:nvPr>
            <p:ph type="title"/>
          </p:nvPr>
        </p:nvSpPr>
        <p:spPr/>
        <p:txBody>
          <a:bodyPr/>
          <a:lstStyle/>
          <a:p>
            <a:r>
              <a:rPr lang="en-US"/>
              <a:t>Find the Blue L</a:t>
            </a:r>
            <a:endParaRPr lang="en-CA"/>
          </a:p>
        </p:txBody>
      </p:sp>
      <p:grpSp>
        <p:nvGrpSpPr>
          <p:cNvPr id="2" name="Group 1037"/>
          <p:cNvGrpSpPr>
            <a:grpSpLocks/>
          </p:cNvGrpSpPr>
          <p:nvPr/>
        </p:nvGrpSpPr>
        <p:grpSpPr bwMode="auto">
          <a:xfrm>
            <a:off x="1447800" y="1752600"/>
            <a:ext cx="5245100" cy="4324350"/>
            <a:chOff x="2056" y="2046"/>
            <a:chExt cx="1641" cy="1625"/>
          </a:xfrm>
        </p:grpSpPr>
        <p:sp>
          <p:nvSpPr>
            <p:cNvPr id="300035" name="Rectangle 1027"/>
            <p:cNvSpPr>
              <a:spLocks noChangeArrowheads="1"/>
            </p:cNvSpPr>
            <p:nvPr/>
          </p:nvSpPr>
          <p:spPr bwMode="auto">
            <a:xfrm>
              <a:off x="3015" y="2910"/>
              <a:ext cx="202" cy="37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0036" name="Rectangle 1028"/>
            <p:cNvSpPr>
              <a:spLocks noChangeArrowheads="1"/>
            </p:cNvSpPr>
            <p:nvPr/>
          </p:nvSpPr>
          <p:spPr bwMode="auto">
            <a:xfrm>
              <a:off x="2440" y="3294"/>
              <a:ext cx="202" cy="37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0037" name="Rectangle 1029"/>
            <p:cNvSpPr>
              <a:spLocks noChangeArrowheads="1"/>
            </p:cNvSpPr>
            <p:nvPr/>
          </p:nvSpPr>
          <p:spPr bwMode="auto">
            <a:xfrm>
              <a:off x="2056" y="3102"/>
              <a:ext cx="202" cy="37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0038" name="Rectangle 1030"/>
            <p:cNvSpPr>
              <a:spLocks noChangeArrowheads="1"/>
            </p:cNvSpPr>
            <p:nvPr/>
          </p:nvSpPr>
          <p:spPr bwMode="auto">
            <a:xfrm>
              <a:off x="3255" y="3246"/>
              <a:ext cx="202" cy="37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L</a:t>
              </a:r>
            </a:p>
          </p:txBody>
        </p:sp>
        <p:sp>
          <p:nvSpPr>
            <p:cNvPr id="300039" name="Rectangle 1031"/>
            <p:cNvSpPr>
              <a:spLocks noChangeArrowheads="1"/>
            </p:cNvSpPr>
            <p:nvPr/>
          </p:nvSpPr>
          <p:spPr bwMode="auto">
            <a:xfrm>
              <a:off x="3495" y="2334"/>
              <a:ext cx="202" cy="37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0040" name="Rectangle 1032"/>
            <p:cNvSpPr>
              <a:spLocks noChangeArrowheads="1"/>
            </p:cNvSpPr>
            <p:nvPr/>
          </p:nvSpPr>
          <p:spPr bwMode="auto">
            <a:xfrm>
              <a:off x="3495" y="2862"/>
              <a:ext cx="202" cy="37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0041" name="Rectangle 1033"/>
            <p:cNvSpPr>
              <a:spLocks noChangeArrowheads="1"/>
            </p:cNvSpPr>
            <p:nvPr/>
          </p:nvSpPr>
          <p:spPr bwMode="auto">
            <a:xfrm>
              <a:off x="2104" y="2574"/>
              <a:ext cx="202" cy="37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T</a:t>
              </a:r>
            </a:p>
          </p:txBody>
        </p:sp>
        <p:sp>
          <p:nvSpPr>
            <p:cNvPr id="300042" name="Rectangle 1034"/>
            <p:cNvSpPr>
              <a:spLocks noChangeArrowheads="1"/>
            </p:cNvSpPr>
            <p:nvPr/>
          </p:nvSpPr>
          <p:spPr bwMode="auto">
            <a:xfrm>
              <a:off x="2871" y="2046"/>
              <a:ext cx="202" cy="37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0043" name="Rectangle 1035"/>
            <p:cNvSpPr>
              <a:spLocks noChangeArrowheads="1"/>
            </p:cNvSpPr>
            <p:nvPr/>
          </p:nvSpPr>
          <p:spPr bwMode="auto">
            <a:xfrm>
              <a:off x="2967" y="2430"/>
              <a:ext cx="202" cy="37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0044" name="Rectangle 1036"/>
            <p:cNvSpPr>
              <a:spLocks noChangeArrowheads="1"/>
            </p:cNvSpPr>
            <p:nvPr/>
          </p:nvSpPr>
          <p:spPr bwMode="auto">
            <a:xfrm>
              <a:off x="2488" y="2862"/>
              <a:ext cx="202" cy="37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1026"/>
          <p:cNvSpPr>
            <a:spLocks noGrp="1" noChangeArrowheads="1"/>
          </p:cNvSpPr>
          <p:nvPr>
            <p:ph type="title"/>
          </p:nvPr>
        </p:nvSpPr>
        <p:spPr/>
        <p:txBody>
          <a:bodyPr/>
          <a:lstStyle/>
          <a:p>
            <a:r>
              <a:rPr lang="en-US"/>
              <a:t>Find the Blue L</a:t>
            </a:r>
            <a:endParaRPr lang="en-CA"/>
          </a:p>
        </p:txBody>
      </p:sp>
      <p:grpSp>
        <p:nvGrpSpPr>
          <p:cNvPr id="2" name="Group 1082"/>
          <p:cNvGrpSpPr>
            <a:grpSpLocks/>
          </p:cNvGrpSpPr>
          <p:nvPr/>
        </p:nvGrpSpPr>
        <p:grpSpPr bwMode="auto">
          <a:xfrm>
            <a:off x="838200" y="1295400"/>
            <a:ext cx="7150100" cy="5353050"/>
            <a:chOff x="1000" y="1183"/>
            <a:chExt cx="3957" cy="3189"/>
          </a:xfrm>
        </p:grpSpPr>
        <p:sp>
          <p:nvSpPr>
            <p:cNvPr id="301059" name="Rectangle 1027"/>
            <p:cNvSpPr>
              <a:spLocks noChangeArrowheads="1"/>
            </p:cNvSpPr>
            <p:nvPr/>
          </p:nvSpPr>
          <p:spPr bwMode="auto">
            <a:xfrm>
              <a:off x="3399" y="1903"/>
              <a:ext cx="358" cy="59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1060" name="Rectangle 1028"/>
            <p:cNvSpPr>
              <a:spLocks noChangeArrowheads="1"/>
            </p:cNvSpPr>
            <p:nvPr/>
          </p:nvSpPr>
          <p:spPr bwMode="auto">
            <a:xfrm>
              <a:off x="1672" y="2190"/>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61" name="Rectangle 1029"/>
            <p:cNvSpPr>
              <a:spLocks noChangeArrowheads="1"/>
            </p:cNvSpPr>
            <p:nvPr/>
          </p:nvSpPr>
          <p:spPr bwMode="auto">
            <a:xfrm>
              <a:off x="1432" y="2286"/>
              <a:ext cx="358" cy="59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62" name="Rectangle 1030"/>
            <p:cNvSpPr>
              <a:spLocks noChangeArrowheads="1"/>
            </p:cNvSpPr>
            <p:nvPr/>
          </p:nvSpPr>
          <p:spPr bwMode="auto">
            <a:xfrm>
              <a:off x="2056" y="1375"/>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63" name="Rectangle 1031"/>
            <p:cNvSpPr>
              <a:spLocks noChangeArrowheads="1"/>
            </p:cNvSpPr>
            <p:nvPr/>
          </p:nvSpPr>
          <p:spPr bwMode="auto">
            <a:xfrm>
              <a:off x="2440" y="2334"/>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64" name="Rectangle 1032"/>
            <p:cNvSpPr>
              <a:spLocks noChangeArrowheads="1"/>
            </p:cNvSpPr>
            <p:nvPr/>
          </p:nvSpPr>
          <p:spPr bwMode="auto">
            <a:xfrm>
              <a:off x="3159" y="3342"/>
              <a:ext cx="357"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65" name="Rectangle 1033"/>
            <p:cNvSpPr>
              <a:spLocks noChangeArrowheads="1"/>
            </p:cNvSpPr>
            <p:nvPr/>
          </p:nvSpPr>
          <p:spPr bwMode="auto">
            <a:xfrm>
              <a:off x="3111" y="2766"/>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66" name="Rectangle 1034"/>
            <p:cNvSpPr>
              <a:spLocks noChangeArrowheads="1"/>
            </p:cNvSpPr>
            <p:nvPr/>
          </p:nvSpPr>
          <p:spPr bwMode="auto">
            <a:xfrm>
              <a:off x="2440" y="3294"/>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67" name="Rectangle 1035"/>
            <p:cNvSpPr>
              <a:spLocks noChangeArrowheads="1"/>
            </p:cNvSpPr>
            <p:nvPr/>
          </p:nvSpPr>
          <p:spPr bwMode="auto">
            <a:xfrm>
              <a:off x="1624" y="2910"/>
              <a:ext cx="357"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68" name="Rectangle 1036"/>
            <p:cNvSpPr>
              <a:spLocks noChangeArrowheads="1"/>
            </p:cNvSpPr>
            <p:nvPr/>
          </p:nvSpPr>
          <p:spPr bwMode="auto">
            <a:xfrm>
              <a:off x="3159" y="1759"/>
              <a:ext cx="357"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69" name="Rectangle 1037"/>
            <p:cNvSpPr>
              <a:spLocks noChangeArrowheads="1"/>
            </p:cNvSpPr>
            <p:nvPr/>
          </p:nvSpPr>
          <p:spPr bwMode="auto">
            <a:xfrm>
              <a:off x="3879" y="2766"/>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70" name="Rectangle 1038"/>
            <p:cNvSpPr>
              <a:spLocks noChangeArrowheads="1"/>
            </p:cNvSpPr>
            <p:nvPr/>
          </p:nvSpPr>
          <p:spPr bwMode="auto">
            <a:xfrm>
              <a:off x="3783" y="2142"/>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71" name="Rectangle 1039"/>
            <p:cNvSpPr>
              <a:spLocks noChangeArrowheads="1"/>
            </p:cNvSpPr>
            <p:nvPr/>
          </p:nvSpPr>
          <p:spPr bwMode="auto">
            <a:xfrm>
              <a:off x="3543" y="3390"/>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72" name="Rectangle 1040"/>
            <p:cNvSpPr>
              <a:spLocks noChangeArrowheads="1"/>
            </p:cNvSpPr>
            <p:nvPr/>
          </p:nvSpPr>
          <p:spPr bwMode="auto">
            <a:xfrm>
              <a:off x="4167" y="3054"/>
              <a:ext cx="358" cy="59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73" name="Rectangle 1041"/>
            <p:cNvSpPr>
              <a:spLocks noChangeArrowheads="1"/>
            </p:cNvSpPr>
            <p:nvPr/>
          </p:nvSpPr>
          <p:spPr bwMode="auto">
            <a:xfrm>
              <a:off x="4599" y="2382"/>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74" name="Rectangle 1042"/>
            <p:cNvSpPr>
              <a:spLocks noChangeArrowheads="1"/>
            </p:cNvSpPr>
            <p:nvPr/>
          </p:nvSpPr>
          <p:spPr bwMode="auto">
            <a:xfrm>
              <a:off x="4407" y="1567"/>
              <a:ext cx="357"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75" name="Rectangle 1043"/>
            <p:cNvSpPr>
              <a:spLocks noChangeArrowheads="1"/>
            </p:cNvSpPr>
            <p:nvPr/>
          </p:nvSpPr>
          <p:spPr bwMode="auto">
            <a:xfrm>
              <a:off x="2871" y="1279"/>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76" name="Rectangle 1044"/>
            <p:cNvSpPr>
              <a:spLocks noChangeArrowheads="1"/>
            </p:cNvSpPr>
            <p:nvPr/>
          </p:nvSpPr>
          <p:spPr bwMode="auto">
            <a:xfrm>
              <a:off x="1240" y="2814"/>
              <a:ext cx="357"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77" name="Rectangle 1045"/>
            <p:cNvSpPr>
              <a:spLocks noChangeArrowheads="1"/>
            </p:cNvSpPr>
            <p:nvPr/>
          </p:nvSpPr>
          <p:spPr bwMode="auto">
            <a:xfrm>
              <a:off x="1288" y="1807"/>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78" name="Rectangle 1046"/>
            <p:cNvSpPr>
              <a:spLocks noChangeArrowheads="1"/>
            </p:cNvSpPr>
            <p:nvPr/>
          </p:nvSpPr>
          <p:spPr bwMode="auto">
            <a:xfrm>
              <a:off x="2008" y="2814"/>
              <a:ext cx="357"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79" name="Rectangle 1047"/>
            <p:cNvSpPr>
              <a:spLocks noChangeArrowheads="1"/>
            </p:cNvSpPr>
            <p:nvPr/>
          </p:nvSpPr>
          <p:spPr bwMode="auto">
            <a:xfrm>
              <a:off x="2632" y="2862"/>
              <a:ext cx="358" cy="59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80" name="Rectangle 1048"/>
            <p:cNvSpPr>
              <a:spLocks noChangeArrowheads="1"/>
            </p:cNvSpPr>
            <p:nvPr/>
          </p:nvSpPr>
          <p:spPr bwMode="auto">
            <a:xfrm>
              <a:off x="1672" y="3438"/>
              <a:ext cx="358" cy="59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81" name="Rectangle 1049"/>
            <p:cNvSpPr>
              <a:spLocks noChangeArrowheads="1"/>
            </p:cNvSpPr>
            <p:nvPr/>
          </p:nvSpPr>
          <p:spPr bwMode="auto">
            <a:xfrm>
              <a:off x="2056" y="3630"/>
              <a:ext cx="358" cy="59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82" name="Rectangle 1050"/>
            <p:cNvSpPr>
              <a:spLocks noChangeArrowheads="1"/>
            </p:cNvSpPr>
            <p:nvPr/>
          </p:nvSpPr>
          <p:spPr bwMode="auto">
            <a:xfrm>
              <a:off x="2728" y="2430"/>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83" name="Rectangle 1051"/>
            <p:cNvSpPr>
              <a:spLocks noChangeArrowheads="1"/>
            </p:cNvSpPr>
            <p:nvPr/>
          </p:nvSpPr>
          <p:spPr bwMode="auto">
            <a:xfrm>
              <a:off x="2536" y="1615"/>
              <a:ext cx="357"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84" name="Rectangle 1052"/>
            <p:cNvSpPr>
              <a:spLocks noChangeArrowheads="1"/>
            </p:cNvSpPr>
            <p:nvPr/>
          </p:nvSpPr>
          <p:spPr bwMode="auto">
            <a:xfrm>
              <a:off x="2344" y="2814"/>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L</a:t>
              </a:r>
            </a:p>
          </p:txBody>
        </p:sp>
        <p:sp>
          <p:nvSpPr>
            <p:cNvPr id="301085" name="Rectangle 1053"/>
            <p:cNvSpPr>
              <a:spLocks noChangeArrowheads="1"/>
            </p:cNvSpPr>
            <p:nvPr/>
          </p:nvSpPr>
          <p:spPr bwMode="auto">
            <a:xfrm>
              <a:off x="3687" y="1807"/>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86" name="Rectangle 1054"/>
            <p:cNvSpPr>
              <a:spLocks noChangeArrowheads="1"/>
            </p:cNvSpPr>
            <p:nvPr/>
          </p:nvSpPr>
          <p:spPr bwMode="auto">
            <a:xfrm>
              <a:off x="3879" y="2430"/>
              <a:ext cx="357"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87" name="Rectangle 1055"/>
            <p:cNvSpPr>
              <a:spLocks noChangeArrowheads="1"/>
            </p:cNvSpPr>
            <p:nvPr/>
          </p:nvSpPr>
          <p:spPr bwMode="auto">
            <a:xfrm>
              <a:off x="3495" y="2334"/>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88" name="Rectangle 1056"/>
            <p:cNvSpPr>
              <a:spLocks noChangeArrowheads="1"/>
            </p:cNvSpPr>
            <p:nvPr/>
          </p:nvSpPr>
          <p:spPr bwMode="auto">
            <a:xfrm>
              <a:off x="3543" y="1327"/>
              <a:ext cx="358" cy="59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89" name="Rectangle 1057"/>
            <p:cNvSpPr>
              <a:spLocks noChangeArrowheads="1"/>
            </p:cNvSpPr>
            <p:nvPr/>
          </p:nvSpPr>
          <p:spPr bwMode="auto">
            <a:xfrm>
              <a:off x="2056" y="1903"/>
              <a:ext cx="358" cy="59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90" name="Rectangle 1058"/>
            <p:cNvSpPr>
              <a:spLocks noChangeArrowheads="1"/>
            </p:cNvSpPr>
            <p:nvPr/>
          </p:nvSpPr>
          <p:spPr bwMode="auto">
            <a:xfrm>
              <a:off x="1528" y="1471"/>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91" name="Rectangle 1059"/>
            <p:cNvSpPr>
              <a:spLocks noChangeArrowheads="1"/>
            </p:cNvSpPr>
            <p:nvPr/>
          </p:nvSpPr>
          <p:spPr bwMode="auto">
            <a:xfrm>
              <a:off x="1000" y="3390"/>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92" name="Rectangle 1060"/>
            <p:cNvSpPr>
              <a:spLocks noChangeArrowheads="1"/>
            </p:cNvSpPr>
            <p:nvPr/>
          </p:nvSpPr>
          <p:spPr bwMode="auto">
            <a:xfrm>
              <a:off x="1336" y="3246"/>
              <a:ext cx="357" cy="59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301093" name="Rectangle 1061"/>
            <p:cNvSpPr>
              <a:spLocks noChangeArrowheads="1"/>
            </p:cNvSpPr>
            <p:nvPr/>
          </p:nvSpPr>
          <p:spPr bwMode="auto">
            <a:xfrm>
              <a:off x="1672" y="1807"/>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1094" name="Rectangle 1062"/>
            <p:cNvSpPr>
              <a:spLocks noChangeArrowheads="1"/>
            </p:cNvSpPr>
            <p:nvPr/>
          </p:nvSpPr>
          <p:spPr bwMode="auto">
            <a:xfrm>
              <a:off x="2536" y="3630"/>
              <a:ext cx="357" cy="59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1095" name="Rectangle 1063"/>
            <p:cNvSpPr>
              <a:spLocks noChangeArrowheads="1"/>
            </p:cNvSpPr>
            <p:nvPr/>
          </p:nvSpPr>
          <p:spPr bwMode="auto">
            <a:xfrm>
              <a:off x="3831" y="3294"/>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1096" name="Rectangle 1064"/>
            <p:cNvSpPr>
              <a:spLocks noChangeArrowheads="1"/>
            </p:cNvSpPr>
            <p:nvPr/>
          </p:nvSpPr>
          <p:spPr bwMode="auto">
            <a:xfrm>
              <a:off x="4311" y="2382"/>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1097" name="Rectangle 1065"/>
            <p:cNvSpPr>
              <a:spLocks noChangeArrowheads="1"/>
            </p:cNvSpPr>
            <p:nvPr/>
          </p:nvSpPr>
          <p:spPr bwMode="auto">
            <a:xfrm>
              <a:off x="1672" y="2670"/>
              <a:ext cx="358" cy="59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1098" name="Rectangle 1066"/>
            <p:cNvSpPr>
              <a:spLocks noChangeArrowheads="1"/>
            </p:cNvSpPr>
            <p:nvPr/>
          </p:nvSpPr>
          <p:spPr bwMode="auto">
            <a:xfrm>
              <a:off x="3495" y="2862"/>
              <a:ext cx="358" cy="59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1099" name="Rectangle 1067"/>
            <p:cNvSpPr>
              <a:spLocks noChangeArrowheads="1"/>
            </p:cNvSpPr>
            <p:nvPr/>
          </p:nvSpPr>
          <p:spPr bwMode="auto">
            <a:xfrm>
              <a:off x="2488" y="1998"/>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1100" name="Rectangle 1068"/>
            <p:cNvSpPr>
              <a:spLocks noChangeArrowheads="1"/>
            </p:cNvSpPr>
            <p:nvPr/>
          </p:nvSpPr>
          <p:spPr bwMode="auto">
            <a:xfrm>
              <a:off x="3159" y="1327"/>
              <a:ext cx="358" cy="59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1101" name="Rectangle 1069"/>
            <p:cNvSpPr>
              <a:spLocks noChangeArrowheads="1"/>
            </p:cNvSpPr>
            <p:nvPr/>
          </p:nvSpPr>
          <p:spPr bwMode="auto">
            <a:xfrm>
              <a:off x="2008" y="3198"/>
              <a:ext cx="357"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1102" name="Rectangle 1070"/>
            <p:cNvSpPr>
              <a:spLocks noChangeArrowheads="1"/>
            </p:cNvSpPr>
            <p:nvPr/>
          </p:nvSpPr>
          <p:spPr bwMode="auto">
            <a:xfrm>
              <a:off x="1096" y="2286"/>
              <a:ext cx="357" cy="59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1103" name="Rectangle 1071"/>
            <p:cNvSpPr>
              <a:spLocks noChangeArrowheads="1"/>
            </p:cNvSpPr>
            <p:nvPr/>
          </p:nvSpPr>
          <p:spPr bwMode="auto">
            <a:xfrm>
              <a:off x="2104" y="2382"/>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1104" name="Rectangle 1072"/>
            <p:cNvSpPr>
              <a:spLocks noChangeArrowheads="1"/>
            </p:cNvSpPr>
            <p:nvPr/>
          </p:nvSpPr>
          <p:spPr bwMode="auto">
            <a:xfrm>
              <a:off x="2823" y="3246"/>
              <a:ext cx="357" cy="597"/>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1105" name="Rectangle 1073"/>
            <p:cNvSpPr>
              <a:spLocks noChangeArrowheads="1"/>
            </p:cNvSpPr>
            <p:nvPr/>
          </p:nvSpPr>
          <p:spPr bwMode="auto">
            <a:xfrm>
              <a:off x="2967" y="2190"/>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1106" name="Rectangle 1074"/>
            <p:cNvSpPr>
              <a:spLocks noChangeArrowheads="1"/>
            </p:cNvSpPr>
            <p:nvPr/>
          </p:nvSpPr>
          <p:spPr bwMode="auto">
            <a:xfrm>
              <a:off x="2488" y="1183"/>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1107" name="Rectangle 1075"/>
            <p:cNvSpPr>
              <a:spLocks noChangeArrowheads="1"/>
            </p:cNvSpPr>
            <p:nvPr/>
          </p:nvSpPr>
          <p:spPr bwMode="auto">
            <a:xfrm>
              <a:off x="4599" y="1951"/>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1108" name="Rectangle 1076"/>
            <p:cNvSpPr>
              <a:spLocks noChangeArrowheads="1"/>
            </p:cNvSpPr>
            <p:nvPr/>
          </p:nvSpPr>
          <p:spPr bwMode="auto">
            <a:xfrm>
              <a:off x="3879" y="1279"/>
              <a:ext cx="357"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1109" name="Rectangle 1077"/>
            <p:cNvSpPr>
              <a:spLocks noChangeArrowheads="1"/>
            </p:cNvSpPr>
            <p:nvPr/>
          </p:nvSpPr>
          <p:spPr bwMode="auto">
            <a:xfrm>
              <a:off x="4455" y="2766"/>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1110" name="Rectangle 1078"/>
            <p:cNvSpPr>
              <a:spLocks noChangeArrowheads="1"/>
            </p:cNvSpPr>
            <p:nvPr/>
          </p:nvSpPr>
          <p:spPr bwMode="auto">
            <a:xfrm>
              <a:off x="3351" y="3774"/>
              <a:ext cx="357"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1111" name="Rectangle 1079"/>
            <p:cNvSpPr>
              <a:spLocks noChangeArrowheads="1"/>
            </p:cNvSpPr>
            <p:nvPr/>
          </p:nvSpPr>
          <p:spPr bwMode="auto">
            <a:xfrm>
              <a:off x="2919" y="1759"/>
              <a:ext cx="357"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1112" name="Rectangle 1080"/>
            <p:cNvSpPr>
              <a:spLocks noChangeArrowheads="1"/>
            </p:cNvSpPr>
            <p:nvPr/>
          </p:nvSpPr>
          <p:spPr bwMode="auto">
            <a:xfrm>
              <a:off x="4263" y="1951"/>
              <a:ext cx="357"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T</a:t>
              </a:r>
            </a:p>
          </p:txBody>
        </p:sp>
        <p:sp>
          <p:nvSpPr>
            <p:cNvPr id="301113" name="Rectangle 1081"/>
            <p:cNvSpPr>
              <a:spLocks noChangeArrowheads="1"/>
            </p:cNvSpPr>
            <p:nvPr/>
          </p:nvSpPr>
          <p:spPr bwMode="auto">
            <a:xfrm>
              <a:off x="4023" y="1615"/>
              <a:ext cx="358" cy="598"/>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Attention </a:t>
            </a:r>
            <a:endParaRPr lang="en-US" b="1" dirty="0"/>
          </a:p>
        </p:txBody>
      </p:sp>
      <p:pic>
        <p:nvPicPr>
          <p:cNvPr id="4" name="Content Placeholder 3" descr="types-of-attentions-2.jpg"/>
          <p:cNvPicPr>
            <a:picLocks noGrp="1" noChangeAspect="1"/>
          </p:cNvPicPr>
          <p:nvPr>
            <p:ph idx="1"/>
          </p:nvPr>
        </p:nvPicPr>
        <p:blipFill>
          <a:blip r:embed="rId2"/>
          <a:stretch>
            <a:fillRect/>
          </a:stretch>
        </p:blipFill>
        <p:spPr>
          <a:xfrm>
            <a:off x="0" y="1870052"/>
            <a:ext cx="9144000" cy="498794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b="1" u="sng" dirty="0"/>
              <a:t>Sustained Attention</a:t>
            </a:r>
          </a:p>
          <a:p>
            <a:r>
              <a:rPr lang="en-US" dirty="0" smtClean="0"/>
              <a:t>Ability to focus on one specific task for a continuous amount of time without being distracted. Studying</a:t>
            </a:r>
            <a:r>
              <a:rPr lang="en-US" dirty="0"/>
              <a:t>, driving or performing the activities of daily living</a:t>
            </a:r>
            <a:r>
              <a:rPr lang="en-US" dirty="0" smtClean="0"/>
              <a:t>.</a:t>
            </a:r>
          </a:p>
          <a:p>
            <a:r>
              <a:rPr lang="en-US" b="1" u="sng" dirty="0"/>
              <a:t>Selective Attention</a:t>
            </a:r>
          </a:p>
          <a:p>
            <a:r>
              <a:rPr lang="en-US" dirty="0" smtClean="0"/>
              <a:t>Ability to select from many factors or stimuli and to focus on only the one that you want while filtering out other distractions.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92500" lnSpcReduction="10000"/>
          </a:bodyPr>
          <a:lstStyle/>
          <a:p>
            <a:pPr>
              <a:buNone/>
            </a:pPr>
            <a:r>
              <a:rPr lang="en-US" b="1" u="sng" dirty="0"/>
              <a:t>Divided </a:t>
            </a:r>
            <a:r>
              <a:rPr lang="en-US" b="1" u="sng" dirty="0" smtClean="0"/>
              <a:t>Attention</a:t>
            </a:r>
          </a:p>
          <a:p>
            <a:r>
              <a:rPr lang="en-US" dirty="0" smtClean="0"/>
              <a:t>Ability to process two or more responses or react to two or more different demands simultaneously. Divided attention is often referred to as multitasking.</a:t>
            </a:r>
          </a:p>
          <a:p>
            <a:pPr>
              <a:buNone/>
            </a:pPr>
            <a:r>
              <a:rPr lang="en-US" b="1" u="sng" dirty="0"/>
              <a:t>Alternating Attention</a:t>
            </a:r>
          </a:p>
          <a:p>
            <a:r>
              <a:rPr lang="en-US" dirty="0" smtClean="0"/>
              <a:t>Ability to switch your focus back and forth between tasks that require different cognitive demands.</a:t>
            </a:r>
            <a:r>
              <a:rPr lang="en-US" dirty="0"/>
              <a:t> </a:t>
            </a:r>
            <a:endParaRPr lang="en-US" dirty="0" smtClean="0"/>
          </a:p>
          <a:p>
            <a:r>
              <a:rPr lang="en-US" dirty="0" smtClean="0"/>
              <a:t>This </a:t>
            </a:r>
            <a:r>
              <a:rPr lang="en-US" dirty="0"/>
              <a:t>may include activities such as typing an e mail and stopping to answer and deal with a phone call, then being able to accurately and efficiently return to the original task.</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 related to Attention </a:t>
            </a:r>
            <a:endParaRPr lang="en-US" b="1" dirty="0"/>
          </a:p>
        </p:txBody>
      </p:sp>
      <p:sp>
        <p:nvSpPr>
          <p:cNvPr id="3" name="Content Placeholder 2"/>
          <p:cNvSpPr>
            <a:spLocks noGrp="1"/>
          </p:cNvSpPr>
          <p:nvPr>
            <p:ph idx="1"/>
          </p:nvPr>
        </p:nvSpPr>
        <p:spPr/>
        <p:txBody>
          <a:bodyPr/>
          <a:lstStyle/>
          <a:p>
            <a:r>
              <a:rPr lang="en-US" dirty="0" smtClean="0"/>
              <a:t>Attention depends upon several factors. These factors may be of two types:</a:t>
            </a:r>
          </a:p>
          <a:p>
            <a:pPr marL="514350" indent="-514350">
              <a:buFont typeface="+mj-lt"/>
              <a:buAutoNum type="arabicPeriod"/>
            </a:pPr>
            <a:r>
              <a:rPr lang="en-US" dirty="0" smtClean="0"/>
              <a:t>External </a:t>
            </a:r>
          </a:p>
          <a:p>
            <a:pPr marL="514350" indent="-514350">
              <a:buFont typeface="+mj-lt"/>
              <a:buAutoNum type="arabicPeriod"/>
            </a:pPr>
            <a:r>
              <a:rPr lang="en-US" dirty="0" smtClean="0"/>
              <a:t>Internal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External factors </a:t>
            </a:r>
            <a:endParaRPr lang="en-US" b="1" dirty="0"/>
          </a:p>
        </p:txBody>
      </p:sp>
      <p:sp>
        <p:nvSpPr>
          <p:cNvPr id="3" name="Content Placeholder 2"/>
          <p:cNvSpPr>
            <a:spLocks noGrp="1"/>
          </p:cNvSpPr>
          <p:nvPr>
            <p:ph idx="1"/>
          </p:nvPr>
        </p:nvSpPr>
        <p:spPr/>
        <p:txBody>
          <a:bodyPr/>
          <a:lstStyle/>
          <a:p>
            <a:r>
              <a:rPr lang="en-US" dirty="0" smtClean="0"/>
              <a:t>The external factors are concerned with the environment. These are also called objective factors.</a:t>
            </a:r>
          </a:p>
          <a:p>
            <a:r>
              <a:rPr lang="en-US" b="1" dirty="0" smtClean="0"/>
              <a:t>Size: </a:t>
            </a:r>
            <a:r>
              <a:rPr lang="en-US" dirty="0" smtClean="0"/>
              <a:t>The bigger a stimulus is the more attention is captures. A large object will catch a person’s eye more rapidly than a small one. For example, A truck passing by will draw more attention than a bike passing by.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lstStyle/>
          <a:p>
            <a:r>
              <a:rPr lang="en-US" b="1" dirty="0" smtClean="0"/>
              <a:t>Intensity:</a:t>
            </a:r>
            <a:r>
              <a:rPr lang="en-US" dirty="0" smtClean="0"/>
              <a:t> The more intense a stimulus is the more likely it will get someone’s attention. In other words, a person’s attention becomes easily directed towards a loud sound, a bright light or a strong smell. </a:t>
            </a:r>
          </a:p>
          <a:p>
            <a:r>
              <a:rPr lang="en-US" dirty="0" smtClean="0"/>
              <a:t>For example a high wattage bulb will be notice quicker than low wattage one, a bright vibrant color will be noticed faster than a faint color, or a loud sound quicker than a normal sound </a:t>
            </a: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Movement: </a:t>
            </a:r>
            <a:r>
              <a:rPr lang="en-US" dirty="0" smtClean="0"/>
              <a:t>Moving thing draws our attention more then stationary one. A moving car attracts faster then a stationary car. </a:t>
            </a:r>
          </a:p>
          <a:p>
            <a:r>
              <a:rPr lang="en-US" b="1" dirty="0" smtClean="0"/>
              <a:t>Contrast: </a:t>
            </a:r>
            <a:r>
              <a:rPr lang="en-US" dirty="0" smtClean="0"/>
              <a:t>anything that is different from its surrounding is contrast. A black dust in the milk drawn attention quickly.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Repetition: </a:t>
            </a:r>
            <a:r>
              <a:rPr lang="en-US" dirty="0" smtClean="0"/>
              <a:t>If a thing or person</a:t>
            </a:r>
            <a:r>
              <a:rPr lang="en-US" dirty="0"/>
              <a:t> </a:t>
            </a:r>
            <a:r>
              <a:rPr lang="en-US" dirty="0" smtClean="0"/>
              <a:t>or event is repeated several times, then our attention drawn to it. When an advertisement is repeated in the walls drawn our attention.</a:t>
            </a:r>
          </a:p>
          <a:p>
            <a:r>
              <a:rPr lang="en-US" b="1" dirty="0" smtClean="0"/>
              <a:t>Change: </a:t>
            </a:r>
            <a:r>
              <a:rPr lang="en-US" dirty="0" smtClean="0"/>
              <a:t>Change draws our attention easily. In the midst of  continuously noise a slight moment of silence draws our attention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1026"/>
          <p:cNvSpPr>
            <a:spLocks noGrp="1" noChangeArrowheads="1"/>
          </p:cNvSpPr>
          <p:nvPr>
            <p:ph type="title"/>
          </p:nvPr>
        </p:nvSpPr>
        <p:spPr/>
        <p:txBody>
          <a:bodyPr/>
          <a:lstStyle/>
          <a:p>
            <a:r>
              <a:rPr lang="en-US" dirty="0"/>
              <a:t>Find the T</a:t>
            </a:r>
            <a:endParaRPr lang="en-CA" dirty="0"/>
          </a:p>
        </p:txBody>
      </p:sp>
      <p:graphicFrame>
        <p:nvGraphicFramePr>
          <p:cNvPr id="292867" name="Object 1027"/>
          <p:cNvGraphicFramePr>
            <a:graphicFrameLocks noChangeAspect="1"/>
          </p:cNvGraphicFramePr>
          <p:nvPr/>
        </p:nvGraphicFramePr>
        <p:xfrm>
          <a:off x="2514600" y="1676400"/>
          <a:ext cx="3590925" cy="4343400"/>
        </p:xfrm>
        <a:graphic>
          <a:graphicData uri="http://schemas.openxmlformats.org/presentationml/2006/ole">
            <p:oleObj spid="_x0000_s1026" name="Document" r:id="rId4" imgW="914400" imgH="1106424"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2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00"/>
                </a:solidFill>
                <a:latin typeface="var(--ff-lato)"/>
              </a:rPr>
              <a:t>Internal Factors or Subjective Factors</a:t>
            </a:r>
            <a:endParaRPr lang="en-US" b="1" i="0" dirty="0">
              <a:solidFill>
                <a:srgbClr val="000000"/>
              </a:solidFill>
              <a:latin typeface="var(--ff-lato)"/>
            </a:endParaRPr>
          </a:p>
        </p:txBody>
      </p:sp>
      <p:sp>
        <p:nvSpPr>
          <p:cNvPr id="3" name="Content Placeholder 2"/>
          <p:cNvSpPr>
            <a:spLocks noGrp="1"/>
          </p:cNvSpPr>
          <p:nvPr>
            <p:ph idx="1"/>
          </p:nvPr>
        </p:nvSpPr>
        <p:spPr>
          <a:xfrm>
            <a:off x="457200" y="1600200"/>
            <a:ext cx="8229600" cy="5029200"/>
          </a:xfrm>
        </p:spPr>
        <p:txBody>
          <a:bodyPr/>
          <a:lstStyle/>
          <a:p>
            <a:pPr>
              <a:buNone/>
            </a:pPr>
            <a:r>
              <a:rPr lang="en-US" b="1" dirty="0" smtClean="0"/>
              <a:t>Interest</a:t>
            </a:r>
          </a:p>
          <a:p>
            <a:r>
              <a:rPr lang="en-US" dirty="0" smtClean="0"/>
              <a:t>Interest is the most important factor in attention. We show more attention towards those things to which we have greater attention, which is visible in our daily lives. We watch TV shows or movies of great interest because we are interested in that thing.</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b="1" dirty="0" smtClean="0"/>
              <a:t>Motives</a:t>
            </a:r>
            <a:r>
              <a:rPr lang="en-US" dirty="0" smtClean="0"/>
              <a:t> − Our basic motives help to draw attention. Factors like thirst, hunger, curiosity, and fear affect attention. For example, a thirsty person is more attracted to water than anything else.</a:t>
            </a:r>
          </a:p>
          <a:p>
            <a:pPr fontAlgn="base">
              <a:buNone/>
            </a:pPr>
            <a:r>
              <a:rPr lang="en-US" b="1" dirty="0" smtClean="0"/>
              <a:t>Emotional state:</a:t>
            </a:r>
          </a:p>
          <a:p>
            <a:pPr fontAlgn="base"/>
            <a:r>
              <a:rPr lang="en-US" dirty="0" smtClean="0"/>
              <a:t>Attention is disturbed during emotional state. It also affects our perception. For example, when a person is highly excited due to fear, he may not listen or understand what others say.</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lstStyle/>
          <a:p>
            <a:pPr fontAlgn="base">
              <a:buNone/>
            </a:pPr>
            <a:r>
              <a:rPr lang="en-US" b="1" dirty="0" smtClean="0"/>
              <a:t>Habits:</a:t>
            </a:r>
          </a:p>
          <a:p>
            <a:pPr fontAlgn="base"/>
            <a:r>
              <a:rPr lang="en-US" dirty="0" smtClean="0"/>
              <a:t>Our attention is diverted automatically towards the things to which we are habituated. For example, a smoker remembers smoking even if he is otherwise busy in some work. A person habituated to take food at a particular time remembers food at correct time. Attention of a nurse is automatically diverted towards a serious patient.</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lstStyle/>
          <a:p>
            <a:pPr>
              <a:buNone/>
            </a:pPr>
            <a:r>
              <a:rPr lang="en-US" b="1" dirty="0" smtClean="0"/>
              <a:t>Desire</a:t>
            </a:r>
            <a:r>
              <a:rPr lang="en-US" dirty="0" smtClean="0"/>
              <a:t> − A person's desire become a major cause of paying attention to something. For example, a student who wants to be a cricketer in the future will pay more attention to his cricket practices.</a:t>
            </a:r>
          </a:p>
          <a:p>
            <a:pPr>
              <a:buNone/>
            </a:pPr>
            <a:r>
              <a:rPr lang="en-US" b="1" dirty="0" smtClean="0"/>
              <a:t>Past experiences</a:t>
            </a:r>
            <a:r>
              <a:rPr lang="en-US" dirty="0" smtClean="0"/>
              <a:t> − it is also affect attention. If we know our past experiences about that a particular person is sincere to us, we shall pay attention to whatever he advices to us. If our past experience is contrary, we shall not attend even to his most serious advice.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t>Fluctuation of Attention </a:t>
            </a:r>
            <a:endParaRPr lang="en-US" b="1" dirty="0"/>
          </a:p>
        </p:txBody>
      </p:sp>
      <p:sp>
        <p:nvSpPr>
          <p:cNvPr id="3" name="Content Placeholder 2"/>
          <p:cNvSpPr>
            <a:spLocks noGrp="1"/>
          </p:cNvSpPr>
          <p:nvPr>
            <p:ph idx="1"/>
          </p:nvPr>
        </p:nvSpPr>
        <p:spPr>
          <a:xfrm>
            <a:off x="457200" y="1295400"/>
            <a:ext cx="8229600" cy="5334000"/>
          </a:xfrm>
        </p:spPr>
        <p:txBody>
          <a:bodyPr>
            <a:normAutofit/>
          </a:bodyPr>
          <a:lstStyle/>
          <a:p>
            <a:r>
              <a:rPr lang="en-US" dirty="0" smtClean="0"/>
              <a:t>We can only attend stimulus for few seconds. If we have to attend a stimulus for long, then the attention fluctuate. This is called fluctuation of attention.</a:t>
            </a:r>
          </a:p>
          <a:p>
            <a:r>
              <a:rPr lang="en-US" dirty="0" smtClean="0"/>
              <a:t>Fluctuation of attention is the length of time one can attend continuously to a single object.</a:t>
            </a:r>
          </a:p>
          <a:p>
            <a:r>
              <a:rPr lang="en-US" dirty="0" smtClean="0"/>
              <a:t> Attention is not steady or concentrated throughout. At one time the object came in our focus, at another time, it goes out from focus.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1026"/>
          <p:cNvSpPr>
            <a:spLocks noGrp="1" noChangeArrowheads="1"/>
          </p:cNvSpPr>
          <p:nvPr>
            <p:ph type="title"/>
          </p:nvPr>
        </p:nvSpPr>
        <p:spPr/>
        <p:txBody>
          <a:bodyPr/>
          <a:lstStyle/>
          <a:p>
            <a:r>
              <a:rPr lang="en-US"/>
              <a:t>Find the T</a:t>
            </a:r>
            <a:endParaRPr lang="en-CA"/>
          </a:p>
        </p:txBody>
      </p:sp>
      <p:graphicFrame>
        <p:nvGraphicFramePr>
          <p:cNvPr id="293891" name="Object 1027"/>
          <p:cNvGraphicFramePr>
            <a:graphicFrameLocks noChangeAspect="1"/>
          </p:cNvGraphicFramePr>
          <p:nvPr/>
        </p:nvGraphicFramePr>
        <p:xfrm>
          <a:off x="914400" y="1600200"/>
          <a:ext cx="7162800" cy="4764088"/>
        </p:xfrm>
        <a:graphic>
          <a:graphicData uri="http://schemas.openxmlformats.org/presentationml/2006/ole">
            <p:oleObj spid="_x0000_s2050" name="Document" r:id="rId4" imgW="1664208" imgH="1106424"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3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t>Find the Blue Letter</a:t>
            </a:r>
            <a:endParaRPr lang="en-CA"/>
          </a:p>
        </p:txBody>
      </p:sp>
      <p:grpSp>
        <p:nvGrpSpPr>
          <p:cNvPr id="2" name="Group 12"/>
          <p:cNvGrpSpPr>
            <a:grpSpLocks/>
          </p:cNvGrpSpPr>
          <p:nvPr/>
        </p:nvGrpSpPr>
        <p:grpSpPr bwMode="auto">
          <a:xfrm>
            <a:off x="1981200" y="1905000"/>
            <a:ext cx="3998913" cy="4003675"/>
            <a:chOff x="2104" y="1759"/>
            <a:chExt cx="1316" cy="1793"/>
          </a:xfrm>
        </p:grpSpPr>
        <p:sp>
          <p:nvSpPr>
            <p:cNvPr id="297987" name="Rectangle 3"/>
            <p:cNvSpPr>
              <a:spLocks noChangeArrowheads="1"/>
            </p:cNvSpPr>
            <p:nvPr/>
          </p:nvSpPr>
          <p:spPr bwMode="auto">
            <a:xfrm>
              <a:off x="2775" y="2094"/>
              <a:ext cx="212" cy="449"/>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L</a:t>
              </a:r>
            </a:p>
          </p:txBody>
        </p:sp>
        <p:sp>
          <p:nvSpPr>
            <p:cNvPr id="297988" name="Rectangle 4"/>
            <p:cNvSpPr>
              <a:spLocks noChangeArrowheads="1"/>
            </p:cNvSpPr>
            <p:nvPr/>
          </p:nvSpPr>
          <p:spPr bwMode="auto">
            <a:xfrm>
              <a:off x="2296" y="1759"/>
              <a:ext cx="213" cy="449"/>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7989" name="Rectangle 5"/>
            <p:cNvSpPr>
              <a:spLocks noChangeArrowheads="1"/>
            </p:cNvSpPr>
            <p:nvPr/>
          </p:nvSpPr>
          <p:spPr bwMode="auto">
            <a:xfrm>
              <a:off x="2632" y="3102"/>
              <a:ext cx="213" cy="450"/>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7990" name="Rectangle 6"/>
            <p:cNvSpPr>
              <a:spLocks noChangeArrowheads="1"/>
            </p:cNvSpPr>
            <p:nvPr/>
          </p:nvSpPr>
          <p:spPr bwMode="auto">
            <a:xfrm>
              <a:off x="3207" y="2430"/>
              <a:ext cx="213" cy="450"/>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7991" name="Rectangle 7"/>
            <p:cNvSpPr>
              <a:spLocks noChangeArrowheads="1"/>
            </p:cNvSpPr>
            <p:nvPr/>
          </p:nvSpPr>
          <p:spPr bwMode="auto">
            <a:xfrm>
              <a:off x="2104" y="2670"/>
              <a:ext cx="213" cy="449"/>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7992" name="Rectangle 8"/>
            <p:cNvSpPr>
              <a:spLocks noChangeArrowheads="1"/>
            </p:cNvSpPr>
            <p:nvPr/>
          </p:nvSpPr>
          <p:spPr bwMode="auto">
            <a:xfrm>
              <a:off x="2344" y="2238"/>
              <a:ext cx="212" cy="450"/>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7993" name="Rectangle 9"/>
            <p:cNvSpPr>
              <a:spLocks noChangeArrowheads="1"/>
            </p:cNvSpPr>
            <p:nvPr/>
          </p:nvSpPr>
          <p:spPr bwMode="auto">
            <a:xfrm>
              <a:off x="2728" y="2622"/>
              <a:ext cx="213" cy="450"/>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7994" name="Rectangle 10"/>
            <p:cNvSpPr>
              <a:spLocks noChangeArrowheads="1"/>
            </p:cNvSpPr>
            <p:nvPr/>
          </p:nvSpPr>
          <p:spPr bwMode="auto">
            <a:xfrm>
              <a:off x="3063" y="1807"/>
              <a:ext cx="213" cy="450"/>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3074"/>
          <p:cNvSpPr>
            <a:spLocks noGrp="1" noChangeArrowheads="1"/>
          </p:cNvSpPr>
          <p:nvPr>
            <p:ph type="title"/>
          </p:nvPr>
        </p:nvSpPr>
        <p:spPr/>
        <p:txBody>
          <a:bodyPr/>
          <a:lstStyle/>
          <a:p>
            <a:r>
              <a:rPr lang="en-US"/>
              <a:t>Find the Blue Letter</a:t>
            </a:r>
            <a:endParaRPr lang="en-CA"/>
          </a:p>
        </p:txBody>
      </p:sp>
      <p:grpSp>
        <p:nvGrpSpPr>
          <p:cNvPr id="2" name="Group 3109"/>
          <p:cNvGrpSpPr>
            <a:grpSpLocks/>
          </p:cNvGrpSpPr>
          <p:nvPr/>
        </p:nvGrpSpPr>
        <p:grpSpPr bwMode="auto">
          <a:xfrm>
            <a:off x="685800" y="1447800"/>
            <a:ext cx="7894638" cy="5346700"/>
            <a:chOff x="1000" y="1279"/>
            <a:chExt cx="3920" cy="2894"/>
          </a:xfrm>
        </p:grpSpPr>
        <p:sp>
          <p:nvSpPr>
            <p:cNvPr id="299011" name="Rectangle 3075"/>
            <p:cNvSpPr>
              <a:spLocks noChangeArrowheads="1"/>
            </p:cNvSpPr>
            <p:nvPr/>
          </p:nvSpPr>
          <p:spPr bwMode="auto">
            <a:xfrm>
              <a:off x="3399" y="1903"/>
              <a:ext cx="320"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rgbClr val="0000CC"/>
                  </a:solidFill>
                  <a:latin typeface="Helvetica" charset="0"/>
                </a:rPr>
                <a:t>L</a:t>
              </a:r>
            </a:p>
          </p:txBody>
        </p:sp>
        <p:sp>
          <p:nvSpPr>
            <p:cNvPr id="299012" name="Rectangle 3076"/>
            <p:cNvSpPr>
              <a:spLocks noChangeArrowheads="1"/>
            </p:cNvSpPr>
            <p:nvPr/>
          </p:nvSpPr>
          <p:spPr bwMode="auto">
            <a:xfrm>
              <a:off x="1672" y="2190"/>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13" name="Rectangle 3077"/>
            <p:cNvSpPr>
              <a:spLocks noChangeArrowheads="1"/>
            </p:cNvSpPr>
            <p:nvPr/>
          </p:nvSpPr>
          <p:spPr bwMode="auto">
            <a:xfrm>
              <a:off x="1432" y="2286"/>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14" name="Rectangle 3078"/>
            <p:cNvSpPr>
              <a:spLocks noChangeArrowheads="1"/>
            </p:cNvSpPr>
            <p:nvPr/>
          </p:nvSpPr>
          <p:spPr bwMode="auto">
            <a:xfrm>
              <a:off x="2056" y="1375"/>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15" name="Rectangle 3079"/>
            <p:cNvSpPr>
              <a:spLocks noChangeArrowheads="1"/>
            </p:cNvSpPr>
            <p:nvPr/>
          </p:nvSpPr>
          <p:spPr bwMode="auto">
            <a:xfrm>
              <a:off x="2440" y="2334"/>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16" name="Rectangle 3080"/>
            <p:cNvSpPr>
              <a:spLocks noChangeArrowheads="1"/>
            </p:cNvSpPr>
            <p:nvPr/>
          </p:nvSpPr>
          <p:spPr bwMode="auto">
            <a:xfrm>
              <a:off x="3159" y="3342"/>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17" name="Rectangle 3081"/>
            <p:cNvSpPr>
              <a:spLocks noChangeArrowheads="1"/>
            </p:cNvSpPr>
            <p:nvPr/>
          </p:nvSpPr>
          <p:spPr bwMode="auto">
            <a:xfrm>
              <a:off x="3111" y="2766"/>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18" name="Rectangle 3082"/>
            <p:cNvSpPr>
              <a:spLocks noChangeArrowheads="1"/>
            </p:cNvSpPr>
            <p:nvPr/>
          </p:nvSpPr>
          <p:spPr bwMode="auto">
            <a:xfrm>
              <a:off x="2440" y="3294"/>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19" name="Rectangle 3083"/>
            <p:cNvSpPr>
              <a:spLocks noChangeArrowheads="1"/>
            </p:cNvSpPr>
            <p:nvPr/>
          </p:nvSpPr>
          <p:spPr bwMode="auto">
            <a:xfrm>
              <a:off x="1624" y="2910"/>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20" name="Rectangle 3084"/>
            <p:cNvSpPr>
              <a:spLocks noChangeArrowheads="1"/>
            </p:cNvSpPr>
            <p:nvPr/>
          </p:nvSpPr>
          <p:spPr bwMode="auto">
            <a:xfrm>
              <a:off x="3159" y="1759"/>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21" name="Rectangle 3085"/>
            <p:cNvSpPr>
              <a:spLocks noChangeArrowheads="1"/>
            </p:cNvSpPr>
            <p:nvPr/>
          </p:nvSpPr>
          <p:spPr bwMode="auto">
            <a:xfrm>
              <a:off x="3879" y="2766"/>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22" name="Rectangle 3086"/>
            <p:cNvSpPr>
              <a:spLocks noChangeArrowheads="1"/>
            </p:cNvSpPr>
            <p:nvPr/>
          </p:nvSpPr>
          <p:spPr bwMode="auto">
            <a:xfrm>
              <a:off x="3783" y="2142"/>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23" name="Rectangle 3087"/>
            <p:cNvSpPr>
              <a:spLocks noChangeArrowheads="1"/>
            </p:cNvSpPr>
            <p:nvPr/>
          </p:nvSpPr>
          <p:spPr bwMode="auto">
            <a:xfrm>
              <a:off x="3543" y="3390"/>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24" name="Rectangle 3088"/>
            <p:cNvSpPr>
              <a:spLocks noChangeArrowheads="1"/>
            </p:cNvSpPr>
            <p:nvPr/>
          </p:nvSpPr>
          <p:spPr bwMode="auto">
            <a:xfrm>
              <a:off x="4167" y="3054"/>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25" name="Rectangle 3089"/>
            <p:cNvSpPr>
              <a:spLocks noChangeArrowheads="1"/>
            </p:cNvSpPr>
            <p:nvPr/>
          </p:nvSpPr>
          <p:spPr bwMode="auto">
            <a:xfrm>
              <a:off x="4599" y="2382"/>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26" name="Rectangle 3090"/>
            <p:cNvSpPr>
              <a:spLocks noChangeArrowheads="1"/>
            </p:cNvSpPr>
            <p:nvPr/>
          </p:nvSpPr>
          <p:spPr bwMode="auto">
            <a:xfrm>
              <a:off x="4407" y="1567"/>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27" name="Rectangle 3091"/>
            <p:cNvSpPr>
              <a:spLocks noChangeArrowheads="1"/>
            </p:cNvSpPr>
            <p:nvPr/>
          </p:nvSpPr>
          <p:spPr bwMode="auto">
            <a:xfrm>
              <a:off x="2871" y="1279"/>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28" name="Rectangle 3092"/>
            <p:cNvSpPr>
              <a:spLocks noChangeArrowheads="1"/>
            </p:cNvSpPr>
            <p:nvPr/>
          </p:nvSpPr>
          <p:spPr bwMode="auto">
            <a:xfrm>
              <a:off x="1240" y="2814"/>
              <a:ext cx="320"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29" name="Rectangle 3093"/>
            <p:cNvSpPr>
              <a:spLocks noChangeArrowheads="1"/>
            </p:cNvSpPr>
            <p:nvPr/>
          </p:nvSpPr>
          <p:spPr bwMode="auto">
            <a:xfrm>
              <a:off x="1288" y="1807"/>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30" name="Rectangle 3094"/>
            <p:cNvSpPr>
              <a:spLocks noChangeArrowheads="1"/>
            </p:cNvSpPr>
            <p:nvPr/>
          </p:nvSpPr>
          <p:spPr bwMode="auto">
            <a:xfrm>
              <a:off x="2008" y="2814"/>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31" name="Rectangle 3095"/>
            <p:cNvSpPr>
              <a:spLocks noChangeArrowheads="1"/>
            </p:cNvSpPr>
            <p:nvPr/>
          </p:nvSpPr>
          <p:spPr bwMode="auto">
            <a:xfrm>
              <a:off x="2632" y="2862"/>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32" name="Rectangle 3096"/>
            <p:cNvSpPr>
              <a:spLocks noChangeArrowheads="1"/>
            </p:cNvSpPr>
            <p:nvPr/>
          </p:nvSpPr>
          <p:spPr bwMode="auto">
            <a:xfrm>
              <a:off x="1672" y="3438"/>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33" name="Rectangle 3097"/>
            <p:cNvSpPr>
              <a:spLocks noChangeArrowheads="1"/>
            </p:cNvSpPr>
            <p:nvPr/>
          </p:nvSpPr>
          <p:spPr bwMode="auto">
            <a:xfrm>
              <a:off x="2056" y="3630"/>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34" name="Rectangle 3098"/>
            <p:cNvSpPr>
              <a:spLocks noChangeArrowheads="1"/>
            </p:cNvSpPr>
            <p:nvPr/>
          </p:nvSpPr>
          <p:spPr bwMode="auto">
            <a:xfrm>
              <a:off x="2728" y="2430"/>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35" name="Rectangle 3099"/>
            <p:cNvSpPr>
              <a:spLocks noChangeArrowheads="1"/>
            </p:cNvSpPr>
            <p:nvPr/>
          </p:nvSpPr>
          <p:spPr bwMode="auto">
            <a:xfrm>
              <a:off x="2536" y="1615"/>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36" name="Rectangle 3100"/>
            <p:cNvSpPr>
              <a:spLocks noChangeArrowheads="1"/>
            </p:cNvSpPr>
            <p:nvPr/>
          </p:nvSpPr>
          <p:spPr bwMode="auto">
            <a:xfrm>
              <a:off x="3927" y="1711"/>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37" name="Rectangle 3101"/>
            <p:cNvSpPr>
              <a:spLocks noChangeArrowheads="1"/>
            </p:cNvSpPr>
            <p:nvPr/>
          </p:nvSpPr>
          <p:spPr bwMode="auto">
            <a:xfrm>
              <a:off x="3687" y="1807"/>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38" name="Rectangle 3102"/>
            <p:cNvSpPr>
              <a:spLocks noChangeArrowheads="1"/>
            </p:cNvSpPr>
            <p:nvPr/>
          </p:nvSpPr>
          <p:spPr bwMode="auto">
            <a:xfrm>
              <a:off x="3879" y="2430"/>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39" name="Rectangle 3103"/>
            <p:cNvSpPr>
              <a:spLocks noChangeArrowheads="1"/>
            </p:cNvSpPr>
            <p:nvPr/>
          </p:nvSpPr>
          <p:spPr bwMode="auto">
            <a:xfrm>
              <a:off x="3495" y="2334"/>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40" name="Rectangle 3104"/>
            <p:cNvSpPr>
              <a:spLocks noChangeArrowheads="1"/>
            </p:cNvSpPr>
            <p:nvPr/>
          </p:nvSpPr>
          <p:spPr bwMode="auto">
            <a:xfrm>
              <a:off x="3543" y="1327"/>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41" name="Rectangle 3105"/>
            <p:cNvSpPr>
              <a:spLocks noChangeArrowheads="1"/>
            </p:cNvSpPr>
            <p:nvPr/>
          </p:nvSpPr>
          <p:spPr bwMode="auto">
            <a:xfrm>
              <a:off x="2056" y="1903"/>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42" name="Rectangle 3106"/>
            <p:cNvSpPr>
              <a:spLocks noChangeArrowheads="1"/>
            </p:cNvSpPr>
            <p:nvPr/>
          </p:nvSpPr>
          <p:spPr bwMode="auto">
            <a:xfrm>
              <a:off x="1528" y="1471"/>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43" name="Rectangle 3107"/>
            <p:cNvSpPr>
              <a:spLocks noChangeArrowheads="1"/>
            </p:cNvSpPr>
            <p:nvPr/>
          </p:nvSpPr>
          <p:spPr bwMode="auto">
            <a:xfrm>
              <a:off x="1000" y="3390"/>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sp>
          <p:nvSpPr>
            <p:cNvPr id="299044" name="Rectangle 3108"/>
            <p:cNvSpPr>
              <a:spLocks noChangeArrowheads="1"/>
            </p:cNvSpPr>
            <p:nvPr/>
          </p:nvSpPr>
          <p:spPr bwMode="auto">
            <a:xfrm>
              <a:off x="1336" y="3246"/>
              <a:ext cx="321" cy="543"/>
            </a:xfrm>
            <a:prstGeom prst="rect">
              <a:avLst/>
            </a:prstGeom>
            <a:noFill/>
            <a:ln w="12700">
              <a:noFill/>
              <a:miter lim="800000"/>
              <a:headEnd/>
              <a:tailEnd/>
            </a:ln>
            <a:effectLst/>
          </p:spPr>
          <p:txBody>
            <a:bodyPr wrap="none" lIns="90487" tIns="44450" rIns="90487" bIns="44450">
              <a:spAutoFit/>
            </a:bodyPr>
            <a:lstStyle/>
            <a:p>
              <a:pPr eaLnBrk="0" hangingPunct="0"/>
              <a:r>
                <a:rPr lang="en-US" sz="6000" b="1">
                  <a:solidFill>
                    <a:schemeClr val="accent1"/>
                  </a:solidFill>
                  <a:latin typeface="Helvetica" charset="0"/>
                </a:rPr>
                <a:t>L</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3074"/>
          <p:cNvSpPr>
            <a:spLocks noGrp="1" noChangeArrowheads="1"/>
          </p:cNvSpPr>
          <p:nvPr>
            <p:ph type="title"/>
          </p:nvPr>
        </p:nvSpPr>
        <p:spPr/>
        <p:txBody>
          <a:bodyPr/>
          <a:lstStyle/>
          <a:p>
            <a:r>
              <a:rPr lang="en-US"/>
              <a:t>Find the vertical T</a:t>
            </a:r>
            <a:endParaRPr lang="en-CA"/>
          </a:p>
        </p:txBody>
      </p:sp>
      <p:graphicFrame>
        <p:nvGraphicFramePr>
          <p:cNvPr id="287747" name="Object 3075"/>
          <p:cNvGraphicFramePr>
            <a:graphicFrameLocks noChangeAspect="1"/>
          </p:cNvGraphicFramePr>
          <p:nvPr/>
        </p:nvGraphicFramePr>
        <p:xfrm>
          <a:off x="2362200" y="1828800"/>
          <a:ext cx="3678238" cy="4495800"/>
        </p:xfrm>
        <a:graphic>
          <a:graphicData uri="http://schemas.openxmlformats.org/presentationml/2006/ole">
            <p:oleObj spid="_x0000_s3074" name="Document" r:id="rId4" imgW="1030224" imgH="1258824"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87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1026"/>
          <p:cNvSpPr>
            <a:spLocks noGrp="1" noChangeArrowheads="1"/>
          </p:cNvSpPr>
          <p:nvPr>
            <p:ph type="title"/>
          </p:nvPr>
        </p:nvSpPr>
        <p:spPr/>
        <p:txBody>
          <a:bodyPr/>
          <a:lstStyle/>
          <a:p>
            <a:r>
              <a:rPr lang="en-US"/>
              <a:t>Find the vertical T</a:t>
            </a:r>
            <a:endParaRPr lang="en-CA"/>
          </a:p>
        </p:txBody>
      </p:sp>
      <p:graphicFrame>
        <p:nvGraphicFramePr>
          <p:cNvPr id="359424" name="Object 1024"/>
          <p:cNvGraphicFramePr>
            <a:graphicFrameLocks noChangeAspect="1"/>
          </p:cNvGraphicFramePr>
          <p:nvPr/>
        </p:nvGraphicFramePr>
        <p:xfrm>
          <a:off x="1066800" y="1676400"/>
          <a:ext cx="6705600" cy="4648200"/>
        </p:xfrm>
        <a:graphic>
          <a:graphicData uri="http://schemas.openxmlformats.org/presentationml/2006/ole">
            <p:oleObj spid="_x0000_s4098" name="Document" r:id="rId4" imgW="1816608" imgH="1258824"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1026"/>
          <p:cNvSpPr>
            <a:spLocks noGrp="1" noChangeArrowheads="1"/>
          </p:cNvSpPr>
          <p:nvPr>
            <p:ph type="title"/>
          </p:nvPr>
        </p:nvSpPr>
        <p:spPr/>
        <p:txBody>
          <a:bodyPr/>
          <a:lstStyle/>
          <a:p>
            <a:r>
              <a:rPr lang="en-US"/>
              <a:t>Find the vertical T</a:t>
            </a:r>
            <a:endParaRPr lang="en-CA"/>
          </a:p>
        </p:txBody>
      </p:sp>
      <p:graphicFrame>
        <p:nvGraphicFramePr>
          <p:cNvPr id="360448" name="Object 1024"/>
          <p:cNvGraphicFramePr>
            <a:graphicFrameLocks noChangeAspect="1"/>
          </p:cNvGraphicFramePr>
          <p:nvPr/>
        </p:nvGraphicFramePr>
        <p:xfrm>
          <a:off x="2209800" y="1752600"/>
          <a:ext cx="3721100" cy="4724400"/>
        </p:xfrm>
        <a:graphic>
          <a:graphicData uri="http://schemas.openxmlformats.org/presentationml/2006/ole">
            <p:oleObj spid="_x0000_s5122" name="Document" r:id="rId3" imgW="990600" imgH="1258824"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60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a:t>Find the vertical T</a:t>
            </a:r>
            <a:endParaRPr lang="en-CA"/>
          </a:p>
        </p:txBody>
      </p:sp>
      <p:graphicFrame>
        <p:nvGraphicFramePr>
          <p:cNvPr id="361472" name="Object 1024"/>
          <p:cNvGraphicFramePr>
            <a:graphicFrameLocks noChangeAspect="1"/>
          </p:cNvGraphicFramePr>
          <p:nvPr/>
        </p:nvGraphicFramePr>
        <p:xfrm>
          <a:off x="1371600" y="1905000"/>
          <a:ext cx="6400800" cy="4437063"/>
        </p:xfrm>
        <a:graphic>
          <a:graphicData uri="http://schemas.openxmlformats.org/presentationml/2006/ole">
            <p:oleObj spid="_x0000_s6146" name="Document" r:id="rId3" imgW="1816608" imgH="1258824"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61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819</Words>
  <Application>Microsoft Office PowerPoint</Application>
  <PresentationFormat>On-screen Show (4:3)</PresentationFormat>
  <Paragraphs>164</Paragraphs>
  <Slides>24</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Office Theme</vt:lpstr>
      <vt:lpstr>Document</vt:lpstr>
      <vt:lpstr>ATTENTION </vt:lpstr>
      <vt:lpstr>Find the T</vt:lpstr>
      <vt:lpstr>Find the T</vt:lpstr>
      <vt:lpstr>Find the Blue Letter</vt:lpstr>
      <vt:lpstr>Find the Blue Letter</vt:lpstr>
      <vt:lpstr>Find the vertical T</vt:lpstr>
      <vt:lpstr>Find the vertical T</vt:lpstr>
      <vt:lpstr>Find the vertical T</vt:lpstr>
      <vt:lpstr>Find the vertical T</vt:lpstr>
      <vt:lpstr>Find the Blue L</vt:lpstr>
      <vt:lpstr>Find the Blue L</vt:lpstr>
      <vt:lpstr>Types of Attention </vt:lpstr>
      <vt:lpstr>Slide 13</vt:lpstr>
      <vt:lpstr>Slide 14</vt:lpstr>
      <vt:lpstr>Factors related to Attention </vt:lpstr>
      <vt:lpstr>External factors </vt:lpstr>
      <vt:lpstr>Slide 17</vt:lpstr>
      <vt:lpstr>Slide 18</vt:lpstr>
      <vt:lpstr>Slide 19</vt:lpstr>
      <vt:lpstr>Internal Factors or Subjective Factors</vt:lpstr>
      <vt:lpstr>Slide 21</vt:lpstr>
      <vt:lpstr>Slide 22</vt:lpstr>
      <vt:lpstr>Slide 23</vt:lpstr>
      <vt:lpstr>Fluctuation of Attention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61</cp:revision>
  <dcterms:created xsi:type="dcterms:W3CDTF">2023-11-05T15:00:12Z</dcterms:created>
  <dcterms:modified xsi:type="dcterms:W3CDTF">2024-03-20T05:15:00Z</dcterms:modified>
</cp:coreProperties>
</file>