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57" r:id="rId3"/>
    <p:sldId id="258" r:id="rId4"/>
    <p:sldId id="259" r:id="rId5"/>
    <p:sldId id="260" r:id="rId6"/>
    <p:sldId id="282"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83" r:id="rId20"/>
    <p:sldId id="276" r:id="rId21"/>
    <p:sldId id="273" r:id="rId22"/>
    <p:sldId id="274" r:id="rId23"/>
    <p:sldId id="275" r:id="rId24"/>
    <p:sldId id="277" r:id="rId25"/>
    <p:sldId id="278" r:id="rId26"/>
    <p:sldId id="279" r:id="rId27"/>
    <p:sldId id="280" r:id="rId28"/>
    <p:sldId id="281" r:id="rId29"/>
    <p:sldId id="286" r:id="rId30"/>
    <p:sldId id="284" r:id="rId31"/>
    <p:sldId id="285"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7E21ECF-E1E5-433D-AAD3-3D53E524014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21ECF-E1E5-433D-AAD3-3D53E524014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21ECF-E1E5-433D-AAD3-3D53E524014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7E21ECF-E1E5-433D-AAD3-3D53E524014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E21ECF-E1E5-433D-AAD3-3D53E5240149}" type="datetimeFigureOut">
              <a:rPr lang="en-US" smtClean="0"/>
              <a:pPr/>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7E21ECF-E1E5-433D-AAD3-3D53E524014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E21ECF-E1E5-433D-AAD3-3D53E5240149}" type="datetimeFigureOut">
              <a:rPr lang="en-US" smtClean="0"/>
              <a:pPr/>
              <a:t>3/28/2024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7E21ECF-E1E5-433D-AAD3-3D53E5240149}" type="datetimeFigureOut">
              <a:rPr lang="en-US" smtClean="0"/>
              <a:pPr/>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E21ECF-E1E5-433D-AAD3-3D53E5240149}" type="datetimeFigureOut">
              <a:rPr lang="en-US" smtClean="0"/>
              <a:pPr/>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21ECF-E1E5-433D-AAD3-3D53E524014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7E21ECF-E1E5-433D-AAD3-3D53E5240149}" type="datetimeFigureOut">
              <a:rPr lang="en-US" smtClean="0"/>
              <a:pPr/>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120CB8-E1C6-4746-B539-2D2EE5E4A72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E21ECF-E1E5-433D-AAD3-3D53E5240149}" type="datetimeFigureOut">
              <a:rPr lang="en-US" smtClean="0"/>
              <a:pPr/>
              <a:t>3/28/2024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20CB8-E1C6-4746-B539-2D2EE5E4A72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4800" b="1" dirty="0" smtClean="0"/>
              <a:t>Self-esteem </a:t>
            </a:r>
            <a:endParaRPr lang="en-US" sz="4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smtClean="0"/>
              <a:t> </a:t>
            </a:r>
            <a:r>
              <a:rPr lang="en-US" b="1" dirty="0"/>
              <a:t>How Low Self-Esteem Develops </a:t>
            </a:r>
          </a:p>
        </p:txBody>
      </p:sp>
      <p:sp>
        <p:nvSpPr>
          <p:cNvPr id="3" name="Content Placeholder 2"/>
          <p:cNvSpPr>
            <a:spLocks noGrp="1"/>
          </p:cNvSpPr>
          <p:nvPr>
            <p:ph idx="1"/>
          </p:nvPr>
        </p:nvSpPr>
        <p:spPr>
          <a:xfrm>
            <a:off x="228600" y="1371600"/>
            <a:ext cx="8686800" cy="5334000"/>
          </a:xfrm>
        </p:spPr>
        <p:txBody>
          <a:bodyPr>
            <a:normAutofit lnSpcReduction="10000"/>
          </a:bodyPr>
          <a:lstStyle/>
          <a:p>
            <a:pPr>
              <a:buNone/>
            </a:pPr>
            <a:r>
              <a:rPr lang="en-US" b="1" i="1" dirty="0"/>
              <a:t>Punishment, Neglect, or Abuse </a:t>
            </a:r>
            <a:endParaRPr lang="en-US" b="1" i="1" dirty="0" smtClean="0"/>
          </a:p>
          <a:p>
            <a:r>
              <a:rPr lang="en-US" dirty="0"/>
              <a:t>How we were treated earlier in life affects the way we see ourselves and who we are. If children are mistreated, punished frequently in an extreme or unpredictable manner, neglected, abandoned, or abused, these experiences can leave some emotional and psychological scars. It is not surprising, then, that a person who has had these sorts of experiences in their earlier life can come to believe very negative things about themselves.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Difficulty in Meeting Parents’ Standards </a:t>
            </a:r>
          </a:p>
        </p:txBody>
      </p:sp>
      <p:sp>
        <p:nvSpPr>
          <p:cNvPr id="3" name="Content Placeholder 2"/>
          <p:cNvSpPr>
            <a:spLocks noGrp="1"/>
          </p:cNvSpPr>
          <p:nvPr>
            <p:ph idx="1"/>
          </p:nvPr>
        </p:nvSpPr>
        <p:spPr>
          <a:xfrm>
            <a:off x="228600" y="1600200"/>
            <a:ext cx="8458200" cy="4953000"/>
          </a:xfrm>
        </p:spPr>
        <p:txBody>
          <a:bodyPr>
            <a:normAutofit/>
          </a:bodyPr>
          <a:lstStyle/>
          <a:p>
            <a:r>
              <a:rPr lang="en-US" dirty="0"/>
              <a:t>If your </a:t>
            </a:r>
            <a:r>
              <a:rPr lang="en-US" dirty="0" smtClean="0"/>
              <a:t>parents, </a:t>
            </a:r>
            <a:r>
              <a:rPr lang="en-US" dirty="0"/>
              <a:t>and family members often focused on your weaknesses and mistakes and rarely acknowledged your positive qualities or successes (perhaps saying things such as “You could have done better,” or “That’s not good enough”), or if they frequently teased you, made fun of you, and put you down, you might also come to believe some negative things about yourself.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a:t>Not Fitting In at Home or at School </a:t>
            </a:r>
          </a:p>
        </p:txBody>
      </p:sp>
      <p:sp>
        <p:nvSpPr>
          <p:cNvPr id="3" name="Content Placeholder 2"/>
          <p:cNvSpPr>
            <a:spLocks noGrp="1"/>
          </p:cNvSpPr>
          <p:nvPr>
            <p:ph idx="1"/>
          </p:nvPr>
        </p:nvSpPr>
        <p:spPr>
          <a:xfrm>
            <a:off x="152400" y="1371600"/>
            <a:ext cx="8763000" cy="5334000"/>
          </a:xfrm>
        </p:spPr>
        <p:txBody>
          <a:bodyPr>
            <a:normAutofit fontScale="92500" lnSpcReduction="20000"/>
          </a:bodyPr>
          <a:lstStyle/>
          <a:p>
            <a:r>
              <a:rPr lang="en-US" dirty="0"/>
              <a:t>Some people may have experienced being the ‘odd one out’ at home or at school. They might have been less intelligent than their siblings at home or had different interests, talents or skills to others in the family (such as being artistic, musical, sporty or love mathematics, science, arts). Although they might not have been criticised for their different interests or abilities, these might not have been acknowledged. At the same time, the activities or achievements of their siblings or peers might have been praised or celebrated. As such, they might come to believe thoughts such as “I’m weird,” “I’m odd,” or “I’m inferior.”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normAutofit fontScale="90000"/>
          </a:bodyPr>
          <a:lstStyle/>
          <a:p>
            <a:r>
              <a:rPr lang="en-US" b="1" dirty="0"/>
              <a:t>Being on the receiving end of other people’s stress or distress </a:t>
            </a:r>
          </a:p>
        </p:txBody>
      </p:sp>
      <p:sp>
        <p:nvSpPr>
          <p:cNvPr id="3" name="Content Placeholder 2"/>
          <p:cNvSpPr>
            <a:spLocks noGrp="1"/>
          </p:cNvSpPr>
          <p:nvPr>
            <p:ph idx="1"/>
          </p:nvPr>
        </p:nvSpPr>
        <p:spPr>
          <a:xfrm>
            <a:off x="304800" y="1600200"/>
            <a:ext cx="8534400" cy="5105400"/>
          </a:xfrm>
        </p:spPr>
        <p:txBody>
          <a:bodyPr>
            <a:normAutofit/>
          </a:bodyPr>
          <a:lstStyle/>
          <a:p>
            <a:r>
              <a:rPr lang="en-US" dirty="0"/>
              <a:t>W</a:t>
            </a:r>
            <a:r>
              <a:rPr lang="en-US" dirty="0" smtClean="0"/>
              <a:t>hen </a:t>
            </a:r>
            <a:r>
              <a:rPr lang="en-US" dirty="0"/>
              <a:t>families experience stressful or distressing life events, parents may need to give their attention to dealing with the problems that have occurred. As such, parents may not be able to give much attention to their child or children. It is also possible that parents or </a:t>
            </a:r>
            <a:r>
              <a:rPr lang="en-US" dirty="0" err="1"/>
              <a:t>carers</a:t>
            </a:r>
            <a:r>
              <a:rPr lang="en-US" dirty="0"/>
              <a:t> in such circumstances become frustrated, angry, anxious, or depressed and respond negatively towards their children or become role models of unhelpful behaviour.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What early experiences did you have that might have contributed to the way you view, and feel about, yourself? Take a bit of time to jot down a brief description of those experiences.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Protecting Ourselves: Rules &amp; Assumptions </a:t>
            </a:r>
          </a:p>
        </p:txBody>
      </p:sp>
      <p:sp>
        <p:nvSpPr>
          <p:cNvPr id="3" name="Content Placeholder 2"/>
          <p:cNvSpPr>
            <a:spLocks noGrp="1"/>
          </p:cNvSpPr>
          <p:nvPr>
            <p:ph idx="1"/>
          </p:nvPr>
        </p:nvSpPr>
        <p:spPr/>
        <p:txBody>
          <a:bodyPr/>
          <a:lstStyle/>
          <a:p>
            <a:r>
              <a:rPr lang="en-US" dirty="0"/>
              <a:t>We might develop rules such as: </a:t>
            </a:r>
          </a:p>
          <a:p>
            <a:r>
              <a:rPr lang="en-US" dirty="0"/>
              <a:t>“I must be the best at everything.” </a:t>
            </a:r>
          </a:p>
          <a:p>
            <a:r>
              <a:rPr lang="en-US" dirty="0"/>
              <a:t>“I must never make any mistakes.” </a:t>
            </a:r>
          </a:p>
          <a:p>
            <a:r>
              <a:rPr lang="en-US" dirty="0" smtClean="0"/>
              <a:t>“</a:t>
            </a:r>
            <a:r>
              <a:rPr lang="en-US" dirty="0"/>
              <a:t>I must always do the right thing.”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We might also develop assumptions such as: </a:t>
            </a:r>
          </a:p>
          <a:p>
            <a:r>
              <a:rPr lang="en-US" dirty="0"/>
              <a:t>“If I ask for something I need, I will be put down.” </a:t>
            </a:r>
          </a:p>
          <a:p>
            <a:r>
              <a:rPr lang="en-US" dirty="0"/>
              <a:t>“No matter what I do, it will never be good enough.” </a:t>
            </a:r>
          </a:p>
          <a:p>
            <a:r>
              <a:rPr lang="en-US" dirty="0"/>
              <a:t>“If I can’t control my food intake, I will never be able to control anything in my life.”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Rules and assumptions can also be combined, for example: </a:t>
            </a:r>
          </a:p>
          <a:p>
            <a:r>
              <a:rPr lang="en-US" dirty="0" smtClean="0"/>
              <a:t>“</a:t>
            </a:r>
            <a:r>
              <a:rPr lang="en-US" dirty="0"/>
              <a:t>I won’t try anything unless I know that I can do it perfectly, because if I can’t, it means I’m a total failure.” </a:t>
            </a:r>
          </a:p>
          <a:p>
            <a:r>
              <a:rPr lang="en-US" dirty="0"/>
              <a:t>“I have to always be slim and dress well, or else I will never be accepted.”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Low Self-Esteem Begins </a:t>
            </a:r>
          </a:p>
        </p:txBody>
      </p:sp>
      <p:sp>
        <p:nvSpPr>
          <p:cNvPr id="3" name="Content Placeholder 2"/>
          <p:cNvSpPr>
            <a:spLocks noGrp="1"/>
          </p:cNvSpPr>
          <p:nvPr>
            <p:ph idx="1"/>
          </p:nvPr>
        </p:nvSpPr>
        <p:spPr/>
        <p:txBody>
          <a:bodyPr/>
          <a:lstStyle/>
          <a:p>
            <a:endParaRPr lang="en-US" dirty="0"/>
          </a:p>
          <a:p>
            <a:r>
              <a:rPr lang="en-US" dirty="0"/>
              <a:t>Negative Life Experiences </a:t>
            </a:r>
          </a:p>
          <a:p>
            <a:r>
              <a:rPr lang="en-US" dirty="0"/>
              <a:t>Negative Core Beliefs about Yourself </a:t>
            </a:r>
          </a:p>
          <a:p>
            <a:r>
              <a:rPr lang="en-US" dirty="0"/>
              <a:t>Unhelpful Rules &amp; Assumptions </a:t>
            </a:r>
            <a:endParaRPr lang="en-US" dirty="0" smtClean="0"/>
          </a:p>
          <a:p>
            <a:r>
              <a:rPr lang="en-US" dirty="0"/>
              <a:t>Unhelpful Behaviour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w_self-esteem_what_keeps_it_going_2479x926_optim-800x299.png"/>
          <p:cNvPicPr>
            <a:picLocks noGrp="1" noChangeAspect="1"/>
          </p:cNvPicPr>
          <p:nvPr>
            <p:ph idx="1"/>
          </p:nvPr>
        </p:nvPicPr>
        <p:blipFill>
          <a:blip r:embed="rId2"/>
          <a:stretch>
            <a:fillRect/>
          </a:stretch>
        </p:blipFill>
        <p:spPr>
          <a:xfrm>
            <a:off x="533400" y="457200"/>
            <a:ext cx="8305800" cy="55626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Self-Esteem </a:t>
            </a:r>
          </a:p>
        </p:txBody>
      </p:sp>
      <p:sp>
        <p:nvSpPr>
          <p:cNvPr id="3" name="Content Placeholder 2"/>
          <p:cNvSpPr>
            <a:spLocks noGrp="1"/>
          </p:cNvSpPr>
          <p:nvPr>
            <p:ph idx="1"/>
          </p:nvPr>
        </p:nvSpPr>
        <p:spPr>
          <a:xfrm>
            <a:off x="152400" y="1600200"/>
            <a:ext cx="8763000" cy="5029200"/>
          </a:xfrm>
        </p:spPr>
        <p:txBody>
          <a:bodyPr>
            <a:normAutofit/>
          </a:bodyPr>
          <a:lstStyle/>
          <a:p>
            <a:r>
              <a:rPr lang="en-US" dirty="0"/>
              <a:t>You might have heard and seen similar words like “self-image,” “self-perception,” and “self-concept.” All these terms refer to the way we view and think about ourselves. As human beings, we have the ability to not only be aware of ourselves but also to place a value or a measure of worth to ourselves or aspects of ourselves. So, self-esteem usually refers to how we view and think about ourselves and the value that we place on ourselves as a person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09800"/>
            <a:ext cx="8229600" cy="1524000"/>
          </a:xfrm>
        </p:spPr>
        <p:txBody>
          <a:bodyPr>
            <a:normAutofit/>
          </a:bodyPr>
          <a:lstStyle/>
          <a:p>
            <a:r>
              <a:rPr lang="en-US" b="1" dirty="0" smtClean="0"/>
              <a:t>Self-esteem: Take steps to feel better about yourself</a:t>
            </a:r>
            <a:endParaRPr lang="en-US"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b="1" dirty="0" smtClean="0"/>
              <a:t>Focusing On the Positive You </a:t>
            </a:r>
            <a:endParaRPr lang="en-US" b="1" dirty="0"/>
          </a:p>
        </p:txBody>
      </p:sp>
      <p:sp>
        <p:nvSpPr>
          <p:cNvPr id="3" name="Content Placeholder 2"/>
          <p:cNvSpPr>
            <a:spLocks noGrp="1"/>
          </p:cNvSpPr>
          <p:nvPr>
            <p:ph idx="1"/>
          </p:nvPr>
        </p:nvSpPr>
        <p:spPr>
          <a:xfrm>
            <a:off x="457200" y="1371600"/>
            <a:ext cx="8229600" cy="5181600"/>
          </a:xfrm>
        </p:spPr>
        <p:txBody>
          <a:bodyPr>
            <a:normAutofit/>
          </a:bodyPr>
          <a:lstStyle/>
          <a:p>
            <a:r>
              <a:rPr lang="en-US" dirty="0" smtClean="0"/>
              <a:t>when you have low self-esteem, you have a tendency to only pay attention to negative things that confirm your negative view of yourself. </a:t>
            </a:r>
          </a:p>
          <a:p>
            <a:r>
              <a:rPr lang="en-US" dirty="0" smtClean="0"/>
              <a:t>You rarely pay attention to the positive things you do, your positive qualities, positive outcomes or positive comments from others.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Positive Qualities Record </a:t>
            </a:r>
            <a:endParaRPr lang="en-US" b="1" dirty="0"/>
          </a:p>
        </p:txBody>
      </p:sp>
      <p:sp>
        <p:nvSpPr>
          <p:cNvPr id="3" name="Content Placeholder 2"/>
          <p:cNvSpPr>
            <a:spLocks noGrp="1"/>
          </p:cNvSpPr>
          <p:nvPr>
            <p:ph idx="1"/>
          </p:nvPr>
        </p:nvSpPr>
        <p:spPr/>
        <p:txBody>
          <a:bodyPr/>
          <a:lstStyle/>
          <a:p>
            <a:r>
              <a:rPr lang="en-US" dirty="0" smtClean="0"/>
              <a:t>Make a list of the positive aspects of yourself, including all your good characteristics, strengths, talents, and achievements, and record them.</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400800"/>
          </a:xfrm>
        </p:spPr>
        <p:txBody>
          <a:bodyPr>
            <a:normAutofit lnSpcReduction="10000"/>
          </a:bodyPr>
          <a:lstStyle/>
          <a:p>
            <a:pPr>
              <a:buNone/>
            </a:pPr>
            <a:r>
              <a:rPr lang="en-US" dirty="0" smtClean="0"/>
              <a:t>To help you make a list of your positive qualities, ask yourself the following questions: </a:t>
            </a:r>
          </a:p>
          <a:p>
            <a:pPr>
              <a:buNone/>
            </a:pPr>
            <a:r>
              <a:rPr lang="en-US" dirty="0" smtClean="0"/>
              <a:t>• What do I like about who I am? </a:t>
            </a:r>
          </a:p>
          <a:p>
            <a:pPr>
              <a:buNone/>
            </a:pPr>
            <a:r>
              <a:rPr lang="en-US" dirty="0" smtClean="0"/>
              <a:t>• What characteristics do I have that are positive? </a:t>
            </a:r>
          </a:p>
          <a:p>
            <a:pPr>
              <a:buNone/>
            </a:pPr>
            <a:r>
              <a:rPr lang="en-US" dirty="0" smtClean="0"/>
              <a:t>• What are some of my achievements? </a:t>
            </a:r>
          </a:p>
          <a:p>
            <a:pPr>
              <a:buNone/>
            </a:pPr>
            <a:r>
              <a:rPr lang="en-US" dirty="0" smtClean="0"/>
              <a:t>• What are some challenges I have overcome? </a:t>
            </a:r>
          </a:p>
          <a:p>
            <a:pPr>
              <a:buNone/>
            </a:pPr>
            <a:r>
              <a:rPr lang="en-US" dirty="0" smtClean="0"/>
              <a:t>• What are some skills or talents that I have? </a:t>
            </a:r>
          </a:p>
          <a:p>
            <a:pPr>
              <a:buNone/>
            </a:pPr>
            <a:r>
              <a:rPr lang="en-US" dirty="0" smtClean="0"/>
              <a:t>• What do others say they like about me? </a:t>
            </a:r>
          </a:p>
          <a:p>
            <a:pPr>
              <a:buNone/>
            </a:pPr>
            <a:r>
              <a:rPr lang="en-US" dirty="0" smtClean="0"/>
              <a:t>• How might someone who cared about me describe me? </a:t>
            </a:r>
          </a:p>
          <a:p>
            <a:pPr>
              <a:buNone/>
            </a:pPr>
            <a:r>
              <a:rPr lang="en-US" dirty="0" smtClean="0"/>
              <a:t>• What do I think are bad qualities? What bad qualities do I not have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89038"/>
          </a:xfrm>
        </p:spPr>
        <p:txBody>
          <a:bodyPr>
            <a:normAutofit fontScale="90000"/>
          </a:bodyPr>
          <a:lstStyle/>
          <a:p>
            <a:r>
              <a:rPr lang="en-US" b="1" dirty="0" smtClean="0"/>
              <a:t/>
            </a:r>
            <a:br>
              <a:rPr lang="en-US" b="1" dirty="0" smtClean="0"/>
            </a:br>
            <a:r>
              <a:rPr lang="en-US" b="1" dirty="0" smtClean="0"/>
              <a:t>Become aware of thoughts and beliefs</a:t>
            </a:r>
            <a:br>
              <a:rPr lang="en-US" b="1" dirty="0" smtClean="0"/>
            </a:br>
            <a:endParaRPr lang="en-US" dirty="0"/>
          </a:p>
        </p:txBody>
      </p:sp>
      <p:sp>
        <p:nvSpPr>
          <p:cNvPr id="3" name="Content Placeholder 2"/>
          <p:cNvSpPr>
            <a:spLocks noGrp="1"/>
          </p:cNvSpPr>
          <p:nvPr>
            <p:ph idx="1"/>
          </p:nvPr>
        </p:nvSpPr>
        <p:spPr>
          <a:xfrm>
            <a:off x="0" y="1600200"/>
            <a:ext cx="9144000" cy="5029200"/>
          </a:xfrm>
        </p:spPr>
        <p:txBody>
          <a:bodyPr>
            <a:normAutofit fontScale="92500"/>
          </a:bodyPr>
          <a:lstStyle/>
          <a:p>
            <a:r>
              <a:rPr lang="en-US" dirty="0" smtClean="0"/>
              <a:t>Once you've learned which situations affect your self-esteem, notice your thoughts about them. This includes what you tell yourself (self-talk) and how you view the situations.</a:t>
            </a:r>
          </a:p>
          <a:p>
            <a:r>
              <a:rPr lang="en-US" dirty="0" smtClean="0"/>
              <a:t>Your thoughts and beliefs might be positive, negative or neutral. They might be rational, based on reason or facts. Or they may be irrational, based on false ideas.</a:t>
            </a:r>
          </a:p>
          <a:p>
            <a:r>
              <a:rPr lang="en-US" dirty="0" smtClean="0"/>
              <a:t>Ask yourself if these beliefs are true. Would you say them to a friend? If you wouldn't say them to someone else, don't say them to yourself</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Challenge negative thinking</a:t>
            </a:r>
            <a:br>
              <a:rPr lang="en-US" b="1" dirty="0" smtClean="0"/>
            </a:br>
            <a:endParaRPr lang="en-US" dirty="0"/>
          </a:p>
        </p:txBody>
      </p:sp>
      <p:sp>
        <p:nvSpPr>
          <p:cNvPr id="3" name="Content Placeholder 2"/>
          <p:cNvSpPr>
            <a:spLocks noGrp="1"/>
          </p:cNvSpPr>
          <p:nvPr>
            <p:ph idx="1"/>
          </p:nvPr>
        </p:nvSpPr>
        <p:spPr>
          <a:xfrm>
            <a:off x="457200" y="1447800"/>
            <a:ext cx="8229600" cy="5181600"/>
          </a:xfrm>
        </p:spPr>
        <p:txBody>
          <a:bodyPr/>
          <a:lstStyle/>
          <a:p>
            <a:r>
              <a:rPr lang="en-US" dirty="0" smtClean="0"/>
              <a:t>Your initial thoughts might not be the only way to view a situation. Ask yourself whether your view is in line with facts and logic.</a:t>
            </a:r>
          </a:p>
          <a:p>
            <a:endParaRPr lang="en-US" dirty="0" smtClean="0"/>
          </a:p>
          <a:p>
            <a:r>
              <a:rPr lang="en-US" dirty="0" smtClean="0"/>
              <a:t>Be aware that it can be hard to see flaws in your logic. Long-held thoughts and beliefs can feel factual even if they're opinions.</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Adjust your thoughts and beliefs</a:t>
            </a:r>
            <a:br>
              <a:rPr lang="en-US" b="1" dirty="0" smtClean="0"/>
            </a:br>
            <a:endParaRPr lang="en-US" dirty="0"/>
          </a:p>
        </p:txBody>
      </p:sp>
      <p:sp>
        <p:nvSpPr>
          <p:cNvPr id="3" name="Content Placeholder 2"/>
          <p:cNvSpPr>
            <a:spLocks noGrp="1"/>
          </p:cNvSpPr>
          <p:nvPr>
            <p:ph idx="1"/>
          </p:nvPr>
        </p:nvSpPr>
        <p:spPr/>
        <p:txBody>
          <a:bodyPr/>
          <a:lstStyle/>
          <a:p>
            <a:r>
              <a:rPr lang="en-US" dirty="0" smtClean="0"/>
              <a:t>Now replace negative or untrue thoughts with positive, accurate thoughts. Try these strategies:</a:t>
            </a:r>
          </a:p>
          <a:p>
            <a:r>
              <a:rPr lang="en-US" b="1" dirty="0" smtClean="0"/>
              <a:t>Use hopeful statements.</a:t>
            </a:r>
            <a:r>
              <a:rPr lang="en-US" dirty="0" smtClean="0"/>
              <a:t>  "Even though it's tough, I can handle this."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019800"/>
          </a:xfrm>
        </p:spPr>
        <p:txBody>
          <a:bodyPr/>
          <a:lstStyle/>
          <a:p>
            <a:r>
              <a:rPr lang="en-US" b="1" dirty="0" smtClean="0"/>
              <a:t>Forgive yourself.</a:t>
            </a:r>
            <a:r>
              <a:rPr lang="en-US" dirty="0" smtClean="0"/>
              <a:t> "I made a mistake, but that doesn't make me a bad person."</a:t>
            </a:r>
          </a:p>
          <a:p>
            <a:r>
              <a:rPr lang="en-US" b="1" dirty="0" smtClean="0"/>
              <a:t>Avoid 'should' and 'must' statements.</a:t>
            </a:r>
          </a:p>
          <a:p>
            <a:endParaRPr lang="en-US" b="1" dirty="0" smtClean="0"/>
          </a:p>
          <a:p>
            <a:r>
              <a:rPr lang="en-US" b="1" dirty="0" err="1" smtClean="0"/>
              <a:t>Relabel</a:t>
            </a:r>
            <a:r>
              <a:rPr lang="en-US" b="1" dirty="0" smtClean="0"/>
              <a:t> upsetting thoughts.</a:t>
            </a:r>
            <a:r>
              <a:rPr lang="en-US" dirty="0" smtClean="0"/>
              <a:t> Think of negative thoughts as signals to try new, healthy patterns. Ask yourself, "What can I think and do to make this less stressful?"</a:t>
            </a:r>
          </a:p>
          <a:p>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t>Encourage yourself.</a:t>
            </a:r>
            <a:r>
              <a:rPr lang="en-US" dirty="0" smtClean="0"/>
              <a:t> Give yourself credit for making positive changes. For example, "My presentation might not have been perfect, but my classmates asked questions and remained engaged. That means I met my goal."</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fontScale="90000"/>
          </a:bodyPr>
          <a:lstStyle/>
          <a:p>
            <a:r>
              <a:rPr lang="en-US" b="1" dirty="0" smtClean="0"/>
              <a:t/>
            </a:r>
            <a:br>
              <a:rPr lang="en-US" b="1" dirty="0" smtClean="0"/>
            </a:br>
            <a:r>
              <a:rPr lang="en-US" b="1" dirty="0" smtClean="0"/>
              <a:t>Stop second guessing</a:t>
            </a:r>
            <a:br>
              <a:rPr lang="en-US" b="1" dirty="0" smtClean="0"/>
            </a:br>
            <a:endParaRPr lang="en-US" dirty="0"/>
          </a:p>
        </p:txBody>
      </p:sp>
      <p:sp>
        <p:nvSpPr>
          <p:cNvPr id="3" name="Content Placeholder 2"/>
          <p:cNvSpPr>
            <a:spLocks noGrp="1"/>
          </p:cNvSpPr>
          <p:nvPr>
            <p:ph idx="1"/>
          </p:nvPr>
        </p:nvSpPr>
        <p:spPr>
          <a:xfrm>
            <a:off x="457200" y="1295400"/>
            <a:ext cx="8229600" cy="5181600"/>
          </a:xfrm>
        </p:spPr>
        <p:txBody>
          <a:bodyPr/>
          <a:lstStyle/>
          <a:p>
            <a:r>
              <a:rPr lang="en-US" dirty="0" smtClean="0"/>
              <a:t>If you feel bad around toxic people, you shouldn’t just take the abuse because of you show signs of self esteem problems. Instead, you should cut those people out. It’s easier to improve confidence, when you make a firm decision</a:t>
            </a:r>
            <a:r>
              <a:rPr lang="en-US" smtClean="0"/>
              <a:t>.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8800"/>
          </a:xfrm>
        </p:spPr>
        <p:txBody>
          <a:bodyPr>
            <a:normAutofit fontScale="90000"/>
          </a:bodyPr>
          <a:lstStyle/>
          <a:p>
            <a:r>
              <a:rPr lang="en-US" dirty="0"/>
              <a:t>Before we go further, take a few minutes to write a short description of yourself. </a:t>
            </a:r>
          </a:p>
        </p:txBody>
      </p:sp>
      <p:sp>
        <p:nvSpPr>
          <p:cNvPr id="3" name="Content Placeholder 2"/>
          <p:cNvSpPr>
            <a:spLocks noGrp="1"/>
          </p:cNvSpPr>
          <p:nvPr>
            <p:ph idx="1"/>
          </p:nvPr>
        </p:nvSpPr>
        <p:spPr>
          <a:xfrm>
            <a:off x="457200" y="2209800"/>
            <a:ext cx="8229600" cy="4343400"/>
          </a:xfrm>
        </p:spPr>
        <p:txBody>
          <a:bodyPr/>
          <a:lstStyle/>
          <a:p>
            <a:r>
              <a:rPr lang="en-US" dirty="0"/>
              <a:t>How did you describe yourself? What words did you use? Is your description of yourself generally positive, balanced, or negative?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b="1" dirty="0" smtClean="0"/>
              <a:t>Live in the now</a:t>
            </a:r>
            <a:r>
              <a:rPr lang="en-US" dirty="0" smtClean="0"/>
              <a:t/>
            </a:r>
            <a:br>
              <a:rPr lang="en-US" dirty="0" smtClean="0"/>
            </a:br>
            <a:endParaRPr lang="en-US" dirty="0"/>
          </a:p>
        </p:txBody>
      </p:sp>
      <p:sp>
        <p:nvSpPr>
          <p:cNvPr id="3" name="Content Placeholder 2"/>
          <p:cNvSpPr>
            <a:spLocks noGrp="1"/>
          </p:cNvSpPr>
          <p:nvPr>
            <p:ph idx="1"/>
          </p:nvPr>
        </p:nvSpPr>
        <p:spPr>
          <a:xfrm>
            <a:off x="0" y="1219200"/>
            <a:ext cx="8991600" cy="5638800"/>
          </a:xfrm>
        </p:spPr>
        <p:txBody>
          <a:bodyPr>
            <a:normAutofit/>
          </a:bodyPr>
          <a:lstStyle/>
          <a:p>
            <a:r>
              <a:rPr lang="en-US" dirty="0" smtClean="0"/>
              <a:t>learn to live in the present and not let the hurts of your past or worries about the future affect your actions. You can achieve this by engaging all your five senses – stop and listen for melodious sounds of birds, feel the breeze of air on your skin, smell the freshness of the air, enjoy the beautiful color of the sky. All these will draw your consciousness into the present and help you have the right frame of mind when making day-to-day decisions.</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249362"/>
          </a:xfrm>
        </p:spPr>
        <p:txBody>
          <a:bodyPr>
            <a:normAutofit fontScale="90000"/>
          </a:bodyPr>
          <a:lstStyle/>
          <a:p>
            <a:r>
              <a:rPr lang="en-US" b="1" dirty="0" smtClean="0"/>
              <a:t/>
            </a:r>
            <a:br>
              <a:rPr lang="en-US" b="1" dirty="0" smtClean="0"/>
            </a:br>
            <a:r>
              <a:rPr lang="en-US" b="1" dirty="0" smtClean="0"/>
              <a:t>Surround yourself with positive people</a:t>
            </a:r>
            <a:br>
              <a:rPr lang="en-US" b="1" dirty="0" smtClean="0"/>
            </a:br>
            <a:endParaRPr lang="en-US" dirty="0"/>
          </a:p>
        </p:txBody>
      </p:sp>
      <p:sp>
        <p:nvSpPr>
          <p:cNvPr id="3" name="Content Placeholder 2"/>
          <p:cNvSpPr>
            <a:spLocks noGrp="1"/>
          </p:cNvSpPr>
          <p:nvPr>
            <p:ph idx="1"/>
          </p:nvPr>
        </p:nvSpPr>
        <p:spPr>
          <a:xfrm>
            <a:off x="0" y="1600200"/>
            <a:ext cx="9144000" cy="5257800"/>
          </a:xfrm>
        </p:spPr>
        <p:txBody>
          <a:bodyPr/>
          <a:lstStyle/>
          <a:p>
            <a:r>
              <a:rPr lang="en-US" dirty="0" smtClean="0"/>
              <a:t>What we see and hear about ourselves significantly affects our self esteem. And sometimes, those things may have a permanent effect. Believe it or not, the people you surround yourself or interacted with in the past have contributed to the person you are today.</a:t>
            </a:r>
          </a:p>
          <a:p>
            <a:r>
              <a:rPr lang="en-US" dirty="0" smtClean="0"/>
              <a:t>Spend time with positive people. Start attending conferences with people who want you to be better and who will push to do the impossible.</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Low Self-Esteem </a:t>
            </a:r>
          </a:p>
        </p:txBody>
      </p:sp>
      <p:sp>
        <p:nvSpPr>
          <p:cNvPr id="3" name="Content Placeholder 2"/>
          <p:cNvSpPr>
            <a:spLocks noGrp="1"/>
          </p:cNvSpPr>
          <p:nvPr>
            <p:ph idx="1"/>
          </p:nvPr>
        </p:nvSpPr>
        <p:spPr>
          <a:xfrm>
            <a:off x="228600" y="1600200"/>
            <a:ext cx="8610600" cy="4953000"/>
          </a:xfrm>
        </p:spPr>
        <p:txBody>
          <a:bodyPr>
            <a:normAutofit/>
          </a:bodyPr>
          <a:lstStyle/>
          <a:p>
            <a:r>
              <a:rPr lang="en-US" dirty="0"/>
              <a:t>Do you ever think that you are weak, stupid, not good enough, </a:t>
            </a:r>
            <a:r>
              <a:rPr lang="en-US" dirty="0" smtClean="0"/>
              <a:t>inferior </a:t>
            </a:r>
            <a:r>
              <a:rPr lang="en-US" dirty="0"/>
              <a:t>to other people, useless, worthless, unattractive, ugly, unlovable, a loser, or a failure? Everyone uses these words on themselves at times, usually when they experience a challenging or stressful situation. However, if you often think about yourself in these terms, then you might have a problem with low self-esteem. </a:t>
            </a:r>
            <a:r>
              <a:rPr lang="en-US" dirty="0" smtClean="0"/>
              <a:t>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001962"/>
          </a:xfrm>
        </p:spPr>
        <p:txBody>
          <a:bodyPr>
            <a:normAutofit/>
          </a:bodyPr>
          <a:lstStyle/>
          <a:p>
            <a:r>
              <a:rPr lang="en-US" sz="3200" i="1" dirty="0"/>
              <a:t>Low self-esteem is having a generally negative overall opinion of oneself, judging or evaluating oneself negatively, and placing a general negative value on oneself as a person. </a:t>
            </a:r>
            <a:endParaRPr lang="en-US" sz="3200" dirty="0"/>
          </a:p>
        </p:txBody>
      </p:sp>
      <p:sp>
        <p:nvSpPr>
          <p:cNvPr id="3" name="Content Placeholder 2"/>
          <p:cNvSpPr>
            <a:spLocks noGrp="1"/>
          </p:cNvSpPr>
          <p:nvPr>
            <p:ph idx="1"/>
          </p:nvPr>
        </p:nvSpPr>
        <p:spPr>
          <a:xfrm>
            <a:off x="457200" y="3352800"/>
            <a:ext cx="8229600" cy="3124200"/>
          </a:xfrm>
        </p:spPr>
        <p:txBody>
          <a:bodyPr/>
          <a:lstStyle/>
          <a:p>
            <a:pPr>
              <a:buNone/>
            </a:pPr>
            <a:r>
              <a:rPr lang="en-US" b="1" dirty="0" smtClean="0"/>
              <a:t>Example:</a:t>
            </a:r>
          </a:p>
          <a:p>
            <a:r>
              <a:rPr lang="en-US" dirty="0"/>
              <a:t>“I’m overweight. I am so fat and ugly.” “I’m unimportant.” “I’m a loser.” “I’m unlovable.” </a:t>
            </a:r>
          </a:p>
          <a:p>
            <a:r>
              <a:rPr lang="en-US" dirty="0"/>
              <a:t>“I’m not good enough.” </a:t>
            </a:r>
            <a:r>
              <a:rPr lang="en-US" dirty="0" smtClean="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low_self-esteem_symptoms_2480x1726_optim-575x400.png"/>
          <p:cNvPicPr>
            <a:picLocks noGrp="1" noChangeAspect="1"/>
          </p:cNvPicPr>
          <p:nvPr>
            <p:ph idx="1"/>
          </p:nvPr>
        </p:nvPicPr>
        <p:blipFill>
          <a:blip r:embed="rId2"/>
          <a:stretch>
            <a:fillRect/>
          </a:stretch>
        </p:blipFill>
        <p:spPr>
          <a:xfrm>
            <a:off x="152400" y="228600"/>
            <a:ext cx="8855868" cy="6477000"/>
          </a:xfr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Impact of Low Self-Esteem </a:t>
            </a:r>
          </a:p>
        </p:txBody>
      </p:sp>
      <p:sp>
        <p:nvSpPr>
          <p:cNvPr id="3" name="Content Placeholder 2"/>
          <p:cNvSpPr>
            <a:spLocks noGrp="1"/>
          </p:cNvSpPr>
          <p:nvPr>
            <p:ph idx="1"/>
          </p:nvPr>
        </p:nvSpPr>
        <p:spPr/>
        <p:txBody>
          <a:bodyPr/>
          <a:lstStyle/>
          <a:p>
            <a:r>
              <a:rPr lang="en-US" dirty="0"/>
              <a:t>They might criticise themselves </a:t>
            </a:r>
            <a:endParaRPr lang="en-US" dirty="0" smtClean="0"/>
          </a:p>
          <a:p>
            <a:r>
              <a:rPr lang="en-US" dirty="0"/>
              <a:t>their actions, and abilities or joke about themselves in a very negative way. </a:t>
            </a:r>
            <a:endParaRPr lang="en-US" dirty="0" smtClean="0"/>
          </a:p>
          <a:p>
            <a:r>
              <a:rPr lang="en-US" dirty="0"/>
              <a:t>They might put themselves down, doubt themselves, or blame themselves when things go wrong. Often, they might not </a:t>
            </a:r>
            <a:r>
              <a:rPr lang="en-US" dirty="0" err="1"/>
              <a:t>recognise</a:t>
            </a:r>
            <a:r>
              <a:rPr lang="en-US" dirty="0"/>
              <a:t> their positive qualities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77000"/>
          </a:xfrm>
        </p:spPr>
        <p:txBody>
          <a:bodyPr>
            <a:normAutofit/>
          </a:bodyPr>
          <a:lstStyle/>
          <a:p>
            <a:r>
              <a:rPr lang="en-US" dirty="0"/>
              <a:t>People with low self-esteem might expect that things would not turn out well for them. </a:t>
            </a:r>
            <a:endParaRPr lang="en-US" dirty="0" smtClean="0"/>
          </a:p>
          <a:p>
            <a:r>
              <a:rPr lang="en-US" dirty="0" smtClean="0"/>
              <a:t>They </a:t>
            </a:r>
            <a:r>
              <a:rPr lang="en-US" dirty="0"/>
              <a:t>might often feel sad, depressed, anxious, guilty, ashamed, frustrated, and angry. </a:t>
            </a:r>
            <a:endParaRPr lang="en-US" dirty="0" smtClean="0"/>
          </a:p>
          <a:p>
            <a:r>
              <a:rPr lang="en-US" dirty="0"/>
              <a:t>Low self-esteem can also have an impact on many aspects of a person’s life</a:t>
            </a:r>
            <a:r>
              <a:rPr lang="en-US" dirty="0" smtClean="0"/>
              <a:t>.</a:t>
            </a:r>
          </a:p>
          <a:p>
            <a:r>
              <a:rPr lang="en-US" dirty="0" smtClean="0"/>
              <a:t> </a:t>
            </a:r>
            <a:r>
              <a:rPr lang="en-US" dirty="0"/>
              <a:t>It can affect a person’s </a:t>
            </a:r>
            <a:r>
              <a:rPr lang="en-US" dirty="0" smtClean="0"/>
              <a:t>performance. They </a:t>
            </a:r>
            <a:r>
              <a:rPr lang="en-US" dirty="0"/>
              <a:t>might consistently achieve less than they are able to because they believe they are less capable than others. They might avoid challenges for fear of not doing well.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943600"/>
          </a:xfrm>
        </p:spPr>
        <p:txBody>
          <a:bodyPr/>
          <a:lstStyle/>
          <a:p>
            <a:r>
              <a:rPr lang="en-US" dirty="0"/>
              <a:t>In their personal relationships, people with low self-esteem might become upset or distressed by any criticism or disapproval, </a:t>
            </a:r>
            <a:r>
              <a:rPr lang="en-US" dirty="0" smtClean="0"/>
              <a:t>be </a:t>
            </a:r>
            <a:r>
              <a:rPr lang="en-US" dirty="0"/>
              <a:t>extremely shy or self-consciousness or even avoid or withdraw from </a:t>
            </a:r>
            <a:r>
              <a:rPr lang="en-US" dirty="0" smtClean="0"/>
              <a:t>social </a:t>
            </a:r>
            <a:r>
              <a:rPr lang="en-US" dirty="0"/>
              <a:t>contact. </a:t>
            </a:r>
            <a:endParaRPr lang="en-US" dirty="0" smtClean="0"/>
          </a:p>
          <a:p>
            <a:r>
              <a:rPr lang="en-US" dirty="0" smtClean="0"/>
              <a:t>They </a:t>
            </a:r>
            <a:r>
              <a:rPr lang="en-US" dirty="0"/>
              <a:t>might also be less likely to stand up for themselves or protect themselves from being bullied, criticised, or abused by their partners or family members.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882</TotalTime>
  <Words>1506</Words>
  <Application>Microsoft Office PowerPoint</Application>
  <PresentationFormat>On-screen Show (4:3)</PresentationFormat>
  <Paragraphs>87</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Self-esteem </vt:lpstr>
      <vt:lpstr>What is Self-Esteem </vt:lpstr>
      <vt:lpstr>Before we go further, take a few minutes to write a short description of yourself. </vt:lpstr>
      <vt:lpstr>What is Low Self-Esteem </vt:lpstr>
      <vt:lpstr>Low self-esteem is having a generally negative overall opinion of oneself, judging or evaluating oneself negatively, and placing a general negative value on oneself as a person. </vt:lpstr>
      <vt:lpstr>Slide 6</vt:lpstr>
      <vt:lpstr>Impact of Low Self-Esteem </vt:lpstr>
      <vt:lpstr>Slide 8</vt:lpstr>
      <vt:lpstr>Slide 9</vt:lpstr>
      <vt:lpstr> How Low Self-Esteem Develops </vt:lpstr>
      <vt:lpstr>Difficulty in Meeting Parents’ Standards </vt:lpstr>
      <vt:lpstr>Not Fitting In at Home or at School </vt:lpstr>
      <vt:lpstr>Being on the receiving end of other people’s stress or distress </vt:lpstr>
      <vt:lpstr>Slide 14</vt:lpstr>
      <vt:lpstr>Protecting Ourselves: Rules &amp; Assumptions </vt:lpstr>
      <vt:lpstr>Slide 16</vt:lpstr>
      <vt:lpstr>Slide 17</vt:lpstr>
      <vt:lpstr>How Low Self-Esteem Begins </vt:lpstr>
      <vt:lpstr>Slide 19</vt:lpstr>
      <vt:lpstr>Self-esteem: Take steps to feel better about yourself</vt:lpstr>
      <vt:lpstr>Focusing On the Positive You </vt:lpstr>
      <vt:lpstr>Positive Qualities Record </vt:lpstr>
      <vt:lpstr>Slide 23</vt:lpstr>
      <vt:lpstr> Become aware of thoughts and beliefs </vt:lpstr>
      <vt:lpstr> Challenge negative thinking </vt:lpstr>
      <vt:lpstr> Adjust your thoughts and beliefs </vt:lpstr>
      <vt:lpstr>Slide 27</vt:lpstr>
      <vt:lpstr>Slide 28</vt:lpstr>
      <vt:lpstr> Stop second guessing </vt:lpstr>
      <vt:lpstr> Live in the now </vt:lpstr>
      <vt:lpstr> Surround yourself with positive people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63</cp:revision>
  <dcterms:created xsi:type="dcterms:W3CDTF">2023-11-12T13:07:27Z</dcterms:created>
  <dcterms:modified xsi:type="dcterms:W3CDTF">2024-03-28T05:24:21Z</dcterms:modified>
</cp:coreProperties>
</file>