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4FDE8E-A15A-4440-9704-34F1133E0A8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4FDE8E-A15A-4440-9704-34F1133E0A8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4FDE8E-A15A-4440-9704-34F1133E0A8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4FDE8E-A15A-4440-9704-34F1133E0A8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4FDE8E-A15A-4440-9704-34F1133E0A8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4FDE8E-A15A-4440-9704-34F1133E0A8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4FDE8E-A15A-4440-9704-34F1133E0A81}"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4FDE8E-A15A-4440-9704-34F1133E0A8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FDE8E-A15A-4440-9704-34F1133E0A81}"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FDE8E-A15A-4440-9704-34F1133E0A8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FDE8E-A15A-4440-9704-34F1133E0A8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8EC70-1A74-4393-B356-634F0A1940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FDE8E-A15A-4440-9704-34F1133E0A81}" type="datetimeFigureOut">
              <a:rPr lang="en-US" smtClean="0"/>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8EC70-1A74-4393-B356-634F0A1940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14600"/>
            <a:ext cx="7772400" cy="1470025"/>
          </a:xfrm>
        </p:spPr>
        <p:txBody>
          <a:bodyPr/>
          <a:lstStyle/>
          <a:p>
            <a:r>
              <a:rPr lang="en-US" b="1" dirty="0" smtClean="0"/>
              <a:t>MOTIVATION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Intrinsic motivation </a:t>
            </a:r>
          </a:p>
        </p:txBody>
      </p:sp>
      <p:sp>
        <p:nvSpPr>
          <p:cNvPr id="3" name="Content Placeholder 2"/>
          <p:cNvSpPr>
            <a:spLocks noGrp="1"/>
          </p:cNvSpPr>
          <p:nvPr>
            <p:ph idx="1"/>
          </p:nvPr>
        </p:nvSpPr>
        <p:spPr>
          <a:xfrm>
            <a:off x="457200" y="1600200"/>
            <a:ext cx="8229600" cy="4953000"/>
          </a:xfrm>
        </p:spPr>
        <p:txBody>
          <a:bodyPr/>
          <a:lstStyle/>
          <a:p>
            <a:r>
              <a:rPr lang="en-US" dirty="0" smtClean="0"/>
              <a:t>When </a:t>
            </a:r>
            <a:r>
              <a:rPr lang="en-US" dirty="0"/>
              <a:t>you are motivated by personal satisfaction or enjoyment instead of external factors like reward </a:t>
            </a:r>
            <a:r>
              <a:rPr lang="en-US" dirty="0" smtClean="0"/>
              <a:t>or </a:t>
            </a:r>
            <a:r>
              <a:rPr lang="en-US" dirty="0"/>
              <a:t>punishment</a:t>
            </a:r>
            <a:r>
              <a:rPr lang="en-US" dirty="0" smtClean="0"/>
              <a:t>.</a:t>
            </a:r>
          </a:p>
          <a:p>
            <a:r>
              <a:rPr lang="en-US" dirty="0" smtClean="0"/>
              <a:t>For example, reading </a:t>
            </a:r>
            <a:r>
              <a:rPr lang="en-US" dirty="0"/>
              <a:t>a book because you enjoy reading and have an interest in the story or subject, rather than reading because you have to write a report on it to pass a class</a:t>
            </a:r>
            <a:r>
              <a:rPr lang="en-US" dirty="0" smtClean="0"/>
              <a:t>.</a:t>
            </a:r>
          </a:p>
          <a:p>
            <a:r>
              <a:rPr lang="en-US" dirty="0"/>
              <a:t>Playing sports because you enjoy how they make you feel.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a:t>
            </a:r>
            <a:endParaRPr lang="en-US" b="1" dirty="0"/>
          </a:p>
        </p:txBody>
      </p:sp>
      <p:sp>
        <p:nvSpPr>
          <p:cNvPr id="3" name="Content Placeholder 2"/>
          <p:cNvSpPr>
            <a:spLocks noGrp="1"/>
          </p:cNvSpPr>
          <p:nvPr>
            <p:ph idx="1"/>
          </p:nvPr>
        </p:nvSpPr>
        <p:spPr/>
        <p:txBody>
          <a:bodyPr/>
          <a:lstStyle/>
          <a:p>
            <a:r>
              <a:rPr lang="en-US" dirty="0" smtClean="0"/>
              <a:t>Independence </a:t>
            </a:r>
          </a:p>
          <a:p>
            <a:r>
              <a:rPr lang="en-US" dirty="0" smtClean="0"/>
              <a:t>Social status </a:t>
            </a:r>
          </a:p>
          <a:p>
            <a:r>
              <a:rPr lang="en-US" dirty="0" smtClean="0"/>
              <a:t>Social contact </a:t>
            </a:r>
          </a:p>
          <a:p>
            <a:r>
              <a:rPr lang="en-US" dirty="0" smtClean="0"/>
              <a:t>Honor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Extrinsic motivation</a:t>
            </a:r>
            <a:endParaRPr lang="en-US" b="1" dirty="0"/>
          </a:p>
        </p:txBody>
      </p:sp>
      <p:sp>
        <p:nvSpPr>
          <p:cNvPr id="3" name="Content Placeholder 2"/>
          <p:cNvSpPr>
            <a:spLocks noGrp="1"/>
          </p:cNvSpPr>
          <p:nvPr>
            <p:ph idx="1"/>
          </p:nvPr>
        </p:nvSpPr>
        <p:spPr/>
        <p:txBody>
          <a:bodyPr/>
          <a:lstStyle/>
          <a:p>
            <a:r>
              <a:rPr lang="en-US" dirty="0" smtClean="0"/>
              <a:t>Behavior that is driven by external rewards such as money, fame, grades, and praise. This type of motivation arises from outside the individual.</a:t>
            </a:r>
          </a:p>
          <a:p>
            <a:r>
              <a:rPr lang="en-US" dirty="0" smtClean="0"/>
              <a:t>You do the activity in order to get an external reward in return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a:t>
            </a:r>
            <a:endParaRPr lang="en-US" b="1" dirty="0"/>
          </a:p>
        </p:txBody>
      </p:sp>
      <p:sp>
        <p:nvSpPr>
          <p:cNvPr id="3" name="Content Placeholder 2"/>
          <p:cNvSpPr>
            <a:spLocks noGrp="1"/>
          </p:cNvSpPr>
          <p:nvPr>
            <p:ph idx="1"/>
          </p:nvPr>
        </p:nvSpPr>
        <p:spPr/>
        <p:txBody>
          <a:bodyPr/>
          <a:lstStyle/>
          <a:p>
            <a:r>
              <a:rPr lang="en-US" dirty="0" smtClean="0"/>
              <a:t>Employ of the month award </a:t>
            </a:r>
          </a:p>
          <a:p>
            <a:r>
              <a:rPr lang="en-US" dirty="0" smtClean="0"/>
              <a:t>Bonuses </a:t>
            </a:r>
          </a:p>
          <a:p>
            <a:r>
              <a:rPr lang="en-US" dirty="0" smtClean="0"/>
              <a:t>Benefit packages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several types of extrinsic rewards, but we focus on only these key three: </a:t>
            </a:r>
          </a:p>
          <a:p>
            <a:pPr marL="514350" indent="-514350">
              <a:buFont typeface="+mj-lt"/>
              <a:buAutoNum type="arabicPeriod"/>
            </a:pPr>
            <a:r>
              <a:rPr lang="en-US" dirty="0" smtClean="0"/>
              <a:t>Rewards given for completing a task</a:t>
            </a:r>
          </a:p>
          <a:p>
            <a:pPr marL="514350" indent="-514350">
              <a:buFont typeface="+mj-lt"/>
              <a:buAutoNum type="arabicPeriod"/>
            </a:pPr>
            <a:r>
              <a:rPr lang="en-US" dirty="0" smtClean="0"/>
              <a:t>Performance-based rewards </a:t>
            </a:r>
          </a:p>
          <a:p>
            <a:pPr marL="514350" indent="-514350">
              <a:buFont typeface="+mj-lt"/>
              <a:buAutoNum type="arabicPeriod"/>
            </a:pPr>
            <a:r>
              <a:rPr lang="en-US" dirty="0" smtClean="0"/>
              <a:t>Rewards given unexpectedly  </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r>
              <a:rPr lang="en-US" dirty="0" smtClean="0"/>
              <a:t> </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The term MOTIVATION has been derived from Latin word “MOVERE” which means “to move, to energize or to activate”</a:t>
            </a:r>
          </a:p>
          <a:p>
            <a:r>
              <a:rPr lang="en-US" dirty="0" smtClean="0"/>
              <a:t>Motivation is a kind of internal energy which drives a person to do something in order to achieve something. For example </a:t>
            </a:r>
          </a:p>
          <a:p>
            <a:r>
              <a:rPr lang="en-US" dirty="0" smtClean="0"/>
              <a:t>Working hard at achieving a degree to get a high paying job.</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763000" cy="5638800"/>
          </a:xfrm>
        </p:spPr>
        <p:txBody>
          <a:bodyPr/>
          <a:lstStyle/>
          <a:p>
            <a:pPr>
              <a:buNone/>
            </a:pPr>
            <a:endParaRPr lang="en-US" dirty="0" smtClean="0"/>
          </a:p>
          <a:p>
            <a:pPr>
              <a:buNone/>
            </a:pPr>
            <a:r>
              <a:rPr lang="en-US" dirty="0" smtClean="0"/>
              <a:t>              Rewards          Goal         Supportive peers </a:t>
            </a:r>
          </a:p>
          <a:p>
            <a:pPr>
              <a:buNone/>
            </a:pPr>
            <a:endParaRPr lang="en-US" dirty="0"/>
          </a:p>
          <a:p>
            <a:pPr>
              <a:buNone/>
            </a:pPr>
            <a:r>
              <a:rPr lang="en-US" dirty="0" smtClean="0"/>
              <a:t>Encouragement         Motivation         Friendly                           						     environment </a:t>
            </a:r>
          </a:p>
          <a:p>
            <a:pPr>
              <a:buNone/>
            </a:pPr>
            <a:r>
              <a:rPr lang="en-US" dirty="0"/>
              <a:t>	</a:t>
            </a:r>
            <a:r>
              <a:rPr lang="en-US" dirty="0" smtClean="0"/>
              <a:t>	</a:t>
            </a:r>
            <a:r>
              <a:rPr lang="en-US" dirty="0"/>
              <a:t> </a:t>
            </a:r>
            <a:r>
              <a:rPr lang="en-US" dirty="0" smtClean="0"/>
              <a:t>   Opportunity          Determination </a:t>
            </a:r>
            <a:endParaRPr lang="en-US" dirty="0"/>
          </a:p>
        </p:txBody>
      </p:sp>
      <p:cxnSp>
        <p:nvCxnSpPr>
          <p:cNvPr id="5" name="Straight Arrow Connector 4"/>
          <p:cNvCxnSpPr/>
          <p:nvPr/>
        </p:nvCxnSpPr>
        <p:spPr>
          <a:xfrm rot="10800000">
            <a:off x="2819400" y="1905000"/>
            <a:ext cx="914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4115594" y="2132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5257800" y="19812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150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2971800" y="2819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3238500" y="31623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4686300" y="33147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Nature of Motivation </a:t>
            </a:r>
            <a:endParaRPr lang="en-US" b="1" dirty="0"/>
          </a:p>
        </p:txBody>
      </p:sp>
      <p:sp>
        <p:nvSpPr>
          <p:cNvPr id="3" name="Content Placeholder 2"/>
          <p:cNvSpPr>
            <a:spLocks noGrp="1"/>
          </p:cNvSpPr>
          <p:nvPr>
            <p:ph idx="1"/>
          </p:nvPr>
        </p:nvSpPr>
        <p:spPr/>
        <p:txBody>
          <a:bodyPr/>
          <a:lstStyle/>
          <a:p>
            <a:r>
              <a:rPr lang="en-US" dirty="0" smtClean="0"/>
              <a:t>Motivation is a psychological phenomena which generates within an individual. A person feels the lack of certain needs, to satisfy which he feels working more. The need satisfying ego motivates a person to do better than he normally does.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Motivation </a:t>
            </a:r>
            <a:endParaRPr lang="en-US" b="1" dirty="0"/>
          </a:p>
        </p:txBody>
      </p:sp>
      <p:sp>
        <p:nvSpPr>
          <p:cNvPr id="3" name="Content Placeholder 2"/>
          <p:cNvSpPr>
            <a:spLocks noGrp="1"/>
          </p:cNvSpPr>
          <p:nvPr>
            <p:ph idx="1"/>
          </p:nvPr>
        </p:nvSpPr>
        <p:spPr/>
        <p:txBody>
          <a:bodyPr/>
          <a:lstStyle/>
          <a:p>
            <a:r>
              <a:rPr lang="en-US" dirty="0" smtClean="0"/>
              <a:t>Motivation comprises of three main components:</a:t>
            </a:r>
          </a:p>
          <a:p>
            <a:pPr>
              <a:buFont typeface="Wingdings" pitchFamily="2" charset="2"/>
              <a:buChar char="§"/>
            </a:pPr>
            <a:r>
              <a:rPr lang="en-US" dirty="0" smtClean="0"/>
              <a:t>Direction </a:t>
            </a:r>
          </a:p>
          <a:p>
            <a:pPr>
              <a:buFont typeface="Wingdings" pitchFamily="2" charset="2"/>
              <a:buChar char="§"/>
            </a:pPr>
            <a:r>
              <a:rPr lang="en-US" dirty="0" smtClean="0"/>
              <a:t>Effort </a:t>
            </a:r>
          </a:p>
          <a:p>
            <a:pPr>
              <a:buFont typeface="Wingdings" pitchFamily="2" charset="2"/>
              <a:buChar char="§"/>
            </a:pPr>
            <a:r>
              <a:rPr lang="en-US" dirty="0" smtClean="0"/>
              <a:t>Persistence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lstStyle/>
          <a:p>
            <a:r>
              <a:rPr lang="en-US" dirty="0" smtClean="0"/>
              <a:t>We start off by deciding what we want, which is our </a:t>
            </a:r>
            <a:r>
              <a:rPr lang="en-US" b="1" dirty="0" smtClean="0"/>
              <a:t>direction</a:t>
            </a:r>
            <a:r>
              <a:rPr lang="en-US" dirty="0" smtClean="0"/>
              <a:t> as we know where we want to go and what we have to achieve.</a:t>
            </a:r>
          </a:p>
          <a:p>
            <a:endParaRPr lang="en-US" dirty="0" smtClean="0"/>
          </a:p>
          <a:p>
            <a:r>
              <a:rPr lang="en-US" dirty="0" smtClean="0"/>
              <a:t>Then we make an </a:t>
            </a:r>
            <a:r>
              <a:rPr lang="en-US" b="1" dirty="0" smtClean="0"/>
              <a:t>effort </a:t>
            </a:r>
            <a:r>
              <a:rPr lang="en-US" dirty="0" smtClean="0"/>
              <a:t>towards our goal </a:t>
            </a:r>
          </a:p>
          <a:p>
            <a:endParaRPr lang="en-US" dirty="0" smtClean="0"/>
          </a:p>
          <a:p>
            <a:r>
              <a:rPr lang="en-US" dirty="0" smtClean="0"/>
              <a:t>Now comes the part where we have to be </a:t>
            </a:r>
            <a:r>
              <a:rPr lang="en-US" b="1" dirty="0" smtClean="0"/>
              <a:t>persistent</a:t>
            </a:r>
            <a:r>
              <a:rPr lang="en-US" dirty="0" smtClean="0"/>
              <a:t> with our effort and keep doing them.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Motivation</a:t>
            </a:r>
            <a:endParaRPr lang="en-US" b="1" dirty="0"/>
          </a:p>
        </p:txBody>
      </p:sp>
      <p:sp>
        <p:nvSpPr>
          <p:cNvPr id="3" name="Content Placeholder 2"/>
          <p:cNvSpPr>
            <a:spLocks noGrp="1"/>
          </p:cNvSpPr>
          <p:nvPr>
            <p:ph idx="1"/>
          </p:nvPr>
        </p:nvSpPr>
        <p:spPr/>
        <p:txBody>
          <a:bodyPr/>
          <a:lstStyle/>
          <a:p>
            <a:r>
              <a:rPr lang="en-US" dirty="0" smtClean="0"/>
              <a:t>When a manager wants to get more work from his subordinates then he will have to motivate them for improving their performance. They will either be offered incentive for more work, or he may instill fear in them or use force for getting desired work.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Positive Motivation</a:t>
            </a:r>
            <a:endParaRPr lang="en-US" b="1" dirty="0"/>
          </a:p>
        </p:txBody>
      </p:sp>
      <p:sp>
        <p:nvSpPr>
          <p:cNvPr id="3" name="Content Placeholder 2"/>
          <p:cNvSpPr>
            <a:spLocks noGrp="1"/>
          </p:cNvSpPr>
          <p:nvPr>
            <p:ph idx="1"/>
          </p:nvPr>
        </p:nvSpPr>
        <p:spPr/>
        <p:txBody>
          <a:bodyPr/>
          <a:lstStyle/>
          <a:p>
            <a:r>
              <a:rPr lang="en-US" dirty="0" smtClean="0"/>
              <a:t>Positive motivation or incentive motivation is based on reward. The workers are offered incentives for achieving the desired goals. The incentives may be in the shape of more pay, promotion, etc. The employees are offered the incentives and try to improve their performance willingly.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Negative Motivation</a:t>
            </a:r>
            <a:endParaRPr lang="en-US" b="1" dirty="0"/>
          </a:p>
        </p:txBody>
      </p:sp>
      <p:sp>
        <p:nvSpPr>
          <p:cNvPr id="3" name="Content Placeholder 2"/>
          <p:cNvSpPr>
            <a:spLocks noGrp="1"/>
          </p:cNvSpPr>
          <p:nvPr>
            <p:ph idx="1"/>
          </p:nvPr>
        </p:nvSpPr>
        <p:spPr/>
        <p:txBody>
          <a:bodyPr/>
          <a:lstStyle/>
          <a:p>
            <a:r>
              <a:rPr lang="en-US" dirty="0" smtClean="0"/>
              <a:t>Negative or fear motivation is based on force or fear. Fear causes employees to act in a certain way. In case, they do not act accordingly then they may be punished with demotions or lay-offs. The fear acts as a push mechanism. The employees do not willingly co-operate, rather they want to avoid the punishment.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504</Words>
  <Application>Microsoft Office PowerPoint</Application>
  <PresentationFormat>On-screen Show (4:3)</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MOTIVATION </vt:lpstr>
      <vt:lpstr>Motivation </vt:lpstr>
      <vt:lpstr>Slide 3</vt:lpstr>
      <vt:lpstr>Nature of Motivation </vt:lpstr>
      <vt:lpstr>Components of Motivation </vt:lpstr>
      <vt:lpstr>Slide 6</vt:lpstr>
      <vt:lpstr>Types of Motivation</vt:lpstr>
      <vt:lpstr>Positive Motivation</vt:lpstr>
      <vt:lpstr>Negative Motivation</vt:lpstr>
      <vt:lpstr>Intrinsic motivation </vt:lpstr>
      <vt:lpstr>Examples </vt:lpstr>
      <vt:lpstr>Extrinsic motivation</vt:lpstr>
      <vt:lpstr>Examples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cp:revision>
  <dcterms:created xsi:type="dcterms:W3CDTF">2023-12-05T04:12:02Z</dcterms:created>
  <dcterms:modified xsi:type="dcterms:W3CDTF">2023-12-05T04:17:45Z</dcterms:modified>
</cp:coreProperties>
</file>