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4"/>
  </p:notesMasterIdLst>
  <p:sldIdLst>
    <p:sldId id="256" r:id="rId2"/>
    <p:sldId id="258" r:id="rId3"/>
    <p:sldId id="257" r:id="rId4"/>
    <p:sldId id="259" r:id="rId5"/>
    <p:sldId id="260" r:id="rId6"/>
    <p:sldId id="263" r:id="rId7"/>
    <p:sldId id="264" r:id="rId8"/>
    <p:sldId id="265" r:id="rId9"/>
    <p:sldId id="266" r:id="rId10"/>
    <p:sldId id="286" r:id="rId11"/>
    <p:sldId id="287" r:id="rId12"/>
    <p:sldId id="288" r:id="rId13"/>
    <p:sldId id="267" r:id="rId14"/>
    <p:sldId id="268" r:id="rId15"/>
    <p:sldId id="269" r:id="rId16"/>
    <p:sldId id="271" r:id="rId17"/>
    <p:sldId id="272" r:id="rId18"/>
    <p:sldId id="276" r:id="rId19"/>
    <p:sldId id="277" r:id="rId20"/>
    <p:sldId id="283" r:id="rId21"/>
    <p:sldId id="285"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EE6F2-4B9B-4852-B235-7BFB7465508C}"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759D9-7489-40B0-8FE2-9B968E678E1C}" type="slidenum">
              <a:rPr lang="en-US" smtClean="0"/>
              <a:t>‹#›</a:t>
            </a:fld>
            <a:endParaRPr lang="en-US"/>
          </a:p>
        </p:txBody>
      </p:sp>
    </p:spTree>
    <p:extLst>
      <p:ext uri="{BB962C8B-B14F-4D97-AF65-F5344CB8AC3E}">
        <p14:creationId xmlns:p14="http://schemas.microsoft.com/office/powerpoint/2010/main" val="89050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3" name="Date Placeholder 12">
            <a:extLst>
              <a:ext uri="{FF2B5EF4-FFF2-40B4-BE49-F238E27FC236}">
                <a16:creationId xmlns:a16="http://schemas.microsoft.com/office/drawing/2014/main" xmlns="" id="{A05404A6-102F-4306-98D0-19D38F6592BD}"/>
              </a:ext>
            </a:extLst>
          </p:cNvPr>
          <p:cNvSpPr>
            <a:spLocks noGrp="1"/>
          </p:cNvSpPr>
          <p:nvPr>
            <p:ph type="dt" sz="half" idx="10"/>
          </p:nvPr>
        </p:nvSpPr>
        <p:spPr/>
        <p:txBody>
          <a:bodyPr/>
          <a:lstStyle/>
          <a:p>
            <a:fld id="{0905C91C-4E69-4D81-A22A-374572F11BCB}" type="datetime1">
              <a:rPr lang="en-US" smtClean="0"/>
              <a:t>5/2/2018</a:t>
            </a:fld>
            <a:endParaRPr lang="en-US" dirty="0"/>
          </a:p>
        </p:txBody>
      </p:sp>
      <p:sp>
        <p:nvSpPr>
          <p:cNvPr id="14" name="Footer Placeholder 13">
            <a:extLst>
              <a:ext uri="{FF2B5EF4-FFF2-40B4-BE49-F238E27FC236}">
                <a16:creationId xmlns:a16="http://schemas.microsoft.com/office/drawing/2014/main" xmlns="" id="{4D0AC817-A1E1-4D9E-9710-328AEFC42DDF}"/>
              </a:ext>
            </a:extLst>
          </p:cNvPr>
          <p:cNvSpPr>
            <a:spLocks noGrp="1"/>
          </p:cNvSpPr>
          <p:nvPr>
            <p:ph type="ftr" sz="quarter" idx="11"/>
          </p:nvPr>
        </p:nvSpPr>
        <p:spPr/>
        <p:txBody>
          <a:bodyPr/>
          <a:lstStyle/>
          <a:p>
            <a:r>
              <a:rPr lang="en-US"/>
              <a:t>BSCS-F17-019 </a:t>
            </a:r>
            <a:endParaRPr lang="en-US" dirty="0"/>
          </a:p>
        </p:txBody>
      </p:sp>
      <p:sp>
        <p:nvSpPr>
          <p:cNvPr id="15" name="Slide Number Placeholder 14">
            <a:extLst>
              <a:ext uri="{FF2B5EF4-FFF2-40B4-BE49-F238E27FC236}">
                <a16:creationId xmlns:a16="http://schemas.microsoft.com/office/drawing/2014/main" xmlns="" id="{A4A8861E-7ADB-4EB4-8FDD-2CD5E5D2818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1EF9A-D2DF-43DA-BF31-204352DDF4F6}" type="datetime1">
              <a:rPr lang="en-US" smtClean="0"/>
              <a:t>5/2/2018</a:t>
            </a:fld>
            <a:endParaRPr lang="en-US" dirty="0"/>
          </a:p>
        </p:txBody>
      </p:sp>
      <p:sp>
        <p:nvSpPr>
          <p:cNvPr id="5" name="Footer Placeholder 4"/>
          <p:cNvSpPr>
            <a:spLocks noGrp="1"/>
          </p:cNvSpPr>
          <p:nvPr>
            <p:ph type="ftr" sz="quarter" idx="11"/>
          </p:nvPr>
        </p:nvSpPr>
        <p:spPr/>
        <p:txBody>
          <a:bodyPr/>
          <a:lstStyle/>
          <a:p>
            <a:r>
              <a:rPr lang="en-US"/>
              <a:t>BSCS-F17-019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1C5D4-631C-47CA-8727-F1F79B95CFA6}" type="datetime1">
              <a:rPr lang="en-US" smtClean="0"/>
              <a:t>5/2/2018</a:t>
            </a:fld>
            <a:endParaRPr lang="en-US" dirty="0"/>
          </a:p>
        </p:txBody>
      </p:sp>
      <p:sp>
        <p:nvSpPr>
          <p:cNvPr id="5" name="Footer Placeholder 4"/>
          <p:cNvSpPr>
            <a:spLocks noGrp="1"/>
          </p:cNvSpPr>
          <p:nvPr>
            <p:ph type="ftr" sz="quarter" idx="11"/>
          </p:nvPr>
        </p:nvSpPr>
        <p:spPr/>
        <p:txBody>
          <a:bodyPr/>
          <a:lstStyle/>
          <a:p>
            <a:r>
              <a:rPr lang="en-US"/>
              <a:t>BSCS-F17-019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E96F8-9CEC-4388-B803-C092AC438712}" type="datetime1">
              <a:rPr lang="en-US" smtClean="0"/>
              <a:t>5/2/2018</a:t>
            </a:fld>
            <a:endParaRPr lang="en-US" dirty="0"/>
          </a:p>
        </p:txBody>
      </p:sp>
      <p:sp>
        <p:nvSpPr>
          <p:cNvPr id="5" name="Footer Placeholder 4"/>
          <p:cNvSpPr>
            <a:spLocks noGrp="1"/>
          </p:cNvSpPr>
          <p:nvPr>
            <p:ph type="ftr" sz="quarter" idx="11"/>
          </p:nvPr>
        </p:nvSpPr>
        <p:spPr/>
        <p:txBody>
          <a:bodyPr/>
          <a:lstStyle/>
          <a:p>
            <a:r>
              <a:rPr lang="en-US"/>
              <a:t>BSCS-F17-019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0887D6E-369A-4D26-83FF-204E711EFC9A}" type="datetime1">
              <a:rPr lang="en-US" smtClean="0"/>
              <a:t>5/2/2018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BSCS-F17-019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EECB48-8C8F-4B3E-B9A3-8FF539DA133D}" type="datetime1">
              <a:rPr lang="en-US" smtClean="0"/>
              <a:t>5/2/2018</a:t>
            </a:fld>
            <a:endParaRPr lang="en-US" dirty="0"/>
          </a:p>
        </p:txBody>
      </p:sp>
      <p:sp>
        <p:nvSpPr>
          <p:cNvPr id="6" name="Footer Placeholder 5"/>
          <p:cNvSpPr>
            <a:spLocks noGrp="1"/>
          </p:cNvSpPr>
          <p:nvPr>
            <p:ph type="ftr" sz="quarter" idx="11"/>
          </p:nvPr>
        </p:nvSpPr>
        <p:spPr/>
        <p:txBody>
          <a:bodyPr/>
          <a:lstStyle/>
          <a:p>
            <a:r>
              <a:rPr lang="en-US"/>
              <a:t>BSCS-F17-019 </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FB5BB4-7CA2-4953-AB81-84B3DD8CEBF2}" type="datetime1">
              <a:rPr lang="en-US" smtClean="0"/>
              <a:t>5/2/2018</a:t>
            </a:fld>
            <a:endParaRPr lang="en-US" dirty="0"/>
          </a:p>
        </p:txBody>
      </p:sp>
      <p:sp>
        <p:nvSpPr>
          <p:cNvPr id="8" name="Footer Placeholder 7"/>
          <p:cNvSpPr>
            <a:spLocks noGrp="1"/>
          </p:cNvSpPr>
          <p:nvPr>
            <p:ph type="ftr" sz="quarter" idx="11"/>
          </p:nvPr>
        </p:nvSpPr>
        <p:spPr/>
        <p:txBody>
          <a:bodyPr/>
          <a:lstStyle/>
          <a:p>
            <a:r>
              <a:rPr lang="en-US"/>
              <a:t>BSCS-F17-019 </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9E06E-9D37-4B19-8A71-D459059C888A}" type="datetime1">
              <a:rPr lang="en-US" smtClean="0"/>
              <a:t>5/2/2018</a:t>
            </a:fld>
            <a:endParaRPr lang="en-US" dirty="0"/>
          </a:p>
        </p:txBody>
      </p:sp>
      <p:sp>
        <p:nvSpPr>
          <p:cNvPr id="4" name="Footer Placeholder 3"/>
          <p:cNvSpPr>
            <a:spLocks noGrp="1"/>
          </p:cNvSpPr>
          <p:nvPr>
            <p:ph type="ftr" sz="quarter" idx="11"/>
          </p:nvPr>
        </p:nvSpPr>
        <p:spPr/>
        <p:txBody>
          <a:bodyPr/>
          <a:lstStyle/>
          <a:p>
            <a:r>
              <a:rPr lang="en-US"/>
              <a:t>BSCS-F17-019 </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A93C3-11E2-450A-9A0B-7BEB0163B40E}" type="datetime1">
              <a:rPr lang="en-US" smtClean="0"/>
              <a:t>5/2/2018</a:t>
            </a:fld>
            <a:endParaRPr lang="en-US" dirty="0"/>
          </a:p>
        </p:txBody>
      </p:sp>
      <p:sp>
        <p:nvSpPr>
          <p:cNvPr id="3" name="Footer Placeholder 2"/>
          <p:cNvSpPr>
            <a:spLocks noGrp="1"/>
          </p:cNvSpPr>
          <p:nvPr>
            <p:ph type="ftr" sz="quarter" idx="11"/>
          </p:nvPr>
        </p:nvSpPr>
        <p:spPr/>
        <p:txBody>
          <a:bodyPr/>
          <a:lstStyle/>
          <a:p>
            <a:r>
              <a:rPr lang="en-US"/>
              <a:t>BSCS-F17-019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9EEBBF-D8D9-4880-83D8-453E04F593C5}" type="datetime1">
              <a:rPr lang="en-US" smtClean="0"/>
              <a:t>5/2/2018</a:t>
            </a:fld>
            <a:endParaRPr lang="en-US" dirty="0"/>
          </a:p>
        </p:txBody>
      </p:sp>
      <p:sp>
        <p:nvSpPr>
          <p:cNvPr id="6" name="Footer Placeholder 5"/>
          <p:cNvSpPr>
            <a:spLocks noGrp="1"/>
          </p:cNvSpPr>
          <p:nvPr>
            <p:ph type="ftr" sz="quarter" idx="11"/>
          </p:nvPr>
        </p:nvSpPr>
        <p:spPr/>
        <p:txBody>
          <a:bodyPr/>
          <a:lstStyle/>
          <a:p>
            <a:r>
              <a:rPr lang="en-US"/>
              <a:t>BSCS-F17-019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2E1941-F2A0-4662-AC11-BBC5E1991C07}" type="datetime1">
              <a:rPr lang="en-US" smtClean="0"/>
              <a:t>5/2/2018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326FC95-8460-4A6A-B07C-682FD79FCD6B}" type="datetime1">
              <a:rPr lang="en-US" smtClean="0"/>
              <a:t>5/2/2018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BSCS-F17-019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3852D-3F6F-4B09-9302-53D169A2ED2C}"/>
              </a:ext>
            </a:extLst>
          </p:cNvPr>
          <p:cNvSpPr>
            <a:spLocks noGrp="1"/>
          </p:cNvSpPr>
          <p:nvPr>
            <p:ph type="ctrTitle"/>
          </p:nvPr>
        </p:nvSpPr>
        <p:spPr/>
        <p:txBody>
          <a:bodyPr/>
          <a:lstStyle/>
          <a:p>
            <a:r>
              <a:rPr lang="en-US" dirty="0"/>
              <a:t>Anomaly based intrusion detection system</a:t>
            </a:r>
          </a:p>
        </p:txBody>
      </p:sp>
      <p:sp>
        <p:nvSpPr>
          <p:cNvPr id="3" name="Subtitle 2">
            <a:extLst>
              <a:ext uri="{FF2B5EF4-FFF2-40B4-BE49-F238E27FC236}">
                <a16:creationId xmlns:a16="http://schemas.microsoft.com/office/drawing/2014/main" xmlns="" id="{406ED998-ABB6-4B49-A520-EE9F64ABE732}"/>
              </a:ext>
            </a:extLst>
          </p:cNvPr>
          <p:cNvSpPr>
            <a:spLocks noGrp="1"/>
          </p:cNvSpPr>
          <p:nvPr>
            <p:ph type="subTitle" idx="1"/>
          </p:nvPr>
        </p:nvSpPr>
        <p:spPr/>
        <p:txBody>
          <a:bodyPr/>
          <a:lstStyle/>
          <a:p>
            <a:pPr algn="r"/>
            <a:r>
              <a:rPr lang="en-US" dirty="0"/>
              <a:t>Presentation </a:t>
            </a:r>
            <a:r>
              <a:rPr lang="en-US" dirty="0" smtClean="0"/>
              <a:t>[Internal Evaluation]</a:t>
            </a:r>
            <a:endParaRPr lang="en-US" dirty="0"/>
          </a:p>
        </p:txBody>
      </p:sp>
      <p:sp>
        <p:nvSpPr>
          <p:cNvPr id="4" name="Subtitle 2">
            <a:extLst>
              <a:ext uri="{FF2B5EF4-FFF2-40B4-BE49-F238E27FC236}">
                <a16:creationId xmlns:a16="http://schemas.microsoft.com/office/drawing/2014/main" xmlns="" id="{BF4ACCE3-442E-48BC-9FBA-3D56C67C2A62}"/>
              </a:ext>
            </a:extLst>
          </p:cNvPr>
          <p:cNvSpPr txBox="1">
            <a:spLocks/>
          </p:cNvSpPr>
          <p:nvPr/>
        </p:nvSpPr>
        <p:spPr>
          <a:xfrm>
            <a:off x="1051560" y="4890853"/>
            <a:ext cx="7891272" cy="164057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dirty="0"/>
              <a:t>Group ID:               </a:t>
            </a:r>
            <a:r>
              <a:rPr lang="en-US" b="1" u="sng" dirty="0"/>
              <a:t>BSCS-F17-019</a:t>
            </a:r>
            <a:endParaRPr lang="en-US" dirty="0"/>
          </a:p>
          <a:p>
            <a:r>
              <a:rPr lang="en-US" dirty="0"/>
              <a:t>Group members:</a:t>
            </a:r>
          </a:p>
          <a:p>
            <a:pPr indent="2060575"/>
            <a:r>
              <a:rPr lang="en-US" dirty="0"/>
              <a:t>Muhammad Hamza Aziz(041)</a:t>
            </a:r>
          </a:p>
          <a:p>
            <a:pPr indent="2060575"/>
            <a:r>
              <a:rPr lang="en-US" dirty="0"/>
              <a:t>Hamza Ahmed(027)</a:t>
            </a:r>
          </a:p>
        </p:txBody>
      </p:sp>
      <p:sp>
        <p:nvSpPr>
          <p:cNvPr id="5" name="Slide Number Placeholder 4">
            <a:extLst>
              <a:ext uri="{FF2B5EF4-FFF2-40B4-BE49-F238E27FC236}">
                <a16:creationId xmlns:a16="http://schemas.microsoft.com/office/drawing/2014/main" xmlns="" id="{5C06C47E-3BD1-41D6-BEC3-F0CBAFAE09F1}"/>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
        <p:nvSpPr>
          <p:cNvPr id="6" name="Date Placeholder 5">
            <a:extLst>
              <a:ext uri="{FF2B5EF4-FFF2-40B4-BE49-F238E27FC236}">
                <a16:creationId xmlns:a16="http://schemas.microsoft.com/office/drawing/2014/main" xmlns="" id="{D54A0D93-812B-4CCA-A41F-AC3858D34906}"/>
              </a:ext>
            </a:extLst>
          </p:cNvPr>
          <p:cNvSpPr>
            <a:spLocks noGrp="1"/>
          </p:cNvSpPr>
          <p:nvPr>
            <p:ph type="dt" sz="half" idx="10"/>
          </p:nvPr>
        </p:nvSpPr>
        <p:spPr/>
        <p:txBody>
          <a:bodyPr/>
          <a:lstStyle/>
          <a:p>
            <a:fld id="{DBA73D7F-62B1-46E0-9B89-81E32360090C}" type="datetime1">
              <a:rPr lang="en-US" smtClean="0"/>
              <a:t>5/2/2018</a:t>
            </a:fld>
            <a:endParaRPr lang="en-US" dirty="0"/>
          </a:p>
        </p:txBody>
      </p:sp>
      <p:sp>
        <p:nvSpPr>
          <p:cNvPr id="7" name="Footer Placeholder 6">
            <a:extLst>
              <a:ext uri="{FF2B5EF4-FFF2-40B4-BE49-F238E27FC236}">
                <a16:creationId xmlns:a16="http://schemas.microsoft.com/office/drawing/2014/main" xmlns="" id="{54145708-5656-4143-807E-DE64FB266E88}"/>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137172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UnSW</a:t>
            </a:r>
            <a:r>
              <a:rPr lang="en-US" dirty="0"/>
              <a:t> NB-15</a:t>
            </a:r>
          </a:p>
        </p:txBody>
      </p:sp>
      <p:sp>
        <p:nvSpPr>
          <p:cNvPr id="4" name="Date Placeholder 3"/>
          <p:cNvSpPr>
            <a:spLocks noGrp="1"/>
          </p:cNvSpPr>
          <p:nvPr>
            <p:ph type="dt" sz="half" idx="10"/>
          </p:nvPr>
        </p:nvSpPr>
        <p:spPr/>
        <p:txBody>
          <a:bodyPr/>
          <a:lstStyle/>
          <a:p>
            <a:fld id="{5E0E96F8-9CEC-4388-B803-C092AC438712}" type="datetime1">
              <a:rPr lang="en-US" smtClean="0"/>
              <a:t>5/2/2018</a:t>
            </a:fld>
            <a:endParaRPr lang="en-US" dirty="0"/>
          </a:p>
        </p:txBody>
      </p:sp>
      <p:sp>
        <p:nvSpPr>
          <p:cNvPr id="5" name="Footer Placeholder 4"/>
          <p:cNvSpPr>
            <a:spLocks noGrp="1"/>
          </p:cNvSpPr>
          <p:nvPr>
            <p:ph type="ftr" sz="quarter" idx="11"/>
          </p:nvPr>
        </p:nvSpPr>
        <p:spPr/>
        <p:txBody>
          <a:bodyPr/>
          <a:lstStyle/>
          <a:p>
            <a:r>
              <a:rPr lang="en-US" smtClean="0"/>
              <a:t>BSCS-F17-019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dirty="0"/>
          </a:p>
        </p:txBody>
      </p:sp>
      <p:pic>
        <p:nvPicPr>
          <p:cNvPr id="7" name="Content Placeholder 9"/>
          <p:cNvPicPr>
            <a:picLocks noGrp="1" noChangeAspect="1"/>
          </p:cNvPicPr>
          <p:nvPr>
            <p:ph idx="1"/>
          </p:nvPr>
        </p:nvPicPr>
        <p:blipFill rotWithShape="1">
          <a:blip r:embed="rId2"/>
          <a:srcRect l="-217" t="37737" r="217" b="-175"/>
          <a:stretch/>
        </p:blipFill>
        <p:spPr>
          <a:xfrm>
            <a:off x="2675434" y="1533358"/>
            <a:ext cx="5945707" cy="5060625"/>
          </a:xfrm>
          <a:prstGeom prst="rect">
            <a:avLst/>
          </a:prstGeom>
        </p:spPr>
      </p:pic>
    </p:spTree>
    <p:extLst>
      <p:ext uri="{BB962C8B-B14F-4D97-AF65-F5344CB8AC3E}">
        <p14:creationId xmlns:p14="http://schemas.microsoft.com/office/powerpoint/2010/main" val="121805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UnSW</a:t>
            </a:r>
            <a:r>
              <a:rPr lang="en-US" dirty="0"/>
              <a:t> NB-15</a:t>
            </a:r>
          </a:p>
        </p:txBody>
      </p:sp>
      <p:sp>
        <p:nvSpPr>
          <p:cNvPr id="4" name="Date Placeholder 3"/>
          <p:cNvSpPr>
            <a:spLocks noGrp="1"/>
          </p:cNvSpPr>
          <p:nvPr>
            <p:ph type="dt" sz="half" idx="10"/>
          </p:nvPr>
        </p:nvSpPr>
        <p:spPr/>
        <p:txBody>
          <a:bodyPr/>
          <a:lstStyle/>
          <a:p>
            <a:fld id="{5E0E96F8-9CEC-4388-B803-C092AC438712}" type="datetime1">
              <a:rPr lang="en-US" smtClean="0"/>
              <a:t>5/2/2018</a:t>
            </a:fld>
            <a:endParaRPr lang="en-US" dirty="0"/>
          </a:p>
        </p:txBody>
      </p:sp>
      <p:sp>
        <p:nvSpPr>
          <p:cNvPr id="5" name="Footer Placeholder 4"/>
          <p:cNvSpPr>
            <a:spLocks noGrp="1"/>
          </p:cNvSpPr>
          <p:nvPr>
            <p:ph type="ftr" sz="quarter" idx="11"/>
          </p:nvPr>
        </p:nvSpPr>
        <p:spPr/>
        <p:txBody>
          <a:bodyPr/>
          <a:lstStyle/>
          <a:p>
            <a:r>
              <a:rPr lang="en-US" smtClean="0"/>
              <a:t>BSCS-F17-019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11</a:t>
            </a:fld>
            <a:endParaRPr lang="en-US" dirty="0"/>
          </a:p>
        </p:txBody>
      </p:sp>
      <p:pic>
        <p:nvPicPr>
          <p:cNvPr id="9" name="Content Placeholder 8"/>
          <p:cNvPicPr>
            <a:picLocks noGrp="1" noChangeAspect="1"/>
          </p:cNvPicPr>
          <p:nvPr>
            <p:ph idx="1"/>
          </p:nvPr>
        </p:nvPicPr>
        <p:blipFill rotWithShape="1">
          <a:blip r:embed="rId2"/>
          <a:srcRect b="50052"/>
          <a:stretch/>
        </p:blipFill>
        <p:spPr>
          <a:xfrm>
            <a:off x="2334200" y="2093976"/>
            <a:ext cx="7529695" cy="4242430"/>
          </a:xfrm>
          <a:prstGeom prst="rect">
            <a:avLst/>
          </a:prstGeom>
        </p:spPr>
      </p:pic>
    </p:spTree>
    <p:extLst>
      <p:ext uri="{BB962C8B-B14F-4D97-AF65-F5344CB8AC3E}">
        <p14:creationId xmlns:p14="http://schemas.microsoft.com/office/powerpoint/2010/main" val="427475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UnSW</a:t>
            </a:r>
            <a:r>
              <a:rPr lang="en-US" dirty="0"/>
              <a:t> NB-15</a:t>
            </a:r>
          </a:p>
        </p:txBody>
      </p:sp>
      <p:sp>
        <p:nvSpPr>
          <p:cNvPr id="4" name="Date Placeholder 3"/>
          <p:cNvSpPr>
            <a:spLocks noGrp="1"/>
          </p:cNvSpPr>
          <p:nvPr>
            <p:ph type="dt" sz="half" idx="10"/>
          </p:nvPr>
        </p:nvSpPr>
        <p:spPr/>
        <p:txBody>
          <a:bodyPr/>
          <a:lstStyle/>
          <a:p>
            <a:fld id="{5E0E96F8-9CEC-4388-B803-C092AC438712}" type="datetime1">
              <a:rPr lang="en-US" smtClean="0"/>
              <a:t>5/2/2018</a:t>
            </a:fld>
            <a:endParaRPr lang="en-US" dirty="0"/>
          </a:p>
        </p:txBody>
      </p:sp>
      <p:sp>
        <p:nvSpPr>
          <p:cNvPr id="5" name="Footer Placeholder 4"/>
          <p:cNvSpPr>
            <a:spLocks noGrp="1"/>
          </p:cNvSpPr>
          <p:nvPr>
            <p:ph type="ftr" sz="quarter" idx="11"/>
          </p:nvPr>
        </p:nvSpPr>
        <p:spPr/>
        <p:txBody>
          <a:bodyPr/>
          <a:lstStyle/>
          <a:p>
            <a:r>
              <a:rPr lang="en-US" smtClean="0"/>
              <a:t>BSCS-F17-019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12</a:t>
            </a:fld>
            <a:endParaRPr lang="en-US" dirty="0"/>
          </a:p>
        </p:txBody>
      </p:sp>
      <p:pic>
        <p:nvPicPr>
          <p:cNvPr id="8" name="Content Placeholder 8"/>
          <p:cNvPicPr>
            <a:picLocks noGrp="1" noChangeAspect="1"/>
          </p:cNvPicPr>
          <p:nvPr>
            <p:ph idx="1"/>
          </p:nvPr>
        </p:nvPicPr>
        <p:blipFill rotWithShape="1">
          <a:blip r:embed="rId2"/>
          <a:srcRect l="217" t="50135" r="-217" b="5122"/>
          <a:stretch/>
        </p:blipFill>
        <p:spPr>
          <a:xfrm>
            <a:off x="2258578" y="1571223"/>
            <a:ext cx="7680939" cy="3876540"/>
          </a:xfrm>
          <a:prstGeom prst="rect">
            <a:avLst/>
          </a:prstGeom>
        </p:spPr>
      </p:pic>
      <p:pic>
        <p:nvPicPr>
          <p:cNvPr id="10" name="Picture 9"/>
          <p:cNvPicPr>
            <a:picLocks noChangeAspect="1"/>
          </p:cNvPicPr>
          <p:nvPr/>
        </p:nvPicPr>
        <p:blipFill rotWithShape="1">
          <a:blip r:embed="rId3"/>
          <a:srcRect r="11271" b="28393"/>
          <a:stretch/>
        </p:blipFill>
        <p:spPr>
          <a:xfrm>
            <a:off x="2258578" y="5512659"/>
            <a:ext cx="7297546" cy="1192911"/>
          </a:xfrm>
          <a:prstGeom prst="rect">
            <a:avLst/>
          </a:prstGeom>
        </p:spPr>
      </p:pic>
    </p:spTree>
    <p:extLst>
      <p:ext uri="{BB962C8B-B14F-4D97-AF65-F5344CB8AC3E}">
        <p14:creationId xmlns:p14="http://schemas.microsoft.com/office/powerpoint/2010/main" val="340607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6E026-E899-4937-8C3B-5F3729605FAD}"/>
              </a:ext>
            </a:extLst>
          </p:cNvPr>
          <p:cNvSpPr>
            <a:spLocks noGrp="1"/>
          </p:cNvSpPr>
          <p:nvPr>
            <p:ph type="title"/>
          </p:nvPr>
        </p:nvSpPr>
        <p:spPr/>
        <p:txBody>
          <a:bodyPr>
            <a:normAutofit fontScale="90000"/>
          </a:bodyPr>
          <a:lstStyle/>
          <a:p>
            <a:r>
              <a:rPr lang="en-US" b="1" dirty="0">
                <a:effectLst>
                  <a:glow>
                    <a:srgbClr val="000000"/>
                  </a:glow>
                  <a:outerShdw sx="0" sy="0">
                    <a:srgbClr val="000000"/>
                  </a:outerShdw>
                  <a:reflection stA="0" endPos="0" fadeDir="0" sx="0" sy="0"/>
                </a:effectLst>
              </a:rPr>
              <a:t>Working of Anomaly Based Intrusion Detection System: </a:t>
            </a:r>
            <a:br>
              <a:rPr lang="en-US" b="1" dirty="0">
                <a:effectLst>
                  <a:glow>
                    <a:srgbClr val="000000"/>
                  </a:glow>
                  <a:outerShdw sx="0" sy="0">
                    <a:srgbClr val="000000"/>
                  </a:outerShdw>
                  <a:reflection stA="0" endPos="0" fadeDir="0" sx="0" sy="0"/>
                </a:effectLst>
              </a:rPr>
            </a:br>
            <a:endParaRPr lang="en-US" dirty="0"/>
          </a:p>
        </p:txBody>
      </p:sp>
      <p:sp>
        <p:nvSpPr>
          <p:cNvPr id="3" name="Content Placeholder 2">
            <a:extLst>
              <a:ext uri="{FF2B5EF4-FFF2-40B4-BE49-F238E27FC236}">
                <a16:creationId xmlns:a16="http://schemas.microsoft.com/office/drawing/2014/main" xmlns="" id="{1ED33A95-F30A-4FEB-A4B6-C1E26FFA0074}"/>
              </a:ext>
            </a:extLst>
          </p:cNvPr>
          <p:cNvSpPr>
            <a:spLocks noGrp="1"/>
          </p:cNvSpPr>
          <p:nvPr>
            <p:ph idx="1"/>
          </p:nvPr>
        </p:nvSpPr>
        <p:spPr/>
        <p:txBody>
          <a:bodyPr/>
          <a:lstStyle/>
          <a:p>
            <a:r>
              <a:rPr lang="en-US" dirty="0"/>
              <a:t>Anomaly based detection involves following steps:  </a:t>
            </a:r>
          </a:p>
          <a:p>
            <a:pPr lvl="1" fontAlgn="base"/>
            <a:r>
              <a:rPr lang="en-US" dirty="0"/>
              <a:t>Pre-processing</a:t>
            </a:r>
          </a:p>
          <a:p>
            <a:pPr lvl="1" fontAlgn="base"/>
            <a:r>
              <a:rPr lang="en-US" dirty="0"/>
              <a:t>Feature Selection  </a:t>
            </a:r>
          </a:p>
          <a:p>
            <a:pPr lvl="1" fontAlgn="base"/>
            <a:r>
              <a:rPr lang="en-US" dirty="0"/>
              <a:t>Parameter optimization</a:t>
            </a:r>
          </a:p>
          <a:p>
            <a:pPr lvl="1" fontAlgn="base"/>
            <a:r>
              <a:rPr lang="en-US" dirty="0"/>
              <a:t>Classification</a:t>
            </a:r>
          </a:p>
          <a:p>
            <a:pPr lvl="1" fontAlgn="base"/>
            <a:r>
              <a:rPr lang="en-US" dirty="0"/>
              <a:t>Evaluation</a:t>
            </a:r>
          </a:p>
        </p:txBody>
      </p:sp>
      <p:sp>
        <p:nvSpPr>
          <p:cNvPr id="4" name="Slide Number Placeholder 3">
            <a:extLst>
              <a:ext uri="{FF2B5EF4-FFF2-40B4-BE49-F238E27FC236}">
                <a16:creationId xmlns:a16="http://schemas.microsoft.com/office/drawing/2014/main" xmlns="" id="{4BC4AFD9-34A3-42E3-8E74-9ACDF325CA78}"/>
              </a:ext>
            </a:extLst>
          </p:cNvPr>
          <p:cNvSpPr>
            <a:spLocks noGrp="1"/>
          </p:cNvSpPr>
          <p:nvPr>
            <p:ph type="sldNum" sz="quarter" idx="12"/>
          </p:nvPr>
        </p:nvSpPr>
        <p:spPr/>
        <p:txBody>
          <a:bodyPr/>
          <a:lstStyle/>
          <a:p>
            <a:fld id="{4FAB73BC-B049-4115-A692-8D63A059BFB8}" type="slidenum">
              <a:rPr lang="en-US" smtClean="0"/>
              <a:t>13</a:t>
            </a:fld>
            <a:endParaRPr lang="en-US" dirty="0"/>
          </a:p>
        </p:txBody>
      </p:sp>
      <p:sp>
        <p:nvSpPr>
          <p:cNvPr id="5" name="Date Placeholder 4">
            <a:extLst>
              <a:ext uri="{FF2B5EF4-FFF2-40B4-BE49-F238E27FC236}">
                <a16:creationId xmlns:a16="http://schemas.microsoft.com/office/drawing/2014/main" xmlns="" id="{B4726D32-7990-402D-B8BF-B8A04850A5AF}"/>
              </a:ext>
            </a:extLst>
          </p:cNvPr>
          <p:cNvSpPr>
            <a:spLocks noGrp="1"/>
          </p:cNvSpPr>
          <p:nvPr>
            <p:ph type="dt" sz="half" idx="10"/>
          </p:nvPr>
        </p:nvSpPr>
        <p:spPr/>
        <p:txBody>
          <a:bodyPr/>
          <a:lstStyle/>
          <a:p>
            <a:fld id="{D00F8B74-2F20-4C5D-9471-742DCC47056D}" type="datetime1">
              <a:rPr lang="en-US" smtClean="0"/>
              <a:t>5/2/2018</a:t>
            </a:fld>
            <a:endParaRPr lang="en-US" dirty="0"/>
          </a:p>
        </p:txBody>
      </p:sp>
      <p:sp>
        <p:nvSpPr>
          <p:cNvPr id="6" name="Footer Placeholder 5">
            <a:extLst>
              <a:ext uri="{FF2B5EF4-FFF2-40B4-BE49-F238E27FC236}">
                <a16:creationId xmlns:a16="http://schemas.microsoft.com/office/drawing/2014/main" xmlns="" id="{392C0947-8836-4EEB-AA06-DB9823283CC3}"/>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348656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0C080-6ACA-44C8-84C6-E2232B612C56}"/>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xmlns="" id="{18296454-5E97-4127-93F5-3DC1FDE0F78A}"/>
              </a:ext>
            </a:extLst>
          </p:cNvPr>
          <p:cNvSpPr>
            <a:spLocks noGrp="1"/>
          </p:cNvSpPr>
          <p:nvPr>
            <p:ph idx="1"/>
          </p:nvPr>
        </p:nvSpPr>
        <p:spPr/>
        <p:txBody>
          <a:bodyPr/>
          <a:lstStyle/>
          <a:p>
            <a:r>
              <a:rPr lang="en-US" dirty="0"/>
              <a:t>Important step in data mining</a:t>
            </a:r>
          </a:p>
          <a:p>
            <a:r>
              <a:rPr lang="en-US" dirty="0"/>
              <a:t>Convert the raw into understandable format</a:t>
            </a:r>
            <a:r>
              <a:rPr lang="en-US" dirty="0" smtClean="0"/>
              <a:t>.</a:t>
            </a:r>
          </a:p>
          <a:p>
            <a:endParaRPr lang="en-US" b="1" dirty="0" smtClean="0"/>
          </a:p>
          <a:p>
            <a:endParaRPr lang="en-US" b="1" dirty="0"/>
          </a:p>
          <a:p>
            <a:r>
              <a:rPr lang="en-US" b="1" dirty="0" smtClean="0"/>
              <a:t>Label </a:t>
            </a:r>
            <a:r>
              <a:rPr lang="en-US" b="1" dirty="0"/>
              <a:t>Encoding and </a:t>
            </a:r>
            <a:r>
              <a:rPr lang="en-US" b="1" dirty="0" err="1" smtClean="0"/>
              <a:t>OneHotEncoding</a:t>
            </a:r>
            <a:r>
              <a:rPr lang="en-US" dirty="0" smtClean="0"/>
              <a:t> </a:t>
            </a:r>
            <a:endParaRPr lang="en-US" dirty="0"/>
          </a:p>
        </p:txBody>
      </p:sp>
      <p:sp>
        <p:nvSpPr>
          <p:cNvPr id="4" name="Content Placeholder 2">
            <a:extLst>
              <a:ext uri="{FF2B5EF4-FFF2-40B4-BE49-F238E27FC236}">
                <a16:creationId xmlns:a16="http://schemas.microsoft.com/office/drawing/2014/main" xmlns="" id="{CF162323-F3C7-42B1-8F36-9EED5928DE49}"/>
              </a:ext>
            </a:extLst>
          </p:cNvPr>
          <p:cNvSpPr txBox="1">
            <a:spLocks/>
          </p:cNvSpPr>
          <p:nvPr/>
        </p:nvSpPr>
        <p:spPr>
          <a:xfrm>
            <a:off x="495300" y="3277482"/>
            <a:ext cx="10058400" cy="44869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smtClean="0"/>
              <a:t>UNSW NB-15  </a:t>
            </a:r>
            <a:r>
              <a:rPr lang="en-US" dirty="0"/>
              <a:t>contains </a:t>
            </a:r>
            <a:r>
              <a:rPr lang="en-US" dirty="0" smtClean="0"/>
              <a:t>49 </a:t>
            </a:r>
            <a:r>
              <a:rPr lang="en-US" dirty="0"/>
              <a:t>features.</a:t>
            </a:r>
          </a:p>
        </p:txBody>
      </p:sp>
      <p:sp>
        <p:nvSpPr>
          <p:cNvPr id="5" name="Slide Number Placeholder 4">
            <a:extLst>
              <a:ext uri="{FF2B5EF4-FFF2-40B4-BE49-F238E27FC236}">
                <a16:creationId xmlns:a16="http://schemas.microsoft.com/office/drawing/2014/main" xmlns="" id="{6A51D8A7-895B-4D18-AA80-339DC94D37D5}"/>
              </a:ext>
            </a:extLst>
          </p:cNvPr>
          <p:cNvSpPr>
            <a:spLocks noGrp="1"/>
          </p:cNvSpPr>
          <p:nvPr>
            <p:ph type="sldNum" sz="quarter" idx="12"/>
          </p:nvPr>
        </p:nvSpPr>
        <p:spPr/>
        <p:txBody>
          <a:bodyPr/>
          <a:lstStyle/>
          <a:p>
            <a:fld id="{4FAB73BC-B049-4115-A692-8D63A059BFB8}" type="slidenum">
              <a:rPr lang="en-US" smtClean="0"/>
              <a:t>14</a:t>
            </a:fld>
            <a:endParaRPr lang="en-US" dirty="0"/>
          </a:p>
        </p:txBody>
      </p:sp>
      <p:sp>
        <p:nvSpPr>
          <p:cNvPr id="6" name="Date Placeholder 5">
            <a:extLst>
              <a:ext uri="{FF2B5EF4-FFF2-40B4-BE49-F238E27FC236}">
                <a16:creationId xmlns:a16="http://schemas.microsoft.com/office/drawing/2014/main" xmlns="" id="{164AB41E-8C2E-48BC-A7F9-E83F6E0EEBAF}"/>
              </a:ext>
            </a:extLst>
          </p:cNvPr>
          <p:cNvSpPr>
            <a:spLocks noGrp="1"/>
          </p:cNvSpPr>
          <p:nvPr>
            <p:ph type="dt" sz="half" idx="10"/>
          </p:nvPr>
        </p:nvSpPr>
        <p:spPr/>
        <p:txBody>
          <a:bodyPr/>
          <a:lstStyle/>
          <a:p>
            <a:fld id="{6D3FEF1B-0F97-4228-90A2-4695E7EB75C5}" type="datetime1">
              <a:rPr lang="en-US" smtClean="0"/>
              <a:t>5/2/2018</a:t>
            </a:fld>
            <a:endParaRPr lang="en-US" dirty="0"/>
          </a:p>
        </p:txBody>
      </p:sp>
      <p:sp>
        <p:nvSpPr>
          <p:cNvPr id="7" name="Footer Placeholder 6">
            <a:extLst>
              <a:ext uri="{FF2B5EF4-FFF2-40B4-BE49-F238E27FC236}">
                <a16:creationId xmlns:a16="http://schemas.microsoft.com/office/drawing/2014/main" xmlns="" id="{571856C3-595C-468F-A469-16E65776242B}"/>
              </a:ext>
            </a:extLst>
          </p:cNvPr>
          <p:cNvSpPr>
            <a:spLocks noGrp="1"/>
          </p:cNvSpPr>
          <p:nvPr>
            <p:ph type="ftr" sz="quarter" idx="11"/>
          </p:nvPr>
        </p:nvSpPr>
        <p:spPr/>
        <p:txBody>
          <a:bodyPr/>
          <a:lstStyle/>
          <a:p>
            <a:r>
              <a:rPr lang="en-US"/>
              <a:t>BSCS-F17-019 </a:t>
            </a:r>
            <a:endParaRPr lang="en-US" dirty="0"/>
          </a:p>
        </p:txBody>
      </p:sp>
      <p:sp>
        <p:nvSpPr>
          <p:cNvPr id="8" name="Content Placeholder 2">
            <a:extLst>
              <a:ext uri="{FF2B5EF4-FFF2-40B4-BE49-F238E27FC236}">
                <a16:creationId xmlns:a16="http://schemas.microsoft.com/office/drawing/2014/main" xmlns="" id="{CF162323-F3C7-42B1-8F36-9EED5928DE49}"/>
              </a:ext>
            </a:extLst>
          </p:cNvPr>
          <p:cNvSpPr txBox="1">
            <a:spLocks/>
          </p:cNvSpPr>
          <p:nvPr/>
        </p:nvSpPr>
        <p:spPr>
          <a:xfrm>
            <a:off x="495300" y="4460988"/>
            <a:ext cx="10058400" cy="44869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smtClean="0"/>
              <a:t>UNSW NB-15  now has 205 features.</a:t>
            </a:r>
            <a:endParaRPr lang="en-US" dirty="0"/>
          </a:p>
        </p:txBody>
      </p:sp>
    </p:spTree>
    <p:extLst>
      <p:ext uri="{BB962C8B-B14F-4D97-AF65-F5344CB8AC3E}">
        <p14:creationId xmlns:p14="http://schemas.microsoft.com/office/powerpoint/2010/main" val="237608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21D52-0569-401C-BC9E-D0C8A97D8A76}"/>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xmlns="" id="{18BF009F-F18E-45BE-9751-A90560799F52}"/>
              </a:ext>
            </a:extLst>
          </p:cNvPr>
          <p:cNvSpPr>
            <a:spLocks noGrp="1"/>
          </p:cNvSpPr>
          <p:nvPr>
            <p:ph idx="1"/>
          </p:nvPr>
        </p:nvSpPr>
        <p:spPr/>
        <p:txBody>
          <a:bodyPr/>
          <a:lstStyle/>
          <a:p>
            <a:r>
              <a:rPr lang="en-US" dirty="0"/>
              <a:t>In machine learning it is a procedure of choosing a subset of pertinent features/attributes used to create model.</a:t>
            </a:r>
          </a:p>
          <a:p>
            <a:pPr marL="0" indent="0" algn="ctr">
              <a:buNone/>
            </a:pPr>
            <a:r>
              <a:rPr lang="en-US" dirty="0"/>
              <a:t> For specific results we need relevant features.</a:t>
            </a:r>
          </a:p>
          <a:p>
            <a:r>
              <a:rPr lang="en-US" dirty="0"/>
              <a:t> Feature selection methods are adopted for following motives </a:t>
            </a:r>
          </a:p>
          <a:p>
            <a:pPr lvl="2" fontAlgn="base"/>
            <a:r>
              <a:rPr lang="en-US" dirty="0"/>
              <a:t>Oversimplification of model so it become easy to understand. </a:t>
            </a:r>
          </a:p>
          <a:p>
            <a:pPr lvl="2" fontAlgn="base"/>
            <a:r>
              <a:rPr lang="en-US" dirty="0"/>
              <a:t>Shorter training time. </a:t>
            </a:r>
          </a:p>
          <a:p>
            <a:pPr lvl="2" fontAlgn="base"/>
            <a:r>
              <a:rPr lang="en-US" dirty="0"/>
              <a:t>To avoid curse of dimensionality. </a:t>
            </a:r>
          </a:p>
          <a:p>
            <a:pPr lvl="2" fontAlgn="base"/>
            <a:r>
              <a:rPr lang="en-US" dirty="0"/>
              <a:t>Enhance generalization by reducing overfitting. </a:t>
            </a:r>
          </a:p>
          <a:p>
            <a:endParaRPr lang="en-US" dirty="0"/>
          </a:p>
        </p:txBody>
      </p:sp>
      <p:sp>
        <p:nvSpPr>
          <p:cNvPr id="4" name="Content Placeholder 2">
            <a:extLst>
              <a:ext uri="{FF2B5EF4-FFF2-40B4-BE49-F238E27FC236}">
                <a16:creationId xmlns:a16="http://schemas.microsoft.com/office/drawing/2014/main" xmlns="" id="{DFF578B8-8EF4-4359-BB47-EDD2197BCF35}"/>
              </a:ext>
            </a:extLst>
          </p:cNvPr>
          <p:cNvSpPr txBox="1">
            <a:spLocks/>
          </p:cNvSpPr>
          <p:nvPr/>
        </p:nvSpPr>
        <p:spPr>
          <a:xfrm>
            <a:off x="1063752" y="5651313"/>
            <a:ext cx="10058400" cy="52088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Feature are selected using </a:t>
            </a:r>
            <a:r>
              <a:rPr lang="en-US" b="1" dirty="0"/>
              <a:t>RFE (Recursive Feature Elimination)</a:t>
            </a:r>
          </a:p>
          <a:p>
            <a:endParaRPr lang="en-US" dirty="0"/>
          </a:p>
        </p:txBody>
      </p:sp>
      <p:sp>
        <p:nvSpPr>
          <p:cNvPr id="6" name="Slide Number Placeholder 5">
            <a:extLst>
              <a:ext uri="{FF2B5EF4-FFF2-40B4-BE49-F238E27FC236}">
                <a16:creationId xmlns:a16="http://schemas.microsoft.com/office/drawing/2014/main" xmlns="" id="{A3F294F2-F892-4893-8E7B-C66C826D54D6}"/>
              </a:ext>
            </a:extLst>
          </p:cNvPr>
          <p:cNvSpPr>
            <a:spLocks noGrp="1"/>
          </p:cNvSpPr>
          <p:nvPr>
            <p:ph type="sldNum" sz="quarter" idx="12"/>
          </p:nvPr>
        </p:nvSpPr>
        <p:spPr/>
        <p:txBody>
          <a:bodyPr/>
          <a:lstStyle/>
          <a:p>
            <a:fld id="{4FAB73BC-B049-4115-A692-8D63A059BFB8}" type="slidenum">
              <a:rPr lang="en-US" smtClean="0"/>
              <a:t>15</a:t>
            </a:fld>
            <a:endParaRPr lang="en-US" dirty="0"/>
          </a:p>
        </p:txBody>
      </p:sp>
      <p:sp>
        <p:nvSpPr>
          <p:cNvPr id="7" name="Date Placeholder 6">
            <a:extLst>
              <a:ext uri="{FF2B5EF4-FFF2-40B4-BE49-F238E27FC236}">
                <a16:creationId xmlns:a16="http://schemas.microsoft.com/office/drawing/2014/main" xmlns="" id="{AF5F734C-DD65-43D4-AD06-1FD975CAF4FB}"/>
              </a:ext>
            </a:extLst>
          </p:cNvPr>
          <p:cNvSpPr>
            <a:spLocks noGrp="1"/>
          </p:cNvSpPr>
          <p:nvPr>
            <p:ph type="dt" sz="half" idx="10"/>
          </p:nvPr>
        </p:nvSpPr>
        <p:spPr/>
        <p:txBody>
          <a:bodyPr/>
          <a:lstStyle/>
          <a:p>
            <a:fld id="{0F990F6D-CA43-4AD7-B8FE-104BA18CC241}" type="datetime1">
              <a:rPr lang="en-US" smtClean="0"/>
              <a:t>5/2/2018</a:t>
            </a:fld>
            <a:endParaRPr lang="en-US" dirty="0"/>
          </a:p>
        </p:txBody>
      </p:sp>
      <p:sp>
        <p:nvSpPr>
          <p:cNvPr id="8" name="Footer Placeholder 7">
            <a:extLst>
              <a:ext uri="{FF2B5EF4-FFF2-40B4-BE49-F238E27FC236}">
                <a16:creationId xmlns:a16="http://schemas.microsoft.com/office/drawing/2014/main" xmlns="" id="{321239A9-9FB5-470C-9D49-588BF2C4A94F}"/>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213574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B6CFA-4319-41CC-BF2C-1BE02129CC71}"/>
              </a:ext>
            </a:extLst>
          </p:cNvPr>
          <p:cNvSpPr>
            <a:spLocks noGrp="1"/>
          </p:cNvSpPr>
          <p:nvPr>
            <p:ph type="title"/>
          </p:nvPr>
        </p:nvSpPr>
        <p:spPr/>
        <p:txBody>
          <a:bodyPr/>
          <a:lstStyle/>
          <a:p>
            <a:r>
              <a:rPr lang="en-US" dirty="0"/>
              <a:t>Parameter Optimization</a:t>
            </a:r>
          </a:p>
        </p:txBody>
      </p:sp>
      <p:sp>
        <p:nvSpPr>
          <p:cNvPr id="3" name="Content Placeholder 2">
            <a:extLst>
              <a:ext uri="{FF2B5EF4-FFF2-40B4-BE49-F238E27FC236}">
                <a16:creationId xmlns:a16="http://schemas.microsoft.com/office/drawing/2014/main" xmlns="" id="{D9F2432A-8F16-41F8-96CB-94FB4C3E6470}"/>
              </a:ext>
            </a:extLst>
          </p:cNvPr>
          <p:cNvSpPr>
            <a:spLocks noGrp="1"/>
          </p:cNvSpPr>
          <p:nvPr>
            <p:ph idx="1"/>
          </p:nvPr>
        </p:nvSpPr>
        <p:spPr/>
        <p:txBody>
          <a:bodyPr/>
          <a:lstStyle/>
          <a:p>
            <a:r>
              <a:rPr lang="en-US" dirty="0"/>
              <a:t>It is a process of choosing optimal parameter for learning algorithms. This measure is known as hyperparameter and resultant model solve problem optimally</a:t>
            </a:r>
            <a:r>
              <a:rPr lang="en-US" dirty="0" smtClean="0"/>
              <a:t>.</a:t>
            </a:r>
          </a:p>
          <a:p>
            <a:endParaRPr lang="en-US" dirty="0"/>
          </a:p>
          <a:p>
            <a:r>
              <a:rPr lang="en-US" dirty="0" smtClean="0"/>
              <a:t>RFECV to test problem optimization.</a:t>
            </a:r>
            <a:endParaRPr lang="en-US" dirty="0"/>
          </a:p>
        </p:txBody>
      </p:sp>
      <p:sp>
        <p:nvSpPr>
          <p:cNvPr id="4" name="Slide Number Placeholder 3">
            <a:extLst>
              <a:ext uri="{FF2B5EF4-FFF2-40B4-BE49-F238E27FC236}">
                <a16:creationId xmlns:a16="http://schemas.microsoft.com/office/drawing/2014/main" xmlns="" id="{AC60979E-4CFE-4D70-82DD-C38CFC2E9FBF}"/>
              </a:ext>
            </a:extLst>
          </p:cNvPr>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Date Placeholder 4">
            <a:extLst>
              <a:ext uri="{FF2B5EF4-FFF2-40B4-BE49-F238E27FC236}">
                <a16:creationId xmlns:a16="http://schemas.microsoft.com/office/drawing/2014/main" xmlns="" id="{50A85755-C667-43FC-BF4D-03AD5B1B4CB0}"/>
              </a:ext>
            </a:extLst>
          </p:cNvPr>
          <p:cNvSpPr>
            <a:spLocks noGrp="1"/>
          </p:cNvSpPr>
          <p:nvPr>
            <p:ph type="dt" sz="half" idx="10"/>
          </p:nvPr>
        </p:nvSpPr>
        <p:spPr/>
        <p:txBody>
          <a:bodyPr/>
          <a:lstStyle/>
          <a:p>
            <a:fld id="{F2037692-D61F-45BF-852B-DFE87DCAF24B}" type="datetime1">
              <a:rPr lang="en-US" smtClean="0"/>
              <a:t>5/2/2018</a:t>
            </a:fld>
            <a:endParaRPr lang="en-US" dirty="0"/>
          </a:p>
        </p:txBody>
      </p:sp>
      <p:sp>
        <p:nvSpPr>
          <p:cNvPr id="6" name="Footer Placeholder 5">
            <a:extLst>
              <a:ext uri="{FF2B5EF4-FFF2-40B4-BE49-F238E27FC236}">
                <a16:creationId xmlns:a16="http://schemas.microsoft.com/office/drawing/2014/main" xmlns="" id="{EC53542B-BEB6-48D0-8ADE-D2459AB1B311}"/>
              </a:ext>
            </a:extLst>
          </p:cNvPr>
          <p:cNvSpPr>
            <a:spLocks noGrp="1"/>
          </p:cNvSpPr>
          <p:nvPr>
            <p:ph type="ftr" sz="quarter" idx="11"/>
          </p:nvPr>
        </p:nvSpPr>
        <p:spPr/>
        <p:txBody>
          <a:bodyPr/>
          <a:lstStyle/>
          <a:p>
            <a:r>
              <a:rPr lang="en-US"/>
              <a:t>BSCS-F17-019 </a:t>
            </a:r>
            <a:endParaRPr lang="en-US" dirty="0"/>
          </a:p>
        </p:txBody>
      </p:sp>
      <p:pic>
        <p:nvPicPr>
          <p:cNvPr id="9" name="Picture 8"/>
          <p:cNvPicPr>
            <a:picLocks noChangeAspect="1"/>
          </p:cNvPicPr>
          <p:nvPr/>
        </p:nvPicPr>
        <p:blipFill>
          <a:blip r:embed="rId2"/>
          <a:stretch>
            <a:fillRect/>
          </a:stretch>
        </p:blipFill>
        <p:spPr>
          <a:xfrm>
            <a:off x="6149340" y="2794984"/>
            <a:ext cx="5097780" cy="3537236"/>
          </a:xfrm>
          <a:prstGeom prst="rect">
            <a:avLst/>
          </a:prstGeom>
        </p:spPr>
      </p:pic>
    </p:spTree>
    <p:extLst>
      <p:ext uri="{BB962C8B-B14F-4D97-AF65-F5344CB8AC3E}">
        <p14:creationId xmlns:p14="http://schemas.microsoft.com/office/powerpoint/2010/main" val="140086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49687-39FE-4459-A258-1BCB39B96870}"/>
              </a:ext>
            </a:extLst>
          </p:cNvPr>
          <p:cNvSpPr>
            <a:spLocks noGrp="1"/>
          </p:cNvSpPr>
          <p:nvPr>
            <p:ph type="title"/>
          </p:nvPr>
        </p:nvSpPr>
        <p:spPr/>
        <p:txBody>
          <a:bodyPr/>
          <a:lstStyle/>
          <a:p>
            <a:r>
              <a:rPr lang="en-US" dirty="0"/>
              <a:t>Classification  </a:t>
            </a:r>
          </a:p>
        </p:txBody>
      </p:sp>
      <p:sp>
        <p:nvSpPr>
          <p:cNvPr id="3" name="Content Placeholder 2">
            <a:extLst>
              <a:ext uri="{FF2B5EF4-FFF2-40B4-BE49-F238E27FC236}">
                <a16:creationId xmlns:a16="http://schemas.microsoft.com/office/drawing/2014/main" xmlns="" id="{7B3B783B-CA8A-4DC1-A837-21A508984236}"/>
              </a:ext>
            </a:extLst>
          </p:cNvPr>
          <p:cNvSpPr>
            <a:spLocks noGrp="1"/>
          </p:cNvSpPr>
          <p:nvPr>
            <p:ph idx="1"/>
          </p:nvPr>
        </p:nvSpPr>
        <p:spPr/>
        <p:txBody>
          <a:bodyPr/>
          <a:lstStyle/>
          <a:p>
            <a:r>
              <a:rPr lang="en-US" dirty="0"/>
              <a:t>Classification is a process of arrangement of optimized parameters so that useful information can extract in data.</a:t>
            </a:r>
          </a:p>
          <a:p>
            <a:r>
              <a:rPr lang="en-US" dirty="0" smtClean="0"/>
              <a:t>Random Forest is the method to solve the problem to avoid over fit of data in decision tree</a:t>
            </a:r>
            <a:endParaRPr lang="en-US" dirty="0"/>
          </a:p>
        </p:txBody>
      </p:sp>
      <p:sp>
        <p:nvSpPr>
          <p:cNvPr id="4" name="Slide Number Placeholder 3">
            <a:extLst>
              <a:ext uri="{FF2B5EF4-FFF2-40B4-BE49-F238E27FC236}">
                <a16:creationId xmlns:a16="http://schemas.microsoft.com/office/drawing/2014/main" xmlns="" id="{EC10E0D7-ADC6-4E42-ACB0-AEF19B2ADED6}"/>
              </a:ext>
            </a:extLst>
          </p:cNvPr>
          <p:cNvSpPr>
            <a:spLocks noGrp="1"/>
          </p:cNvSpPr>
          <p:nvPr>
            <p:ph type="sldNum" sz="quarter" idx="12"/>
          </p:nvPr>
        </p:nvSpPr>
        <p:spPr/>
        <p:txBody>
          <a:bodyPr/>
          <a:lstStyle/>
          <a:p>
            <a:fld id="{4FAB73BC-B049-4115-A692-8D63A059BFB8}" type="slidenum">
              <a:rPr lang="en-US" smtClean="0"/>
              <a:t>17</a:t>
            </a:fld>
            <a:endParaRPr lang="en-US" dirty="0"/>
          </a:p>
        </p:txBody>
      </p:sp>
      <p:sp>
        <p:nvSpPr>
          <p:cNvPr id="5" name="Date Placeholder 4">
            <a:extLst>
              <a:ext uri="{FF2B5EF4-FFF2-40B4-BE49-F238E27FC236}">
                <a16:creationId xmlns:a16="http://schemas.microsoft.com/office/drawing/2014/main" xmlns="" id="{C03849E2-4846-450D-8BC5-B601EB2EA8A8}"/>
              </a:ext>
            </a:extLst>
          </p:cNvPr>
          <p:cNvSpPr>
            <a:spLocks noGrp="1"/>
          </p:cNvSpPr>
          <p:nvPr>
            <p:ph type="dt" sz="half" idx="10"/>
          </p:nvPr>
        </p:nvSpPr>
        <p:spPr/>
        <p:txBody>
          <a:bodyPr/>
          <a:lstStyle/>
          <a:p>
            <a:fld id="{B5B06EEA-AA82-46B0-9A76-41ABB5094D43}" type="datetime1">
              <a:rPr lang="en-US" smtClean="0"/>
              <a:t>5/2/2018</a:t>
            </a:fld>
            <a:endParaRPr lang="en-US" dirty="0"/>
          </a:p>
        </p:txBody>
      </p:sp>
      <p:sp>
        <p:nvSpPr>
          <p:cNvPr id="6" name="Footer Placeholder 5">
            <a:extLst>
              <a:ext uri="{FF2B5EF4-FFF2-40B4-BE49-F238E27FC236}">
                <a16:creationId xmlns:a16="http://schemas.microsoft.com/office/drawing/2014/main" xmlns="" id="{AB085E61-C6A1-4E9F-996D-C74D4A4E2FCA}"/>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3092106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88D41-03CA-407E-92FF-67393CB7F7F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xmlns="" id="{0E9498D9-2A34-41D4-9F6F-2456F5453DB5}"/>
              </a:ext>
            </a:extLst>
          </p:cNvPr>
          <p:cNvSpPr>
            <a:spLocks noGrp="1"/>
          </p:cNvSpPr>
          <p:nvPr>
            <p:ph idx="1"/>
          </p:nvPr>
        </p:nvSpPr>
        <p:spPr/>
        <p:txBody>
          <a:bodyPr/>
          <a:lstStyle/>
          <a:p>
            <a:r>
              <a:rPr lang="en-US" dirty="0"/>
              <a:t>Model will be evaluated on the bases of confusion matrix. Multiple scores are measured such as:</a:t>
            </a:r>
          </a:p>
          <a:p>
            <a:r>
              <a:rPr lang="en-US" dirty="0"/>
              <a:t>Accuracy,</a:t>
            </a:r>
          </a:p>
          <a:p>
            <a:r>
              <a:rPr lang="en-US" dirty="0"/>
              <a:t>Precision</a:t>
            </a:r>
          </a:p>
          <a:p>
            <a:r>
              <a:rPr lang="en-US" dirty="0"/>
              <a:t>Recall</a:t>
            </a:r>
          </a:p>
          <a:p>
            <a:r>
              <a:rPr lang="en-US" dirty="0"/>
              <a:t>F-measure</a:t>
            </a:r>
          </a:p>
          <a:p>
            <a:endParaRPr lang="en-US" dirty="0"/>
          </a:p>
        </p:txBody>
      </p:sp>
      <p:sp>
        <p:nvSpPr>
          <p:cNvPr id="4" name="Content Placeholder 2">
            <a:extLst>
              <a:ext uri="{FF2B5EF4-FFF2-40B4-BE49-F238E27FC236}">
                <a16:creationId xmlns:a16="http://schemas.microsoft.com/office/drawing/2014/main" xmlns="" id="{D40BFDF6-D396-4DE1-90AE-DDCA3533D91A}"/>
              </a:ext>
            </a:extLst>
          </p:cNvPr>
          <p:cNvSpPr txBox="1">
            <a:spLocks/>
          </p:cNvSpPr>
          <p:nvPr/>
        </p:nvSpPr>
        <p:spPr>
          <a:xfrm>
            <a:off x="1066800" y="5321647"/>
            <a:ext cx="10058400" cy="67007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F-measure by performance of 10-fold cross-validation.</a:t>
            </a:r>
          </a:p>
        </p:txBody>
      </p:sp>
      <p:sp>
        <p:nvSpPr>
          <p:cNvPr id="6" name="Slide Number Placeholder 5">
            <a:extLst>
              <a:ext uri="{FF2B5EF4-FFF2-40B4-BE49-F238E27FC236}">
                <a16:creationId xmlns:a16="http://schemas.microsoft.com/office/drawing/2014/main" xmlns="" id="{F9FE39C0-414C-400D-9F14-ED2454AF7546}"/>
              </a:ext>
            </a:extLst>
          </p:cNvPr>
          <p:cNvSpPr>
            <a:spLocks noGrp="1"/>
          </p:cNvSpPr>
          <p:nvPr>
            <p:ph type="sldNum" sz="quarter" idx="12"/>
          </p:nvPr>
        </p:nvSpPr>
        <p:spPr/>
        <p:txBody>
          <a:bodyPr/>
          <a:lstStyle/>
          <a:p>
            <a:fld id="{4FAB73BC-B049-4115-A692-8D63A059BFB8}" type="slidenum">
              <a:rPr lang="en-US" smtClean="0"/>
              <a:t>18</a:t>
            </a:fld>
            <a:endParaRPr lang="en-US" dirty="0"/>
          </a:p>
        </p:txBody>
      </p:sp>
      <p:sp>
        <p:nvSpPr>
          <p:cNvPr id="7" name="Date Placeholder 6">
            <a:extLst>
              <a:ext uri="{FF2B5EF4-FFF2-40B4-BE49-F238E27FC236}">
                <a16:creationId xmlns:a16="http://schemas.microsoft.com/office/drawing/2014/main" xmlns="" id="{F45E0D80-E30F-4DD4-9A65-8E9060D47211}"/>
              </a:ext>
            </a:extLst>
          </p:cNvPr>
          <p:cNvSpPr>
            <a:spLocks noGrp="1"/>
          </p:cNvSpPr>
          <p:nvPr>
            <p:ph type="dt" sz="half" idx="10"/>
          </p:nvPr>
        </p:nvSpPr>
        <p:spPr/>
        <p:txBody>
          <a:bodyPr/>
          <a:lstStyle/>
          <a:p>
            <a:fld id="{88AB99F7-6481-46DD-AC99-8410AD3E2CD5}" type="datetime1">
              <a:rPr lang="en-US" smtClean="0"/>
              <a:t>5/2/2018</a:t>
            </a:fld>
            <a:endParaRPr lang="en-US" dirty="0"/>
          </a:p>
        </p:txBody>
      </p:sp>
      <p:sp>
        <p:nvSpPr>
          <p:cNvPr id="8" name="Footer Placeholder 7">
            <a:extLst>
              <a:ext uri="{FF2B5EF4-FFF2-40B4-BE49-F238E27FC236}">
                <a16:creationId xmlns:a16="http://schemas.microsoft.com/office/drawing/2014/main" xmlns="" id="{80170C5C-930B-4CAD-AE20-3C256C6917C9}"/>
              </a:ext>
            </a:extLst>
          </p:cNvPr>
          <p:cNvSpPr>
            <a:spLocks noGrp="1"/>
          </p:cNvSpPr>
          <p:nvPr>
            <p:ph type="ftr" sz="quarter" idx="11"/>
          </p:nvPr>
        </p:nvSpPr>
        <p:spPr/>
        <p:txBody>
          <a:bodyPr/>
          <a:lstStyle/>
          <a:p>
            <a:r>
              <a:rPr lang="en-US"/>
              <a:t>BSCS-F17-019 </a:t>
            </a:r>
            <a:endParaRPr lang="en-US" dirty="0"/>
          </a:p>
        </p:txBody>
      </p:sp>
      <p:pic>
        <p:nvPicPr>
          <p:cNvPr id="5" name="Picture 4"/>
          <p:cNvPicPr>
            <a:picLocks noChangeAspect="1"/>
          </p:cNvPicPr>
          <p:nvPr/>
        </p:nvPicPr>
        <p:blipFill>
          <a:blip r:embed="rId2"/>
          <a:stretch>
            <a:fillRect/>
          </a:stretch>
        </p:blipFill>
        <p:spPr>
          <a:xfrm>
            <a:off x="7016305" y="2773241"/>
            <a:ext cx="4614863" cy="2239343"/>
          </a:xfrm>
          <a:prstGeom prst="rect">
            <a:avLst/>
          </a:prstGeom>
        </p:spPr>
      </p:pic>
    </p:spTree>
    <p:extLst>
      <p:ext uri="{BB962C8B-B14F-4D97-AF65-F5344CB8AC3E}">
        <p14:creationId xmlns:p14="http://schemas.microsoft.com/office/powerpoint/2010/main" val="440597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25AB2-4638-45CC-9C40-D289B41093EA}"/>
              </a:ext>
            </a:extLst>
          </p:cNvPr>
          <p:cNvSpPr>
            <a:spLocks noGrp="1"/>
          </p:cNvSpPr>
          <p:nvPr>
            <p:ph type="title"/>
          </p:nvPr>
        </p:nvSpPr>
        <p:spPr/>
        <p:txBody>
          <a:bodyPr/>
          <a:lstStyle/>
          <a:p>
            <a:r>
              <a:rPr lang="en-US" dirty="0" smtClean="0"/>
              <a:t>Cross validation</a:t>
            </a:r>
            <a:endParaRPr lang="en-US" dirty="0"/>
          </a:p>
        </p:txBody>
      </p:sp>
      <p:sp>
        <p:nvSpPr>
          <p:cNvPr id="3" name="Content Placeholder 2">
            <a:extLst>
              <a:ext uri="{FF2B5EF4-FFF2-40B4-BE49-F238E27FC236}">
                <a16:creationId xmlns:a16="http://schemas.microsoft.com/office/drawing/2014/main" xmlns="" id="{9AA43EC0-9CFB-49E7-BAD0-C572477F8FC0}"/>
              </a:ext>
            </a:extLst>
          </p:cNvPr>
          <p:cNvSpPr>
            <a:spLocks noGrp="1"/>
          </p:cNvSpPr>
          <p:nvPr>
            <p:ph idx="1"/>
          </p:nvPr>
        </p:nvSpPr>
        <p:spPr/>
        <p:txBody>
          <a:bodyPr/>
          <a:lstStyle/>
          <a:p>
            <a:r>
              <a:rPr lang="en-US" dirty="0" smtClean="0"/>
              <a:t>Cross validation is 10 folds</a:t>
            </a:r>
          </a:p>
          <a:p>
            <a:endParaRPr lang="en-US" dirty="0"/>
          </a:p>
        </p:txBody>
      </p:sp>
      <p:sp>
        <p:nvSpPr>
          <p:cNvPr id="4" name="Slide Number Placeholder 3">
            <a:extLst>
              <a:ext uri="{FF2B5EF4-FFF2-40B4-BE49-F238E27FC236}">
                <a16:creationId xmlns:a16="http://schemas.microsoft.com/office/drawing/2014/main" xmlns="" id="{A2C6B5F3-F6E7-4D3A-AD9E-F243645026A3}"/>
              </a:ext>
            </a:extLst>
          </p:cNvPr>
          <p:cNvSpPr>
            <a:spLocks noGrp="1"/>
          </p:cNvSpPr>
          <p:nvPr>
            <p:ph type="sldNum" sz="quarter" idx="12"/>
          </p:nvPr>
        </p:nvSpPr>
        <p:spPr/>
        <p:txBody>
          <a:bodyPr/>
          <a:lstStyle/>
          <a:p>
            <a:fld id="{4FAB73BC-B049-4115-A692-8D63A059BFB8}" type="slidenum">
              <a:rPr lang="en-US" smtClean="0"/>
              <a:t>19</a:t>
            </a:fld>
            <a:endParaRPr lang="en-US" dirty="0"/>
          </a:p>
        </p:txBody>
      </p:sp>
      <p:sp>
        <p:nvSpPr>
          <p:cNvPr id="5" name="Date Placeholder 4">
            <a:extLst>
              <a:ext uri="{FF2B5EF4-FFF2-40B4-BE49-F238E27FC236}">
                <a16:creationId xmlns:a16="http://schemas.microsoft.com/office/drawing/2014/main" xmlns="" id="{C5E8CDA7-D621-4BF8-AD1C-6AF82EF4AC3B}"/>
              </a:ext>
            </a:extLst>
          </p:cNvPr>
          <p:cNvSpPr>
            <a:spLocks noGrp="1"/>
          </p:cNvSpPr>
          <p:nvPr>
            <p:ph type="dt" sz="half" idx="10"/>
          </p:nvPr>
        </p:nvSpPr>
        <p:spPr/>
        <p:txBody>
          <a:bodyPr/>
          <a:lstStyle/>
          <a:p>
            <a:fld id="{5E734073-5A06-4678-89D1-654D7BE60685}" type="datetime1">
              <a:rPr lang="en-US" smtClean="0"/>
              <a:t>5/2/2018</a:t>
            </a:fld>
            <a:endParaRPr lang="en-US" dirty="0"/>
          </a:p>
        </p:txBody>
      </p:sp>
      <p:sp>
        <p:nvSpPr>
          <p:cNvPr id="6" name="Footer Placeholder 5">
            <a:extLst>
              <a:ext uri="{FF2B5EF4-FFF2-40B4-BE49-F238E27FC236}">
                <a16:creationId xmlns:a16="http://schemas.microsoft.com/office/drawing/2014/main" xmlns="" id="{C842A055-A755-4F39-A1E3-0BFA5B57746E}"/>
              </a:ext>
            </a:extLst>
          </p:cNvPr>
          <p:cNvSpPr>
            <a:spLocks noGrp="1"/>
          </p:cNvSpPr>
          <p:nvPr>
            <p:ph type="ftr" sz="quarter" idx="11"/>
          </p:nvPr>
        </p:nvSpPr>
        <p:spPr/>
        <p:txBody>
          <a:bodyPr/>
          <a:lstStyle/>
          <a:p>
            <a:r>
              <a:rPr lang="en-US"/>
              <a:t>BSCS-F17-019 </a:t>
            </a:r>
            <a:endParaRPr lang="en-US" dirty="0"/>
          </a:p>
        </p:txBody>
      </p:sp>
      <p:pic>
        <p:nvPicPr>
          <p:cNvPr id="7" name="Picture 6"/>
          <p:cNvPicPr>
            <a:picLocks noChangeAspect="1"/>
          </p:cNvPicPr>
          <p:nvPr/>
        </p:nvPicPr>
        <p:blipFill>
          <a:blip r:embed="rId2"/>
          <a:stretch>
            <a:fillRect/>
          </a:stretch>
        </p:blipFill>
        <p:spPr>
          <a:xfrm>
            <a:off x="2090737" y="2869215"/>
            <a:ext cx="8645045" cy="2235518"/>
          </a:xfrm>
          <a:prstGeom prst="rect">
            <a:avLst/>
          </a:prstGeom>
        </p:spPr>
      </p:pic>
    </p:spTree>
    <p:extLst>
      <p:ext uri="{BB962C8B-B14F-4D97-AF65-F5344CB8AC3E}">
        <p14:creationId xmlns:p14="http://schemas.microsoft.com/office/powerpoint/2010/main" val="39139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C3A39-3345-450C-A616-DB5D5C96C9E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xmlns="" id="{B6725CB7-9E7E-4DF1-8F7D-CC850FEAF153}"/>
              </a:ext>
            </a:extLst>
          </p:cNvPr>
          <p:cNvSpPr>
            <a:spLocks noGrp="1"/>
          </p:cNvSpPr>
          <p:nvPr>
            <p:ph idx="1"/>
          </p:nvPr>
        </p:nvSpPr>
        <p:spPr/>
        <p:txBody>
          <a:bodyPr/>
          <a:lstStyle/>
          <a:p>
            <a:r>
              <a:rPr lang="en-US" dirty="0"/>
              <a:t>Computer Security</a:t>
            </a:r>
          </a:p>
          <a:p>
            <a:pPr lvl="1"/>
            <a:r>
              <a:rPr lang="en-US" dirty="0"/>
              <a:t>Government agencies</a:t>
            </a:r>
          </a:p>
          <a:p>
            <a:pPr lvl="1"/>
            <a:r>
              <a:rPr lang="en-US" dirty="0"/>
              <a:t>Industries</a:t>
            </a:r>
          </a:p>
          <a:p>
            <a:pPr lvl="1"/>
            <a:r>
              <a:rPr lang="en-US" dirty="0"/>
              <a:t>Big commercialized infrastructures</a:t>
            </a:r>
          </a:p>
          <a:p>
            <a:r>
              <a:rPr lang="en-US" dirty="0"/>
              <a:t>Signature Based Intrusion Detection System</a:t>
            </a:r>
          </a:p>
          <a:p>
            <a:pPr lvl="1"/>
            <a:r>
              <a:rPr lang="en-US" dirty="0"/>
              <a:t>Detect novel attacks based on pattern</a:t>
            </a:r>
          </a:p>
          <a:p>
            <a:r>
              <a:rPr lang="en-US" dirty="0"/>
              <a:t>Anomaly based Intrusion Detection System</a:t>
            </a:r>
          </a:p>
          <a:p>
            <a:pPr lvl="1"/>
            <a:r>
              <a:rPr lang="en-US" dirty="0"/>
              <a:t>Detect strange attacks based on statistics</a:t>
            </a:r>
          </a:p>
          <a:p>
            <a:pPr lvl="1"/>
            <a:endParaRPr lang="en-US" dirty="0"/>
          </a:p>
        </p:txBody>
      </p:sp>
      <p:sp>
        <p:nvSpPr>
          <p:cNvPr id="4" name="Content Placeholder 2">
            <a:extLst>
              <a:ext uri="{FF2B5EF4-FFF2-40B4-BE49-F238E27FC236}">
                <a16:creationId xmlns:a16="http://schemas.microsoft.com/office/drawing/2014/main" xmlns="" id="{11739EAE-F6F1-49DC-AE97-6C31B3436D8C}"/>
              </a:ext>
            </a:extLst>
          </p:cNvPr>
          <p:cNvSpPr txBox="1">
            <a:spLocks/>
          </p:cNvSpPr>
          <p:nvPr/>
        </p:nvSpPr>
        <p:spPr>
          <a:xfrm>
            <a:off x="1063752" y="5269832"/>
            <a:ext cx="10058400" cy="902368"/>
          </a:xfrm>
          <a:prstGeom prst="rect">
            <a:avLst/>
          </a:prstGeom>
          <a:solidFill>
            <a:schemeClr val="accent2">
              <a:lumMod val="50000"/>
            </a:schemeClr>
          </a:solidFill>
          <a:ln>
            <a:solidFill>
              <a:schemeClr val="bg1">
                <a:lumMod val="75000"/>
              </a:schemeClr>
            </a:solidFill>
          </a:ln>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ctr">
              <a:spcBef>
                <a:spcPts val="200"/>
              </a:spcBef>
              <a:buNone/>
            </a:pPr>
            <a:endParaRPr lang="en-US" sz="1600" dirty="0">
              <a:solidFill>
                <a:schemeClr val="bg1"/>
              </a:solidFill>
            </a:endParaRPr>
          </a:p>
          <a:p>
            <a:pPr marL="274320" lvl="1" indent="0" algn="ctr">
              <a:spcBef>
                <a:spcPts val="200"/>
              </a:spcBef>
              <a:buNone/>
            </a:pPr>
            <a:r>
              <a:rPr lang="en-US" sz="3200" dirty="0">
                <a:solidFill>
                  <a:schemeClr val="bg1"/>
                </a:solidFill>
              </a:rPr>
              <a:t>NSL-KDD </a:t>
            </a:r>
            <a:r>
              <a:rPr lang="en-US" sz="3200" dirty="0" smtClean="0">
                <a:solidFill>
                  <a:schemeClr val="bg1"/>
                </a:solidFill>
              </a:rPr>
              <a:t>+ UNSW NB-15</a:t>
            </a:r>
            <a:endParaRPr lang="en-US" dirty="0">
              <a:solidFill>
                <a:schemeClr val="bg1"/>
              </a:solidFill>
            </a:endParaRPr>
          </a:p>
        </p:txBody>
      </p:sp>
      <p:sp>
        <p:nvSpPr>
          <p:cNvPr id="5" name="Slide Number Placeholder 4">
            <a:extLst>
              <a:ext uri="{FF2B5EF4-FFF2-40B4-BE49-F238E27FC236}">
                <a16:creationId xmlns:a16="http://schemas.microsoft.com/office/drawing/2014/main" xmlns="" id="{3FC9615B-3D24-44FB-8998-D8F431586083}"/>
              </a:ext>
            </a:extLst>
          </p:cNvPr>
          <p:cNvSpPr>
            <a:spLocks noGrp="1"/>
          </p:cNvSpPr>
          <p:nvPr>
            <p:ph type="sldNum" sz="quarter" idx="12"/>
          </p:nvPr>
        </p:nvSpPr>
        <p:spPr/>
        <p:txBody>
          <a:bodyPr/>
          <a:lstStyle/>
          <a:p>
            <a:fld id="{4FAB73BC-B049-4115-A692-8D63A059BFB8}" type="slidenum">
              <a:rPr lang="en-US" smtClean="0"/>
              <a:t>2</a:t>
            </a:fld>
            <a:endParaRPr lang="en-US" dirty="0"/>
          </a:p>
        </p:txBody>
      </p:sp>
      <p:sp>
        <p:nvSpPr>
          <p:cNvPr id="6" name="Date Placeholder 5">
            <a:extLst>
              <a:ext uri="{FF2B5EF4-FFF2-40B4-BE49-F238E27FC236}">
                <a16:creationId xmlns:a16="http://schemas.microsoft.com/office/drawing/2014/main" xmlns="" id="{4357B069-4390-4C05-B684-BE33FE77C4AA}"/>
              </a:ext>
            </a:extLst>
          </p:cNvPr>
          <p:cNvSpPr>
            <a:spLocks noGrp="1"/>
          </p:cNvSpPr>
          <p:nvPr>
            <p:ph type="dt" sz="half" idx="10"/>
          </p:nvPr>
        </p:nvSpPr>
        <p:spPr/>
        <p:txBody>
          <a:bodyPr/>
          <a:lstStyle/>
          <a:p>
            <a:fld id="{D4114E8D-48E7-45A0-B2A4-8F5937BD828C}" type="datetime1">
              <a:rPr lang="en-US" smtClean="0"/>
              <a:t>5/2/2018</a:t>
            </a:fld>
            <a:endParaRPr lang="en-US" dirty="0"/>
          </a:p>
        </p:txBody>
      </p:sp>
      <p:sp>
        <p:nvSpPr>
          <p:cNvPr id="7" name="Footer Placeholder 6">
            <a:extLst>
              <a:ext uri="{FF2B5EF4-FFF2-40B4-BE49-F238E27FC236}">
                <a16:creationId xmlns:a16="http://schemas.microsoft.com/office/drawing/2014/main" xmlns="" id="{194B2C74-C604-4136-9C01-4AF0EEF9A94C}"/>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3520863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2F15D-B13D-4D81-A901-CE83D19599F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37DCE8E4-D376-4B73-BE5D-396DA6D114C2}"/>
              </a:ext>
            </a:extLst>
          </p:cNvPr>
          <p:cNvSpPr>
            <a:spLocks noGrp="1"/>
          </p:cNvSpPr>
          <p:nvPr>
            <p:ph idx="1"/>
          </p:nvPr>
        </p:nvSpPr>
        <p:spPr/>
        <p:txBody>
          <a:bodyPr/>
          <a:lstStyle/>
          <a:p>
            <a:r>
              <a:rPr lang="en-US" dirty="0"/>
              <a:t>IDS is todays want because, it helps the people to stay up their confidentiality and integrity. Intrusion that disturbs the safety and secrecy of the system, has become chief concern for several organizations</a:t>
            </a:r>
          </a:p>
        </p:txBody>
      </p:sp>
      <p:sp>
        <p:nvSpPr>
          <p:cNvPr id="4" name="Content Placeholder 2">
            <a:extLst>
              <a:ext uri="{FF2B5EF4-FFF2-40B4-BE49-F238E27FC236}">
                <a16:creationId xmlns:a16="http://schemas.microsoft.com/office/drawing/2014/main" xmlns="" id="{21E5437B-614E-44AC-ABEB-A2B50D82E2A7}"/>
              </a:ext>
            </a:extLst>
          </p:cNvPr>
          <p:cNvSpPr txBox="1">
            <a:spLocks/>
          </p:cNvSpPr>
          <p:nvPr/>
        </p:nvSpPr>
        <p:spPr>
          <a:xfrm>
            <a:off x="1063752" y="5269832"/>
            <a:ext cx="10058400" cy="902368"/>
          </a:xfrm>
          <a:prstGeom prst="rect">
            <a:avLst/>
          </a:prstGeom>
          <a:solidFill>
            <a:schemeClr val="accent2">
              <a:lumMod val="50000"/>
            </a:schemeClr>
          </a:solidFill>
          <a:ln>
            <a:solidFill>
              <a:schemeClr val="bg1">
                <a:lumMod val="75000"/>
              </a:schemeClr>
            </a:solidFill>
          </a:ln>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ctr">
              <a:spcBef>
                <a:spcPts val="200"/>
              </a:spcBef>
              <a:buNone/>
            </a:pPr>
            <a:r>
              <a:rPr lang="en-US" sz="5400" dirty="0">
                <a:solidFill>
                  <a:schemeClr val="bg1"/>
                </a:solidFill>
              </a:rPr>
              <a:t>Security is always important</a:t>
            </a:r>
            <a:endParaRPr lang="en-US" sz="6000" dirty="0">
              <a:solidFill>
                <a:schemeClr val="bg1"/>
              </a:solidFill>
            </a:endParaRPr>
          </a:p>
        </p:txBody>
      </p:sp>
      <p:sp>
        <p:nvSpPr>
          <p:cNvPr id="5" name="Slide Number Placeholder 4">
            <a:extLst>
              <a:ext uri="{FF2B5EF4-FFF2-40B4-BE49-F238E27FC236}">
                <a16:creationId xmlns:a16="http://schemas.microsoft.com/office/drawing/2014/main" xmlns="" id="{CC285169-903B-4E59-AC57-AF302FDFE5F5}"/>
              </a:ext>
            </a:extLst>
          </p:cNvPr>
          <p:cNvSpPr>
            <a:spLocks noGrp="1"/>
          </p:cNvSpPr>
          <p:nvPr>
            <p:ph type="sldNum" sz="quarter" idx="12"/>
          </p:nvPr>
        </p:nvSpPr>
        <p:spPr/>
        <p:txBody>
          <a:bodyPr/>
          <a:lstStyle/>
          <a:p>
            <a:fld id="{4FAB73BC-B049-4115-A692-8D63A059BFB8}" type="slidenum">
              <a:rPr lang="en-US" smtClean="0"/>
              <a:t>20</a:t>
            </a:fld>
            <a:endParaRPr lang="en-US" dirty="0"/>
          </a:p>
        </p:txBody>
      </p:sp>
      <p:sp>
        <p:nvSpPr>
          <p:cNvPr id="6" name="Date Placeholder 5">
            <a:extLst>
              <a:ext uri="{FF2B5EF4-FFF2-40B4-BE49-F238E27FC236}">
                <a16:creationId xmlns:a16="http://schemas.microsoft.com/office/drawing/2014/main" xmlns="" id="{C67B3ACA-7DDA-42DC-B82D-AC803F978889}"/>
              </a:ext>
            </a:extLst>
          </p:cNvPr>
          <p:cNvSpPr>
            <a:spLocks noGrp="1"/>
          </p:cNvSpPr>
          <p:nvPr>
            <p:ph type="dt" sz="half" idx="10"/>
          </p:nvPr>
        </p:nvSpPr>
        <p:spPr/>
        <p:txBody>
          <a:bodyPr/>
          <a:lstStyle/>
          <a:p>
            <a:fld id="{54BC7ABC-07DD-4BA8-B08C-D1E89EF64847}" type="datetime1">
              <a:rPr lang="en-US" smtClean="0"/>
              <a:t>5/2/2018</a:t>
            </a:fld>
            <a:endParaRPr lang="en-US" dirty="0"/>
          </a:p>
        </p:txBody>
      </p:sp>
      <p:sp>
        <p:nvSpPr>
          <p:cNvPr id="7" name="Footer Placeholder 6">
            <a:extLst>
              <a:ext uri="{FF2B5EF4-FFF2-40B4-BE49-F238E27FC236}">
                <a16:creationId xmlns:a16="http://schemas.microsoft.com/office/drawing/2014/main" xmlns="" id="{C8592C29-A82E-4903-8B60-2A201ACB1F4D}"/>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100905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E35EF-78EA-4964-9D21-4784B95AAC6A}"/>
              </a:ext>
            </a:extLst>
          </p:cNvPr>
          <p:cNvSpPr>
            <a:spLocks noGrp="1"/>
          </p:cNvSpPr>
          <p:nvPr>
            <p:ph type="title"/>
          </p:nvPr>
        </p:nvSpPr>
        <p:spPr>
          <a:xfrm>
            <a:off x="1066800" y="2624328"/>
            <a:ext cx="10058400" cy="1609344"/>
          </a:xfrm>
        </p:spPr>
        <p:txBody>
          <a:bodyPr>
            <a:noAutofit/>
          </a:bodyPr>
          <a:lstStyle/>
          <a:p>
            <a:r>
              <a:rPr lang="en-US" sz="19600" dirty="0"/>
              <a:t>Thank You</a:t>
            </a:r>
          </a:p>
        </p:txBody>
      </p:sp>
      <p:sp>
        <p:nvSpPr>
          <p:cNvPr id="4" name="Slide Number Placeholder 3">
            <a:extLst>
              <a:ext uri="{FF2B5EF4-FFF2-40B4-BE49-F238E27FC236}">
                <a16:creationId xmlns:a16="http://schemas.microsoft.com/office/drawing/2014/main" xmlns="" id="{0EFEE275-42CC-43CE-84FE-BCDC781D6ACF}"/>
              </a:ext>
            </a:extLst>
          </p:cNvPr>
          <p:cNvSpPr>
            <a:spLocks noGrp="1"/>
          </p:cNvSpPr>
          <p:nvPr>
            <p:ph type="sldNum" sz="quarter" idx="12"/>
          </p:nvPr>
        </p:nvSpPr>
        <p:spPr/>
        <p:txBody>
          <a:bodyPr/>
          <a:lstStyle/>
          <a:p>
            <a:fld id="{4FAB73BC-B049-4115-A692-8D63A059BFB8}" type="slidenum">
              <a:rPr lang="en-US" smtClean="0"/>
              <a:t>21</a:t>
            </a:fld>
            <a:endParaRPr lang="en-US" dirty="0"/>
          </a:p>
        </p:txBody>
      </p:sp>
      <p:sp>
        <p:nvSpPr>
          <p:cNvPr id="5" name="Date Placeholder 4">
            <a:extLst>
              <a:ext uri="{FF2B5EF4-FFF2-40B4-BE49-F238E27FC236}">
                <a16:creationId xmlns:a16="http://schemas.microsoft.com/office/drawing/2014/main" xmlns="" id="{C8858553-1C3A-4789-9889-F67A19B32B2F}"/>
              </a:ext>
            </a:extLst>
          </p:cNvPr>
          <p:cNvSpPr>
            <a:spLocks noGrp="1"/>
          </p:cNvSpPr>
          <p:nvPr>
            <p:ph type="dt" sz="half" idx="10"/>
          </p:nvPr>
        </p:nvSpPr>
        <p:spPr/>
        <p:txBody>
          <a:bodyPr/>
          <a:lstStyle/>
          <a:p>
            <a:fld id="{6AE9FDCE-1B83-4D82-B0D9-2AC17790CFDF}" type="datetime1">
              <a:rPr lang="en-US" smtClean="0"/>
              <a:t>5/2/2018</a:t>
            </a:fld>
            <a:endParaRPr lang="en-US" dirty="0"/>
          </a:p>
        </p:txBody>
      </p:sp>
      <p:sp>
        <p:nvSpPr>
          <p:cNvPr id="6" name="Footer Placeholder 5">
            <a:extLst>
              <a:ext uri="{FF2B5EF4-FFF2-40B4-BE49-F238E27FC236}">
                <a16:creationId xmlns:a16="http://schemas.microsoft.com/office/drawing/2014/main" xmlns="" id="{D7AAE657-498B-41D9-B804-B8CDA24916C1}"/>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3767636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DA9D7-50B5-499D-A312-DA910269F993}"/>
              </a:ext>
            </a:extLst>
          </p:cNvPr>
          <p:cNvSpPr>
            <a:spLocks noGrp="1"/>
          </p:cNvSpPr>
          <p:nvPr>
            <p:ph type="title"/>
          </p:nvPr>
        </p:nvSpPr>
        <p:spPr>
          <a:xfrm rot="19371676">
            <a:off x="2096790" y="1681366"/>
            <a:ext cx="10058400" cy="1609344"/>
          </a:xfrm>
        </p:spPr>
        <p:txBody>
          <a:bodyPr>
            <a:noAutofit/>
          </a:bodyPr>
          <a:lstStyle/>
          <a:p>
            <a:r>
              <a:rPr lang="en-US" sz="23500" dirty="0"/>
              <a:t>Q &amp; a</a:t>
            </a:r>
          </a:p>
        </p:txBody>
      </p:sp>
      <p:sp>
        <p:nvSpPr>
          <p:cNvPr id="4" name="Slide Number Placeholder 3">
            <a:extLst>
              <a:ext uri="{FF2B5EF4-FFF2-40B4-BE49-F238E27FC236}">
                <a16:creationId xmlns:a16="http://schemas.microsoft.com/office/drawing/2014/main" xmlns="" id="{7A21E3C7-D19E-400E-8550-4AEF3EF99C16}"/>
              </a:ext>
            </a:extLst>
          </p:cNvPr>
          <p:cNvSpPr>
            <a:spLocks noGrp="1"/>
          </p:cNvSpPr>
          <p:nvPr>
            <p:ph type="sldNum" sz="quarter" idx="12"/>
          </p:nvPr>
        </p:nvSpPr>
        <p:spPr/>
        <p:txBody>
          <a:bodyPr/>
          <a:lstStyle/>
          <a:p>
            <a:fld id="{4FAB73BC-B049-4115-A692-8D63A059BFB8}" type="slidenum">
              <a:rPr lang="en-US" smtClean="0"/>
              <a:t>22</a:t>
            </a:fld>
            <a:endParaRPr lang="en-US" dirty="0"/>
          </a:p>
        </p:txBody>
      </p:sp>
      <p:sp>
        <p:nvSpPr>
          <p:cNvPr id="5" name="Date Placeholder 4">
            <a:extLst>
              <a:ext uri="{FF2B5EF4-FFF2-40B4-BE49-F238E27FC236}">
                <a16:creationId xmlns:a16="http://schemas.microsoft.com/office/drawing/2014/main" xmlns="" id="{90D4F734-A182-447D-86E9-38F9D9CA000E}"/>
              </a:ext>
            </a:extLst>
          </p:cNvPr>
          <p:cNvSpPr>
            <a:spLocks noGrp="1"/>
          </p:cNvSpPr>
          <p:nvPr>
            <p:ph type="dt" sz="half" idx="10"/>
          </p:nvPr>
        </p:nvSpPr>
        <p:spPr/>
        <p:txBody>
          <a:bodyPr/>
          <a:lstStyle/>
          <a:p>
            <a:fld id="{2242C165-89B1-44FE-B5EC-1EE378467C22}" type="datetime1">
              <a:rPr lang="en-US" smtClean="0"/>
              <a:t>5/2/2018</a:t>
            </a:fld>
            <a:endParaRPr lang="en-US" dirty="0"/>
          </a:p>
        </p:txBody>
      </p:sp>
      <p:sp>
        <p:nvSpPr>
          <p:cNvPr id="6" name="Footer Placeholder 5">
            <a:extLst>
              <a:ext uri="{FF2B5EF4-FFF2-40B4-BE49-F238E27FC236}">
                <a16:creationId xmlns:a16="http://schemas.microsoft.com/office/drawing/2014/main" xmlns="" id="{AB362274-D626-47AD-92AA-728D3C262EDD}"/>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133791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4619B-5EFB-4B9C-B2EF-04245A3D19A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334E94C0-DB99-4C64-AF5C-B7721D00CA9E}"/>
              </a:ext>
            </a:extLst>
          </p:cNvPr>
          <p:cNvSpPr>
            <a:spLocks noGrp="1"/>
          </p:cNvSpPr>
          <p:nvPr>
            <p:ph idx="1"/>
          </p:nvPr>
        </p:nvSpPr>
        <p:spPr/>
        <p:txBody>
          <a:bodyPr/>
          <a:lstStyle/>
          <a:p>
            <a:r>
              <a:rPr lang="en-US" dirty="0"/>
              <a:t>An Intrusion Detection System is employed to differentiate every kind of nasty link traffic and laptop usage that cannot be identified traditional firewall.</a:t>
            </a:r>
          </a:p>
          <a:p>
            <a:pPr marL="0" indent="0">
              <a:buNone/>
            </a:pPr>
            <a:r>
              <a:rPr lang="en-US" dirty="0"/>
              <a:t>IDS classification is done in many ways. </a:t>
            </a:r>
          </a:p>
          <a:p>
            <a:r>
              <a:rPr lang="en-US" b="1" dirty="0"/>
              <a:t>Network Intrusion Detection System </a:t>
            </a:r>
            <a:r>
              <a:rPr lang="en-US" dirty="0"/>
              <a:t>acknowledge intrusions by investigating network traffics data and inspecting hosts data.</a:t>
            </a:r>
          </a:p>
          <a:p>
            <a:r>
              <a:rPr lang="en-US" b="1" dirty="0"/>
              <a:t>Host-based Intrusion Detection System</a:t>
            </a:r>
            <a:r>
              <a:rPr lang="en-US" dirty="0"/>
              <a:t> involves the working of an agent on a host machine which distinguishes intrusions by inspecting system calls, application log files, file-system variations</a:t>
            </a:r>
          </a:p>
          <a:p>
            <a:r>
              <a:rPr lang="en-US" b="1" dirty="0"/>
              <a:t>Hybrid Intrusion Detection System</a:t>
            </a:r>
            <a:r>
              <a:rPr lang="en-US" dirty="0"/>
              <a:t> syndicates one or more methods. Host data is united with network info to create a comprehensive view of the system. </a:t>
            </a:r>
          </a:p>
        </p:txBody>
      </p:sp>
      <p:sp>
        <p:nvSpPr>
          <p:cNvPr id="4" name="Slide Number Placeholder 3">
            <a:extLst>
              <a:ext uri="{FF2B5EF4-FFF2-40B4-BE49-F238E27FC236}">
                <a16:creationId xmlns:a16="http://schemas.microsoft.com/office/drawing/2014/main" xmlns="" id="{4931DE6E-4277-445F-8C9D-789DC0A6C6F2}"/>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5" name="Date Placeholder 4">
            <a:extLst>
              <a:ext uri="{FF2B5EF4-FFF2-40B4-BE49-F238E27FC236}">
                <a16:creationId xmlns:a16="http://schemas.microsoft.com/office/drawing/2014/main" xmlns="" id="{4FF8E2C1-3C6A-48A2-9E54-9FAC860398B3}"/>
              </a:ext>
            </a:extLst>
          </p:cNvPr>
          <p:cNvSpPr>
            <a:spLocks noGrp="1"/>
          </p:cNvSpPr>
          <p:nvPr>
            <p:ph type="dt" sz="half" idx="10"/>
          </p:nvPr>
        </p:nvSpPr>
        <p:spPr/>
        <p:txBody>
          <a:bodyPr/>
          <a:lstStyle/>
          <a:p>
            <a:fld id="{7F1EA974-36D2-4A20-9EB4-958AAA2CB3F2}" type="datetime1">
              <a:rPr lang="en-US" smtClean="0"/>
              <a:t>5/2/2018</a:t>
            </a:fld>
            <a:endParaRPr lang="en-US" dirty="0"/>
          </a:p>
        </p:txBody>
      </p:sp>
      <p:sp>
        <p:nvSpPr>
          <p:cNvPr id="6" name="Footer Placeholder 5">
            <a:extLst>
              <a:ext uri="{FF2B5EF4-FFF2-40B4-BE49-F238E27FC236}">
                <a16:creationId xmlns:a16="http://schemas.microsoft.com/office/drawing/2014/main" xmlns="" id="{D37334B6-6087-4DA5-A0FD-FD06D5AADA2A}"/>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313062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8BFC1-CF81-4B2A-ABCE-F759ADCB94B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18367484-064A-48C1-80D7-9986D994A87D}"/>
              </a:ext>
            </a:extLst>
          </p:cNvPr>
          <p:cNvSpPr>
            <a:spLocks noGrp="1"/>
          </p:cNvSpPr>
          <p:nvPr>
            <p:ph idx="1"/>
          </p:nvPr>
        </p:nvSpPr>
        <p:spPr/>
        <p:txBody>
          <a:bodyPr/>
          <a:lstStyle/>
          <a:p>
            <a:pPr marL="0" indent="0">
              <a:buNone/>
            </a:pPr>
            <a:r>
              <a:rPr lang="en-US" dirty="0"/>
              <a:t>Recognition is done by two ways: </a:t>
            </a:r>
          </a:p>
          <a:p>
            <a:pPr lvl="0"/>
            <a:r>
              <a:rPr lang="en-US" b="1" dirty="0"/>
              <a:t>Signature Based Detection</a:t>
            </a:r>
            <a:r>
              <a:rPr lang="en-US" dirty="0"/>
              <a:t> method is specifically used for known patterns/novel attacks to detect nasty code. </a:t>
            </a:r>
          </a:p>
          <a:p>
            <a:pPr lvl="0"/>
            <a:endParaRPr lang="en-US" dirty="0"/>
          </a:p>
          <a:p>
            <a:pPr lvl="0"/>
            <a:endParaRPr lang="en-US" dirty="0"/>
          </a:p>
          <a:p>
            <a:pPr lvl="0"/>
            <a:endParaRPr lang="en-US" dirty="0"/>
          </a:p>
          <a:p>
            <a:pPr lvl="0"/>
            <a:r>
              <a:rPr lang="en-US" b="1" dirty="0"/>
              <a:t>Anomaly Based Detection</a:t>
            </a:r>
            <a:r>
              <a:rPr lang="en-US" dirty="0"/>
              <a:t> methods are designed to distinguish abnormal behavior in the system to normal behavior.</a:t>
            </a:r>
          </a:p>
          <a:p>
            <a:endParaRPr lang="en-US" dirty="0"/>
          </a:p>
        </p:txBody>
      </p:sp>
      <p:sp>
        <p:nvSpPr>
          <p:cNvPr id="4" name="Content Placeholder 2">
            <a:extLst>
              <a:ext uri="{FF2B5EF4-FFF2-40B4-BE49-F238E27FC236}">
                <a16:creationId xmlns:a16="http://schemas.microsoft.com/office/drawing/2014/main" xmlns="" id="{26025448-D2E8-49BF-8F5C-098DE8210567}"/>
              </a:ext>
            </a:extLst>
          </p:cNvPr>
          <p:cNvSpPr txBox="1">
            <a:spLocks/>
          </p:cNvSpPr>
          <p:nvPr/>
        </p:nvSpPr>
        <p:spPr>
          <a:xfrm>
            <a:off x="1072896" y="3426593"/>
            <a:ext cx="10058400" cy="526021"/>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b="1" dirty="0">
                <a:solidFill>
                  <a:schemeClr val="bg1"/>
                </a:solidFill>
              </a:rPr>
              <a:t>These specific patterns are termed as signatures.</a:t>
            </a:r>
          </a:p>
        </p:txBody>
      </p:sp>
      <p:sp>
        <p:nvSpPr>
          <p:cNvPr id="5" name="Content Placeholder 2">
            <a:extLst>
              <a:ext uri="{FF2B5EF4-FFF2-40B4-BE49-F238E27FC236}">
                <a16:creationId xmlns:a16="http://schemas.microsoft.com/office/drawing/2014/main" xmlns="" id="{7FC7D939-B729-4BC2-89F1-F575C664DD56}"/>
              </a:ext>
            </a:extLst>
          </p:cNvPr>
          <p:cNvSpPr txBox="1">
            <a:spLocks/>
          </p:cNvSpPr>
          <p:nvPr/>
        </p:nvSpPr>
        <p:spPr>
          <a:xfrm>
            <a:off x="1072896" y="5285231"/>
            <a:ext cx="10058400" cy="526021"/>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b="1" dirty="0">
                <a:solidFill>
                  <a:schemeClr val="bg1"/>
                </a:solidFill>
              </a:rPr>
              <a:t>The ordinary usage is base lined, and signals/messages are created when someone diverges from the standard behavior.</a:t>
            </a:r>
          </a:p>
        </p:txBody>
      </p:sp>
      <p:sp>
        <p:nvSpPr>
          <p:cNvPr id="6" name="Slide Number Placeholder 5">
            <a:extLst>
              <a:ext uri="{FF2B5EF4-FFF2-40B4-BE49-F238E27FC236}">
                <a16:creationId xmlns:a16="http://schemas.microsoft.com/office/drawing/2014/main" xmlns="" id="{EA03D35C-6799-475F-AFF9-80D8035F1561}"/>
              </a:ext>
            </a:extLst>
          </p:cNvPr>
          <p:cNvSpPr>
            <a:spLocks noGrp="1"/>
          </p:cNvSpPr>
          <p:nvPr>
            <p:ph type="sldNum" sz="quarter" idx="12"/>
          </p:nvPr>
        </p:nvSpPr>
        <p:spPr/>
        <p:txBody>
          <a:bodyPr/>
          <a:lstStyle/>
          <a:p>
            <a:fld id="{4FAB73BC-B049-4115-A692-8D63A059BFB8}" type="slidenum">
              <a:rPr lang="en-US" smtClean="0"/>
              <a:t>4</a:t>
            </a:fld>
            <a:endParaRPr lang="en-US" dirty="0"/>
          </a:p>
        </p:txBody>
      </p:sp>
      <p:sp>
        <p:nvSpPr>
          <p:cNvPr id="7" name="Date Placeholder 6">
            <a:extLst>
              <a:ext uri="{FF2B5EF4-FFF2-40B4-BE49-F238E27FC236}">
                <a16:creationId xmlns:a16="http://schemas.microsoft.com/office/drawing/2014/main" xmlns="" id="{C3A19DF8-DB15-4083-849B-75BCD52A3357}"/>
              </a:ext>
            </a:extLst>
          </p:cNvPr>
          <p:cNvSpPr>
            <a:spLocks noGrp="1"/>
          </p:cNvSpPr>
          <p:nvPr>
            <p:ph type="dt" sz="half" idx="10"/>
          </p:nvPr>
        </p:nvSpPr>
        <p:spPr/>
        <p:txBody>
          <a:bodyPr/>
          <a:lstStyle/>
          <a:p>
            <a:fld id="{1320EC2B-024E-42B3-96A4-0E700E35BEAF}" type="datetime1">
              <a:rPr lang="en-US" smtClean="0"/>
              <a:t>5/2/2018</a:t>
            </a:fld>
            <a:endParaRPr lang="en-US" dirty="0"/>
          </a:p>
        </p:txBody>
      </p:sp>
      <p:sp>
        <p:nvSpPr>
          <p:cNvPr id="8" name="Footer Placeholder 7">
            <a:extLst>
              <a:ext uri="{FF2B5EF4-FFF2-40B4-BE49-F238E27FC236}">
                <a16:creationId xmlns:a16="http://schemas.microsoft.com/office/drawing/2014/main" xmlns="" id="{911F71D1-66D0-4B93-B90F-A556A1993306}"/>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141884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ED8AC9-65EE-463C-B57D-1E0E5B8F84F1}"/>
              </a:ext>
            </a:extLst>
          </p:cNvPr>
          <p:cNvSpPr>
            <a:spLocks noGrp="1"/>
          </p:cNvSpPr>
          <p:nvPr>
            <p:ph type="title"/>
          </p:nvPr>
        </p:nvSpPr>
        <p:spPr/>
        <p:txBody>
          <a:bodyPr/>
          <a:lstStyle/>
          <a:p>
            <a:r>
              <a:rPr lang="en-US" dirty="0"/>
              <a:t>Why IDS important….?</a:t>
            </a:r>
          </a:p>
        </p:txBody>
      </p:sp>
      <p:sp>
        <p:nvSpPr>
          <p:cNvPr id="3" name="Content Placeholder 2">
            <a:extLst>
              <a:ext uri="{FF2B5EF4-FFF2-40B4-BE49-F238E27FC236}">
                <a16:creationId xmlns:a16="http://schemas.microsoft.com/office/drawing/2014/main" xmlns="" id="{DE9B9B05-3F93-4F66-8D56-A1763B2870A3}"/>
              </a:ext>
            </a:extLst>
          </p:cNvPr>
          <p:cNvSpPr>
            <a:spLocks noGrp="1"/>
          </p:cNvSpPr>
          <p:nvPr>
            <p:ph idx="1"/>
          </p:nvPr>
        </p:nvSpPr>
        <p:spPr/>
        <p:txBody>
          <a:bodyPr/>
          <a:lstStyle/>
          <a:p>
            <a:r>
              <a:rPr lang="en-US" dirty="0"/>
              <a:t>Confidentiality is the main concern from individual to corporate sector.</a:t>
            </a:r>
          </a:p>
          <a:p>
            <a:r>
              <a:rPr lang="en-US" dirty="0"/>
              <a:t>Sony Studio’s Data Breach</a:t>
            </a:r>
          </a:p>
          <a:p>
            <a:r>
              <a:rPr lang="en-US" dirty="0"/>
              <a:t>Dawn of cloud computing world</a:t>
            </a:r>
          </a:p>
          <a:p>
            <a:r>
              <a:rPr lang="en-US" dirty="0"/>
              <a:t>Industrial thinktanks guesstimate that almost 60,000 new, nasty computer programs and 315,000 new, nasty files are discovered daily.</a:t>
            </a:r>
          </a:p>
          <a:p>
            <a:r>
              <a:rPr lang="en-US" dirty="0"/>
              <a:t>From 2006 to 2012, the number of security happenings stated by federal agencies amplified from 5,503 to 48,562 – a rise of 78.2%.</a:t>
            </a:r>
          </a:p>
          <a:p>
            <a:r>
              <a:rPr lang="en-US" dirty="0"/>
              <a:t>In 2013 McAfee investigation estimated that worldwide cybercrime failures might total $400 billions.</a:t>
            </a:r>
          </a:p>
          <a:p>
            <a:endParaRPr lang="en-US" dirty="0"/>
          </a:p>
        </p:txBody>
      </p:sp>
      <p:sp>
        <p:nvSpPr>
          <p:cNvPr id="4" name="Slide Number Placeholder 3">
            <a:extLst>
              <a:ext uri="{FF2B5EF4-FFF2-40B4-BE49-F238E27FC236}">
                <a16:creationId xmlns:a16="http://schemas.microsoft.com/office/drawing/2014/main" xmlns="" id="{34D91AAB-433D-4D89-AB8B-47EDE1AEC943}"/>
              </a:ext>
            </a:extLst>
          </p:cNvPr>
          <p:cNvSpPr>
            <a:spLocks noGrp="1"/>
          </p:cNvSpPr>
          <p:nvPr>
            <p:ph type="sldNum" sz="quarter" idx="12"/>
          </p:nvPr>
        </p:nvSpPr>
        <p:spPr/>
        <p:txBody>
          <a:bodyPr/>
          <a:lstStyle/>
          <a:p>
            <a:fld id="{4FAB73BC-B049-4115-A692-8D63A059BFB8}" type="slidenum">
              <a:rPr lang="en-US" smtClean="0"/>
              <a:t>5</a:t>
            </a:fld>
            <a:endParaRPr lang="en-US" dirty="0"/>
          </a:p>
        </p:txBody>
      </p:sp>
      <p:sp>
        <p:nvSpPr>
          <p:cNvPr id="5" name="Date Placeholder 4">
            <a:extLst>
              <a:ext uri="{FF2B5EF4-FFF2-40B4-BE49-F238E27FC236}">
                <a16:creationId xmlns:a16="http://schemas.microsoft.com/office/drawing/2014/main" xmlns="" id="{2327F5C0-5692-47D0-A530-7261397E094F}"/>
              </a:ext>
            </a:extLst>
          </p:cNvPr>
          <p:cNvSpPr>
            <a:spLocks noGrp="1"/>
          </p:cNvSpPr>
          <p:nvPr>
            <p:ph type="dt" sz="half" idx="10"/>
          </p:nvPr>
        </p:nvSpPr>
        <p:spPr/>
        <p:txBody>
          <a:bodyPr/>
          <a:lstStyle/>
          <a:p>
            <a:fld id="{D0C2685F-5267-454F-AB8E-64DE2F49FC9F}" type="datetime1">
              <a:rPr lang="en-US" smtClean="0"/>
              <a:t>5/2/2018</a:t>
            </a:fld>
            <a:endParaRPr lang="en-US" dirty="0"/>
          </a:p>
        </p:txBody>
      </p:sp>
      <p:sp>
        <p:nvSpPr>
          <p:cNvPr id="6" name="Footer Placeholder 5">
            <a:extLst>
              <a:ext uri="{FF2B5EF4-FFF2-40B4-BE49-F238E27FC236}">
                <a16:creationId xmlns:a16="http://schemas.microsoft.com/office/drawing/2014/main" xmlns="" id="{249467CE-F6FB-4388-A013-FA660D93465F}"/>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329423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0446E-7DC2-4FED-8777-86850B04C1FE}"/>
              </a:ext>
            </a:extLst>
          </p:cNvPr>
          <p:cNvSpPr>
            <a:spLocks noGrp="1"/>
          </p:cNvSpPr>
          <p:nvPr>
            <p:ph type="title"/>
          </p:nvPr>
        </p:nvSpPr>
        <p:spPr/>
        <p:txBody>
          <a:bodyPr/>
          <a:lstStyle/>
          <a:p>
            <a:r>
              <a:rPr lang="en-US" dirty="0"/>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8D8B300-4D09-43FF-9738-A3D91775FDBA}"/>
                  </a:ext>
                </a:extLst>
              </p:cNvPr>
              <p:cNvSpPr>
                <a:spLocks noGrp="1"/>
              </p:cNvSpPr>
              <p:nvPr>
                <p:ph idx="1"/>
              </p:nvPr>
            </p:nvSpPr>
            <p:spPr/>
            <p:txBody>
              <a:bodyPr>
                <a:normAutofit/>
              </a:bodyPr>
              <a:lstStyle/>
              <a:p>
                <a:r>
                  <a:rPr lang="en-US" b="1" dirty="0"/>
                  <a:t>Information gain method</a:t>
                </a:r>
              </a:p>
              <a:p>
                <a:pPr lvl="1"/>
                <a:r>
                  <a:rPr lang="en-US" dirty="0"/>
                  <a:t>Entropy of the feature F is calculated as </a:t>
                </a:r>
              </a:p>
              <a:p>
                <a:pPr marL="274320" lvl="1"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𝑚</m:t>
                              </m:r>
                            </m:sub>
                          </m:sSub>
                        </m:e>
                      </m:d>
                      <m:r>
                        <a:rPr lang="en-US" i="1">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num>
                            <m:den>
                              <m:r>
                                <a:rPr lang="en-US" i="1">
                                  <a:latin typeface="Cambria Math" panose="02040503050406030204" pitchFamily="18" charset="0"/>
                                </a:rPr>
                                <m:t>𝑠</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num>
                                    <m:den>
                                      <m:r>
                                        <a:rPr lang="en-US" i="1">
                                          <a:latin typeface="Cambria Math" panose="02040503050406030204" pitchFamily="18" charset="0"/>
                                        </a:rPr>
                                        <m:t>𝑠</m:t>
                                      </m:r>
                                    </m:den>
                                  </m:f>
                                </m:e>
                              </m:d>
                            </m:e>
                          </m:func>
                        </m:e>
                      </m:nary>
                    </m:oMath>
                  </m:oMathPara>
                </a14:m>
                <a:endParaRPr lang="en-US" dirty="0"/>
              </a:p>
              <a:p>
                <a:pPr lvl="1"/>
                <a:r>
                  <a:rPr lang="en-US" dirty="0"/>
                  <a:t>Information gain for F is calculated as:</a:t>
                </a:r>
              </a:p>
              <a:p>
                <a:pPr marL="274320" lvl="1"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𝐹</m:t>
                          </m:r>
                        </m:e>
                      </m:d>
                      <m:r>
                        <a:rPr lang="en-US" i="1">
                          <a:latin typeface="Cambria Math" panose="02040503050406030204" pitchFamily="18" charset="0"/>
                        </a:rPr>
                        <m:t>= </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𝑣</m:t>
                          </m:r>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sub>
                              </m:sSub>
                            </m:num>
                            <m:den>
                              <m:r>
                                <a:rPr lang="en-US" i="1">
                                  <a:latin typeface="Cambria Math" panose="02040503050406030204" pitchFamily="18" charset="0"/>
                                </a:rPr>
                                <m:t>𝑠</m:t>
                              </m:r>
                            </m:den>
                          </m:f>
                        </m:e>
                      </m:nary>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sSub>
                            <m:sSubPr>
                              <m:ctrlPr>
                                <a:rPr lang="en-US" i="1">
                                  <a:latin typeface="Cambria Math" panose="02040503050406030204" pitchFamily="18" charset="0"/>
                                </a:rPr>
                              </m:ctrlPr>
                            </m:sSubPr>
                            <m:e>
                              <m:r>
                                <a:rPr lang="en-US" i="1">
                                  <a:latin typeface="Cambria Math" panose="02040503050406030204" pitchFamily="18" charset="0"/>
                                </a:rPr>
                                <m:t>1</m:t>
                              </m:r>
                            </m:e>
                            <m:sub>
                              <m:r>
                                <a:rPr lang="en-US" i="1">
                                  <a:latin typeface="Cambria Math" panose="02040503050406030204" pitchFamily="18" charset="0"/>
                                </a:rPr>
                                <m:t>𝑗</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sub>
                      </m:sSub>
                      <m:r>
                        <a:rPr lang="en-US" i="1">
                          <a:latin typeface="Cambria Math" panose="02040503050406030204" pitchFamily="18" charset="0"/>
                        </a:rPr>
                        <m:t>)</m:t>
                      </m:r>
                    </m:oMath>
                  </m:oMathPara>
                </a14:m>
                <a:endParaRPr lang="en-US" dirty="0"/>
              </a:p>
              <a:p>
                <a:pPr lvl="1"/>
                <a:r>
                  <a:rPr lang="en-US" dirty="0"/>
                  <a:t>The dependency magnitude relation [6] is solely calculated therefore Dependency ratio</a:t>
                </a:r>
              </a:p>
              <a:p>
                <a:pPr marL="274320" lvl="1"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𝐷𝑒𝑝𝑒𝑛𝑑𝑒𝑛𝑐𝑦</m:t>
                      </m:r>
                      <m:r>
                        <a:rPr lang="en-US" i="1">
                          <a:latin typeface="Cambria Math" panose="02040503050406030204" pitchFamily="18" charset="0"/>
                        </a:rPr>
                        <m:t> </m:t>
                      </m:r>
                      <m:r>
                        <a:rPr lang="en-US" i="1">
                          <a:latin typeface="Cambria Math" panose="02040503050406030204" pitchFamily="18" charset="0"/>
                        </a:rPr>
                        <m:t>𝑅𝑎𝑡𝑖𝑜</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𝐻𝑉𝐹</m:t>
                          </m:r>
                        </m:num>
                        <m:den>
                          <m:r>
                            <a:rPr lang="en-US" i="1">
                              <a:latin typeface="Cambria Math" panose="02040503050406030204" pitchFamily="18" charset="0"/>
                            </a:rPr>
                            <m:t>𝑇𝐼𝑁</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𝑂𝑇𝐻</m:t>
                          </m:r>
                        </m:num>
                        <m:den>
                          <m:r>
                            <a:rPr lang="en-US" i="1">
                              <a:latin typeface="Cambria Math" panose="02040503050406030204" pitchFamily="18" charset="0"/>
                            </a:rPr>
                            <m:t>𝑇𝑂𝑁</m:t>
                          </m:r>
                        </m:den>
                      </m:f>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8D8B300-4D09-43FF-9738-A3D91775FDBA}"/>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581E3DA6-3A19-40AC-870A-682CDD8F787F}"/>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5" name="Date Placeholder 4">
            <a:extLst>
              <a:ext uri="{FF2B5EF4-FFF2-40B4-BE49-F238E27FC236}">
                <a16:creationId xmlns:a16="http://schemas.microsoft.com/office/drawing/2014/main" xmlns="" id="{DDDC7F77-55CA-4CB1-9898-D9C5FD7B0783}"/>
              </a:ext>
            </a:extLst>
          </p:cNvPr>
          <p:cNvSpPr>
            <a:spLocks noGrp="1"/>
          </p:cNvSpPr>
          <p:nvPr>
            <p:ph type="dt" sz="half" idx="10"/>
          </p:nvPr>
        </p:nvSpPr>
        <p:spPr/>
        <p:txBody>
          <a:bodyPr/>
          <a:lstStyle/>
          <a:p>
            <a:fld id="{53A91434-139B-4631-B9F1-190F280F1666}" type="datetime1">
              <a:rPr lang="en-US" smtClean="0"/>
              <a:t>5/2/2018</a:t>
            </a:fld>
            <a:endParaRPr lang="en-US" dirty="0"/>
          </a:p>
        </p:txBody>
      </p:sp>
      <p:sp>
        <p:nvSpPr>
          <p:cNvPr id="6" name="Footer Placeholder 5">
            <a:extLst>
              <a:ext uri="{FF2B5EF4-FFF2-40B4-BE49-F238E27FC236}">
                <a16:creationId xmlns:a16="http://schemas.microsoft.com/office/drawing/2014/main" xmlns="" id="{6894B31A-508A-470B-AE1C-0BA3A99BC06F}"/>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373589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5D96B-0D91-4CC4-9A07-36F582C9EBF6}"/>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xmlns="" id="{5B4E1E01-E0C7-4793-BD71-E70B28490586}"/>
              </a:ext>
            </a:extLst>
          </p:cNvPr>
          <p:cNvSpPr>
            <a:spLocks noGrp="1"/>
          </p:cNvSpPr>
          <p:nvPr>
            <p:ph idx="1"/>
          </p:nvPr>
        </p:nvSpPr>
        <p:spPr/>
        <p:txBody>
          <a:bodyPr/>
          <a:lstStyle/>
          <a:p>
            <a:r>
              <a:rPr lang="en-US" b="1" dirty="0"/>
              <a:t>Rule induction</a:t>
            </a:r>
            <a:r>
              <a:rPr lang="en-US" dirty="0"/>
              <a:t> is one in all the chief varieties of data processing and is probably the foremost common variety of information discovery in unsupervised learning systems. </a:t>
            </a:r>
          </a:p>
          <a:p>
            <a:endParaRPr lang="en-US" dirty="0"/>
          </a:p>
        </p:txBody>
      </p:sp>
      <p:sp>
        <p:nvSpPr>
          <p:cNvPr id="4" name="Content Placeholder 2">
            <a:extLst>
              <a:ext uri="{FF2B5EF4-FFF2-40B4-BE49-F238E27FC236}">
                <a16:creationId xmlns:a16="http://schemas.microsoft.com/office/drawing/2014/main" xmlns="" id="{6D5825EE-7A03-49AE-AE12-707A9BFB853B}"/>
              </a:ext>
            </a:extLst>
          </p:cNvPr>
          <p:cNvSpPr txBox="1">
            <a:spLocks/>
          </p:cNvSpPr>
          <p:nvPr/>
        </p:nvSpPr>
        <p:spPr>
          <a:xfrm>
            <a:off x="1066800" y="4146804"/>
            <a:ext cx="10058400" cy="1239413"/>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For the how much the rule to be helpful there must be two things that provide a great information</a:t>
            </a:r>
            <a:endParaRPr lang="en-US" b="1" dirty="0"/>
          </a:p>
          <a:p>
            <a:pPr lvl="1"/>
            <a:r>
              <a:rPr lang="en-US" b="1" dirty="0"/>
              <a:t>Accuracy </a:t>
            </a:r>
            <a:r>
              <a:rPr lang="en-US" dirty="0"/>
              <a:t>– however typically is that the rule corrects? </a:t>
            </a:r>
          </a:p>
          <a:p>
            <a:pPr lvl="1"/>
            <a:r>
              <a:rPr lang="en-US" b="1" dirty="0"/>
              <a:t>Coverage </a:t>
            </a:r>
            <a:r>
              <a:rPr lang="en-US" dirty="0"/>
              <a:t>– however typically will the rule apply?  </a:t>
            </a:r>
          </a:p>
          <a:p>
            <a:endParaRPr lang="en-US" dirty="0"/>
          </a:p>
        </p:txBody>
      </p:sp>
      <p:sp>
        <p:nvSpPr>
          <p:cNvPr id="6" name="Slide Number Placeholder 5">
            <a:extLst>
              <a:ext uri="{FF2B5EF4-FFF2-40B4-BE49-F238E27FC236}">
                <a16:creationId xmlns:a16="http://schemas.microsoft.com/office/drawing/2014/main" xmlns="" id="{3A6CE350-D72A-4AD4-BD42-AE69F536D27B}"/>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7" name="Date Placeholder 6">
            <a:extLst>
              <a:ext uri="{FF2B5EF4-FFF2-40B4-BE49-F238E27FC236}">
                <a16:creationId xmlns:a16="http://schemas.microsoft.com/office/drawing/2014/main" xmlns="" id="{F0CD77EE-450A-47A1-A538-D2B4D45933E4}"/>
              </a:ext>
            </a:extLst>
          </p:cNvPr>
          <p:cNvSpPr>
            <a:spLocks noGrp="1"/>
          </p:cNvSpPr>
          <p:nvPr>
            <p:ph type="dt" sz="half" idx="10"/>
          </p:nvPr>
        </p:nvSpPr>
        <p:spPr/>
        <p:txBody>
          <a:bodyPr/>
          <a:lstStyle/>
          <a:p>
            <a:fld id="{704714B7-0C5C-445C-958D-295755138E2A}" type="datetime1">
              <a:rPr lang="en-US" smtClean="0"/>
              <a:t>5/2/2018</a:t>
            </a:fld>
            <a:endParaRPr lang="en-US" dirty="0"/>
          </a:p>
        </p:txBody>
      </p:sp>
      <p:sp>
        <p:nvSpPr>
          <p:cNvPr id="8" name="Footer Placeholder 7">
            <a:extLst>
              <a:ext uri="{FF2B5EF4-FFF2-40B4-BE49-F238E27FC236}">
                <a16:creationId xmlns:a16="http://schemas.microsoft.com/office/drawing/2014/main" xmlns="" id="{F25989CF-A162-49B1-A269-28876EEB5425}"/>
              </a:ext>
            </a:extLst>
          </p:cNvPr>
          <p:cNvSpPr>
            <a:spLocks noGrp="1"/>
          </p:cNvSpPr>
          <p:nvPr>
            <p:ph type="ftr" sz="quarter" idx="11"/>
          </p:nvPr>
        </p:nvSpPr>
        <p:spPr/>
        <p:txBody>
          <a:bodyPr/>
          <a:lstStyle/>
          <a:p>
            <a:r>
              <a:rPr lang="en-US"/>
              <a:t>BSCS-F17-019 </a:t>
            </a:r>
            <a:endParaRPr lang="en-US" dirty="0"/>
          </a:p>
        </p:txBody>
      </p:sp>
    </p:spTree>
    <p:extLst>
      <p:ext uri="{BB962C8B-B14F-4D97-AF65-F5344CB8AC3E}">
        <p14:creationId xmlns:p14="http://schemas.microsoft.com/office/powerpoint/2010/main" val="126618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98A7B-54C9-41C0-872A-3CBAD5FBBC14}"/>
              </a:ext>
            </a:extLst>
          </p:cNvPr>
          <p:cNvSpPr>
            <a:spLocks noGrp="1"/>
          </p:cNvSpPr>
          <p:nvPr>
            <p:ph type="title"/>
          </p:nvPr>
        </p:nvSpPr>
        <p:spPr/>
        <p:txBody>
          <a:bodyPr/>
          <a:lstStyle/>
          <a:p>
            <a:r>
              <a:rPr lang="en-US" dirty="0" smtClean="0"/>
              <a:t>UNSW NB-15</a:t>
            </a:r>
            <a:endParaRPr lang="en-US" dirty="0"/>
          </a:p>
        </p:txBody>
      </p:sp>
      <p:graphicFrame>
        <p:nvGraphicFramePr>
          <p:cNvPr id="7" name="Content Placeholder 6">
            <a:extLst>
              <a:ext uri="{FF2B5EF4-FFF2-40B4-BE49-F238E27FC236}">
                <a16:creationId xmlns:a16="http://schemas.microsoft.com/office/drawing/2014/main" xmlns="" id="{310209E1-2B1A-4801-A882-8B5D8FCCFB62}"/>
              </a:ext>
            </a:extLst>
          </p:cNvPr>
          <p:cNvGraphicFramePr>
            <a:graphicFrameLocks noGrp="1"/>
          </p:cNvGraphicFramePr>
          <p:nvPr>
            <p:ph idx="1"/>
            <p:extLst>
              <p:ext uri="{D42A27DB-BD31-4B8C-83A1-F6EECF244321}">
                <p14:modId xmlns:p14="http://schemas.microsoft.com/office/powerpoint/2010/main" val="3169890482"/>
              </p:ext>
            </p:extLst>
          </p:nvPr>
        </p:nvGraphicFramePr>
        <p:xfrm>
          <a:off x="734095" y="1909124"/>
          <a:ext cx="5808372" cy="3139440"/>
        </p:xfrm>
        <a:graphic>
          <a:graphicData uri="http://schemas.openxmlformats.org/drawingml/2006/table">
            <a:tbl>
              <a:tblPr firstRow="1" firstCol="1" bandRow="1">
                <a:tableStyleId>{5C22544A-7EE6-4342-B048-85BDC9FD1C3A}</a:tableStyleId>
              </a:tblPr>
              <a:tblGrid>
                <a:gridCol w="2853645">
                  <a:extLst>
                    <a:ext uri="{9D8B030D-6E8A-4147-A177-3AD203B41FA5}">
                      <a16:colId xmlns:a16="http://schemas.microsoft.com/office/drawing/2014/main" xmlns="" val="68218978"/>
                    </a:ext>
                  </a:extLst>
                </a:gridCol>
                <a:gridCol w="2954727">
                  <a:extLst>
                    <a:ext uri="{9D8B030D-6E8A-4147-A177-3AD203B41FA5}">
                      <a16:colId xmlns:a16="http://schemas.microsoft.com/office/drawing/2014/main" xmlns="" val="654925934"/>
                    </a:ext>
                  </a:extLst>
                </a:gridCol>
              </a:tblGrid>
              <a:tr h="611815">
                <a:tc>
                  <a:txBody>
                    <a:bodyPr/>
                    <a:lstStyle/>
                    <a:p>
                      <a:pPr marL="6350" marR="83820" indent="-6350" algn="just">
                        <a:lnSpc>
                          <a:spcPct val="103000"/>
                        </a:lnSpc>
                        <a:spcBef>
                          <a:spcPts val="0"/>
                        </a:spcBef>
                        <a:spcAft>
                          <a:spcPts val="840"/>
                        </a:spcAft>
                      </a:pPr>
                      <a:r>
                        <a:rPr lang="en-US" sz="4000" dirty="0" err="1" smtClean="0">
                          <a:effectLst/>
                        </a:rPr>
                        <a:t>DataSet</a:t>
                      </a:r>
                      <a:endParaRPr lang="en-US"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83820" indent="-6350" algn="just">
                        <a:lnSpc>
                          <a:spcPct val="103000"/>
                        </a:lnSpc>
                        <a:spcBef>
                          <a:spcPts val="0"/>
                        </a:spcBef>
                        <a:spcAft>
                          <a:spcPts val="840"/>
                        </a:spcAft>
                      </a:pPr>
                      <a:r>
                        <a:rPr lang="en-US" sz="4000">
                          <a:effectLst/>
                        </a:rPr>
                        <a:t>No of records</a:t>
                      </a:r>
                      <a:endParaRPr lang="en-US" sz="4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3353428542"/>
                  </a:ext>
                </a:extLst>
              </a:tr>
              <a:tr h="917721">
                <a:tc>
                  <a:txBody>
                    <a:bodyPr/>
                    <a:lstStyle/>
                    <a:p>
                      <a:pPr marL="6350" marR="83820" indent="-6350" algn="just">
                        <a:lnSpc>
                          <a:spcPct val="103000"/>
                        </a:lnSpc>
                        <a:spcBef>
                          <a:spcPts val="0"/>
                        </a:spcBef>
                        <a:spcAft>
                          <a:spcPts val="840"/>
                        </a:spcAft>
                      </a:pPr>
                      <a:r>
                        <a:rPr lang="en-US" sz="4000" dirty="0" smtClean="0">
                          <a:effectLst/>
                        </a:rPr>
                        <a:t>UNSW-NB15_1.csv</a:t>
                      </a:r>
                      <a:endParaRPr lang="en-US"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83820" indent="-6350" algn="just">
                        <a:lnSpc>
                          <a:spcPct val="103000"/>
                        </a:lnSpc>
                        <a:spcBef>
                          <a:spcPts val="0"/>
                        </a:spcBef>
                        <a:spcAft>
                          <a:spcPts val="840"/>
                        </a:spcAft>
                      </a:pPr>
                      <a:r>
                        <a:rPr lang="en-US" sz="4000" dirty="0" smtClean="0">
                          <a:effectLst/>
                        </a:rPr>
                        <a:t>700001</a:t>
                      </a:r>
                      <a:endParaRPr lang="en-US"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3089046703"/>
                  </a:ext>
                </a:extLst>
              </a:tr>
            </a:tbl>
          </a:graphicData>
        </a:graphic>
      </p:graphicFrame>
      <p:sp>
        <p:nvSpPr>
          <p:cNvPr id="8" name="Slide Number Placeholder 7">
            <a:extLst>
              <a:ext uri="{FF2B5EF4-FFF2-40B4-BE49-F238E27FC236}">
                <a16:creationId xmlns:a16="http://schemas.microsoft.com/office/drawing/2014/main" xmlns="" id="{180C0C40-C256-442E-982C-79B60A080795}"/>
              </a:ext>
            </a:extLst>
          </p:cNvPr>
          <p:cNvSpPr>
            <a:spLocks noGrp="1"/>
          </p:cNvSpPr>
          <p:nvPr>
            <p:ph type="sldNum" sz="quarter" idx="12"/>
          </p:nvPr>
        </p:nvSpPr>
        <p:spPr/>
        <p:txBody>
          <a:bodyPr/>
          <a:lstStyle/>
          <a:p>
            <a:fld id="{4FAB73BC-B049-4115-A692-8D63A059BFB8}" type="slidenum">
              <a:rPr lang="en-US" smtClean="0"/>
              <a:t>8</a:t>
            </a:fld>
            <a:endParaRPr lang="en-US" dirty="0"/>
          </a:p>
        </p:txBody>
      </p:sp>
      <p:sp>
        <p:nvSpPr>
          <p:cNvPr id="9" name="Date Placeholder 8">
            <a:extLst>
              <a:ext uri="{FF2B5EF4-FFF2-40B4-BE49-F238E27FC236}">
                <a16:creationId xmlns:a16="http://schemas.microsoft.com/office/drawing/2014/main" xmlns="" id="{2BEE8AB5-704A-4877-84A1-3A94087AF865}"/>
              </a:ext>
            </a:extLst>
          </p:cNvPr>
          <p:cNvSpPr>
            <a:spLocks noGrp="1"/>
          </p:cNvSpPr>
          <p:nvPr>
            <p:ph type="dt" sz="half" idx="10"/>
          </p:nvPr>
        </p:nvSpPr>
        <p:spPr/>
        <p:txBody>
          <a:bodyPr/>
          <a:lstStyle/>
          <a:p>
            <a:fld id="{6D70D484-8864-4ED2-B790-4F887B174B2F}" type="datetime1">
              <a:rPr lang="en-US" smtClean="0"/>
              <a:t>5/2/2018</a:t>
            </a:fld>
            <a:endParaRPr lang="en-US" dirty="0"/>
          </a:p>
        </p:txBody>
      </p:sp>
      <p:sp>
        <p:nvSpPr>
          <p:cNvPr id="10" name="Footer Placeholder 9">
            <a:extLst>
              <a:ext uri="{FF2B5EF4-FFF2-40B4-BE49-F238E27FC236}">
                <a16:creationId xmlns:a16="http://schemas.microsoft.com/office/drawing/2014/main" xmlns="" id="{162E2CB7-C9C9-44EE-B742-03F3D598CC3A}"/>
              </a:ext>
            </a:extLst>
          </p:cNvPr>
          <p:cNvSpPr>
            <a:spLocks noGrp="1"/>
          </p:cNvSpPr>
          <p:nvPr>
            <p:ph type="ftr" sz="quarter" idx="11"/>
          </p:nvPr>
        </p:nvSpPr>
        <p:spPr/>
        <p:txBody>
          <a:bodyPr/>
          <a:lstStyle/>
          <a:p>
            <a:r>
              <a:rPr lang="en-US"/>
              <a:t>BSCS-F17-019 </a:t>
            </a:r>
            <a:endParaRPr lang="en-US" dirty="0"/>
          </a:p>
        </p:txBody>
      </p:sp>
      <p:sp>
        <p:nvSpPr>
          <p:cNvPr id="4" name="AutoShape 2" descr="data:image/png;base64,iVBORw0KGgoAAAANSUhEUgAAASwAAAHjCAYAAACZwyIUAAAABHNCSVQICAgIfAhkiAAAAAlwSFlz%0AAAALEgAACxIB0t1+/AAAIABJREFUeJzt3X+0lmWd7/H3V/foaIY/9xCyKSyZERQDIaCaHylLoBrD%0AjIRW6a5BbZVnZjrNcUbPrBlKF5PO1FR20pUlA5hHZbSSWqkRNtWs5S9Qk8BxoNSAQSE2inmUaev3%0A/LGvjQ+bDWzUZ28ufL/Wute+nu99X9dz3YvFZ90/nud+IjORpBocMNATkKS+MrAkVcPAklQNA0tS%0ANQwsSdUwsCRVw8CSVA0DS1I1DCxJ1WgZ6AnsK4455pgcPnz4QE9Dek1avnz5rzOzdU/bGVjF8OHD%0AWbZs2UBPQ3pNiojH+7Kdp4SSqmFgSapG0wIrIv4gIh5sWLZGxKci4qiIWBIRq8vfIxv6XBIRayLi%0AkYiY2lAfFxEryrorIyJK/eCIuKnU74mI4Q192st7rI6I9mbtp6T+07TAysxHMnNMZo4BxgH/D/g2%0AcDGwNDNHAEvLayJiFDALOBGYBlwVEQeW4a4GzgdGlGVaqc8GtmTm8cAXgSvKWEcBc4CJwARgTmMw%0ASqpTf50STgZ+kZmPA9OBBaW+ADiztKcDN2bmtsx8FFgDTIiIIcCgzLw7ux7etbBHn+6xbgYml6Ov%0AqcCSzOzIzC3AEl4KOUmV6q/AmgXcUNqDM3NDaT8BDC7tocDahj7rSm1oafes79AnMzuBp4GjdzPW%0ADiLigohYFhHLNm3a9PL2TFK/aXpgRcRBwPuAf+25rhwxDdgjTzPzmswcn5njW1v3+BEQSQOsP46w%0A3g3cn5lPltdPltM8yt+Npb4eGNbQr63U1pd2z/oOfSKiBTgc2LybsSRVrD8C60O8dDoIsBjovmvX%0ADtzaUJ9V7vwdR9fF9XvL6ePWiJhUrk+d26NP91gzgDvLUdsdwJSIOLJcbJ9SapIq1tRPukfE64DT%0AgY83lC8HFkXEbOBx4GyAzFwZEYuAVUAncGFmvlD6fBKYDxwC3FYWgGuB6yJiDdBB17UyMrMjIi4D%0A7ivbXZqZHU3ZSUn9JvzVnC7jx49Pv5ojDYyIWJ6Z4/e0nZ9070dPPfUUM2bM4IQTTmDkyJHcdddd%0AzJw5kzFjxjBmzBiGDx/OmDFjALj++uu318eMGcMBBxzAgw8+yDPPPLND/ZhjjuFTn/oUAL/61a84%0A9dRTGTt2LCeffDLf//73t7/3r371K6ZMmcLIkSMZNWoUjz322E7z27ZtGzNnzuT4449n4sSJvW4j%0ADajMdMlk3Lhx2Wznnntufv3rX8/MzG3btuWWLVt2WP/pT386P/vZz+7U76GHHso3v/nNvY55yimn%0A5I9//OPMzDz//PPzqquuyszMlStX5pve9Kbt2/3Jn/xJ/uAHP8jMzGeeeSafffbZncb66le/mh//%0A+MczM/OGG27Is88+ey/3UHp5gGXZh/+nHmH1k6effpqf/OQnzJ49G4CDDjqII444Yvv6zGTRokV8%0A6EMf2qnvDTfcwKxZs3aq/+d//icbN27kj/7ojwCICLZu3br9/Y499lgAVq1aRWdnJ6effjoAhx12%0AGIceeuhO49166620t3fdw5gxYwZLly4lvWSgfYiB1U8effRRWltb+djHPsbYsWM577zzePbZZ7ev%0A/+lPf8rgwYMZMWLETn1vuummXoPsxhtvZObMmZSvVvKZz3yGb37zm7S1tfGe97yHr3zlK0BXsB1x%0AxBGcddZZjB07losuuogXXnhhp/HWr1/PsGFdnwZpaWnh8MMPZ/Pmza/K/kuvBgOrn3R2dnL//ffz%0AiU98ggceeIDXve51XH755dvX33DDDb2G0j333MOhhx7KSSedtNO6G2+8cYc+N9xwAx/96EdZt24d%0A3//+9znnnHN48cUX6ezs5Kc//Smf//znue+++/jlL3/J/Pnzm7KfUjMZWP2kra2NtrY2Jk6cCHSd%0Act1///1AV5h961vfYubMmTv16xlK3X72s5/R2dnJuHHjtteuvfZazj77bADe/va38/zzz/PrX/+a%0AtrY2xowZw5vf/GZaWlo488wzt793o6FDh7J27drtc3r66ac5+uijX/nOS68SA6ufvOENb2DYsGE8%0A8sgjACxdupRRo0YB8MMf/pATTjiBtra2Hfq8+OKLLFq0qNfrV70dkb3xjW9k6dKlADz88MM8//zz%0AtLa28ra3vY2nnnqK7u9L3nnnndvfu9H73vc+Fizo+i75zTffzGmnnbb9dFPaJ/TlyvxrYemPu4QP%0APPBAjhs3LkePHp3Tp0/Pjo6OzMxsb2/Pq6++eqftf/SjH+XEiRN7Heu4447Lhx9+eIfaypUr8x3v%0AeEeefPLJ+da3vjXvuOOO7et+8IMf5OjRo/Okk07K9vb23LZtW2Zm/t3f/V3eeuutmZn53HPP5YwZ%0AM/Itb3lLvu1tb8tf/OIXr8p+S3tCH+8S+sHRYm8/ODruooVNnI0Alv/TuQM9BfUTPzgqab9jYEmq%0AhoElqRoGlqRqGFiSqmFgSaqGgSWpGgaWpGoYWJKqYWBJqoaBJakaBpakahhYkqphYEmqhoElqRoG%0AlqRqGFiSqmFgSaqGgSWpGgaWpGoYWJKqYWBJqoaBJakaBpakahhYkqphYEmqhoElqRoGlqRqGFiS%0AqmFgSaqGgSWpGgaWpGoYWJKqYWBJqoaBJakaBpakahhYkqphYEmqhoElqRoGlqRqGFiSqmFgSaqG%0AgSWpGk0NrIg4IiJujoj/iIiHI+LtEXFURCyJiNXl75EN218SEWsi4pGImNpQHxcRK8q6KyMiSv3g%0AiLip1O+JiOENfdrLe6yOiPZm7qek/tHsI6wvA7dn5gnAW4GHgYuBpZk5AlhaXhMRo4BZwInANOCq%0AiDiwjHM1cD4woizTSn02sCUzjwe+CFxRxjoKmANMBCYAcxqDUVKdmhZYEXE48MfAtQCZ+d+Z+RQw%0AHVhQNlsAnFna04EbM3NbZj4KrAEmRMQQYFBm3p2ZCSzs0ad7rJuByeXoayqwJDM7MnMLsISXQk5S%0ApZp5hHUcsAn4l4h4ICK+ERGvAwZn5oayzRPA4NIeCqxt6L+u1IaWds/6Dn0ysxN4Gjh6N2PtICIu%0AiIhlEbFs06ZNL3tHJfWPZgZWC3AKcHVmjgWepZz+dStHTNnEOexWZl6TmeMzc3xra+tATUNSHzUz%0AsNYB6zLznvL6ZroC7Mlymkf5u7GsXw8Ma+jfVmrrS7tnfYc+EdECHA5s3s1YkirWtMDKzCeAtRHx%0AB6U0GVgFLAa679q1A7eW9mJgVrnzdxxdF9fvLaePWyNiUrk+dW6PPt1jzQDuLEdtdwBTIuLIcrF9%0ASqlJqlhLk8f/c+D6iDgI+CXwMbpCclFEzAYeB84GyMyVEbGIrlDrBC7MzBfKOJ8E5gOHALeVBbou%0A6F8XEWuADrruMpKZHRFxGXBf2e7SzOxo5o5Kar6mBlZmPgiM72XV5F1sPxeY20t9GXBSL/XngQ/u%0AYqx5wLy9ma+kfZufdJdUDQNLUjUMLEnVMLAkVcPAklQNA0tSNQwsSdUwsCRVw8CSVA0DS1I1DCxJ%0A1TCwJFXDwJJUDQNLUjUMLEnVMLAkVcPAklQNA0tSNQwsSdUwsCRVw8CSVA0DS1I1DCxJ1TCwJFXD%0AwJJUDQNLUjUMLEnVMLAkVcPAklQNA0tSNQwsSdUwsCRVw8CSVA0DS1I1DCxJ1TCwJFXDwJJUDQNL%0AUjUMLEnVMLAkVcPAklQNA0tSNQwsSdUwsCRVw8CSVA0DS1I1DCxJ1TCwJFXDwJJUDQNLUjUMLEnV%0AMLAkVaOpgRURj0XEioh4MCKWldpREbEkIlaXv0c2bH9JRKyJiEciYmpDfVwZZ01EXBkRUeoHR8RN%0ApX5PRAxv6NNe3mN1RLQ3cz8l9Y/+OMI6NTPHZOb48vpiYGlmjgCWltdExChgFnAiMA24KiIOLH2u%0ABs4HRpRlWqnPBrZk5vHAF4ErylhHAXOAicAEYE5jMEqq00CcEk4HFpT2AuDMhvqNmbktMx8F1gAT%0AImIIMCgz787MBBb26NM91s3A5HL0NRVYkpkdmbkFWMJLISepUs0OrAR+GBHLI+KCUhucmRtK+wlg%0AcGkPBdY29F1XakNLu2d9hz6Z2Qk8DRy9m7F2EBEXRMSyiFi2adOml7eHkvpNS5PH/8PMXB8Rvwcs%0AiYj/aFyZmRkR2eQ57FJmXgNcAzB+/PgBm4ekvmnqEVZmri9/NwLfput60pPlNI/yd2PZfD0wrKF7%0AW6mtL+2e9R36REQLcDiweTdjSapY0wIrIl4XEa/vbgNTgJ8Di4Huu3btwK2lvRiYVe78HUfXxfV7%0Ay+nj1oiYVK5PndujT/dYM4A7y3WuO4ApEXFkudg+pdQkVayZp4SDgW+XTyC0AP83M2+PiPuARREx%0AG3gcOBsgM1dGxCJgFdAJXJiZL5SxPgnMBw4BbisLwLXAdRGxBuig6y4jmdkREZcB95XtLs3Mjibu%0Aq6R+0LTAysxfAm/tpb4ZmLyLPnOBub3UlwEn9VJ/HvjgLsaaB8zbu1lL2pf5SXdJ1TCwJFXDwJJU%0ADQNLUjUMLEnVMLAkVcPAklQNA0tSNQwsSdUwsCRVw8CSVA0DS1I1DCxJ1TCwJFXDwJJUDQNLUjUM%0ALEnVMLAkVcPAklQNA0tSNQwsSdUwsCRVw8CSVA0DS1I1DCxJ1TCwJFXDwJJUDQNLUjUMLEnVMLAk%0AVcPAklQNA0tSNQwsSdUwsCRVw8CSVA0DS1I1DCxJ1TCwJFXDwJJUDQNLUjUMLEnVMLAkVcPAklQN%0AA0tSNQwsSdUwsCRVw8CSVA0DS1I1DCxJ1TCwJFXDwJJUDQNLUjWaHlgRcWBEPBAR3yuvj4qIJRGx%0Auvw9smHbSyJiTUQ8EhFTG+rjImJFWXdlRESpHxwRN5X6PRExvKFPe3mP1RHR3uz9lNR8/XGE9ZfA%0Aww2vLwaWZuYIYGl5TUSMAmYBJwLTgKsi4sDS52rgfGBEWaaV+mxgS2YeD3wRuKKMdRQwB5gITADm%0ANAajpDo1NbAiog14L/CNhvJ0YEFpLwDObKjfmJnbMvNRYA0wISKGAIMy8+7MTGBhjz7dY90MTC5H%0AX1OBJZnZkZlbgCW8FHKSKtXsI6wvAX8NvNhQG5yZG0r7CWBwaQ8F1jZst67UhpZ2z/oOfTKzE3ga%0AOHo3Y+0gIi6IiGURsWzTpk17vXOS+lfTAisi/hTYmJnLd7VNOWLKZs1hTzLzmswcn5njW1tbB2oa%0AkvqomUdY7wTeFxGPATcCp0XEN4Eny2ke5e/Gsv16YFhD/7ZSW1/aPes79ImIFuBwYPNuxpJUsaYF%0AVmZekpltmTmcrovpd2bmR4DFQPddu3bg1tJeDMwqd/6Oo+vi+r3l9HFrREwq16fO7dGne6wZ5T0S%0AuAOYEhFHlovtU0pNUsVaBuA9LwcWRcRs4HHgbIDMXBkRi4BVQCdwYWa+UPp8EpgPHALcVhaAa4Hr%0AImIN0EFXMJKZHRFxGXBf2e7SzOxo9o5Jaq5+CazM/Dfg30p7MzB5F9vNBeb2Ul8GnNRL/Xngg7sY%0Aax4w7+XOWdK+x0+6S6qGgSWpGgaWpGoYWJKqYWBJqoaBJakaBpakahhYkqphYEmqhoElqRp9CqyI%0AWNqXmiQ1026/SxgRvwscChxTnnoQZdUgenkgniQ1056+/Pxx4FPAscByXgqsrcD/aeK8JGknuw2s%0AzPwy8OWI+PPM/Eo/zUmSetWnx8tk5lci4h3A8MY+mbmwSfOSpJ30KbAi4jrgLcCDQPdD9bp/wUaS%0A+kVfH+A3HhhVHj8sSQOir5/D+jnwhmZORJL2pK9HWMcAqyLiXmBbdzEz39eUWUlSL/oaWJ9p5iQk%0AqS/6epfwx82eiCTtSV/vEj7DS7/QfBDwO8CzmTmoWROTpJ76eoT1+u52+THT6cCkZk1Kknqz109r%0AyC7fAaY2YT6StEt9PSU8q+HlAXR9Luv5psxIknahr3cJz2hodwKP0XVaKEn9pq/XsD7W7IlI0p70%0A9QF+bRHx7YjYWJZbIqKt2ZOTpEZ9vej+L8Biup6LdSzw3VKTpH7T18Bqzcx/yczOsswHWps4L0na%0ASV8Da3NEfCQiDizLR4DNzZyYJPXU18D6M+Bs4AlgAzAD+GiT5iRJverrxxouBdozcwtARBwFfJ6u%0AIJOkftHXI6yTu8MKIDM7gLHNmZIk9a6vgXVA+ZkvYPsRVl+PziTpVdHX0PkCcFdE/Gt5/UFgbnOm%0AJEm96+sn3RdGxDLgtFI6KzNXNW9akrSzPp/WlYAypCQNmL1+vIwkDRQDS1I1DCxJ1TCwJFXDwJJU%0ADQNLUjUMLEnVMLAkVcPAklQNA0tSNQwsSdUwsCRVw8CSVA0DS1I1mhZYEfG7EXFvRPwsIlZGxGdL%0A/aiIWBIRq8vfxieZXhIRayLikYiY2lAfFxEryrorIyJK/eCIuKnU74mI4Q192st7rI6I9mbtp6T+%0A08wjrG3AaZn5VmAMMC0iJgEXA0szcwSwtLwmIkYBs4ATgWnAVRFxYBnrauB8YERZppX6bGBLZh4P%0AfBG4oox1FDAHmAhMAOY0BqOkOjUtsLLLb8rL3ylLAtOBBaW+ADiztKcDN2bmtsx8FFgDTIiIIcCg%0AzLw7MxNY2KNP91g3A5PL0ddUYElmdpQfz1jCSyEnqVJNvYZVfnT1QWAjXQFyDzA4MzeUTZ4ABpf2%0AUGBtQ/d1pTa0tHvWd+iTmZ3A08DRuxmr5/wuiIhlEbFs06ZNL3s/JfWPpgZWZr6QmWOANrqOlk7q%0AsT7pOuoaEJl5TWaOz8zxra2tAzUNSX3UL3cJM/Mp4Ed0nZY9WU7zKH83ls3WA8MaurWV2vrS7lnf%0AoU9EtACHA5t3M5akijXzLmFrRBxR2ocApwP/ASwGuu/atQO3lvZiYFa583ccXRfX7y2nj1sjYlK5%0APnVujz7dY80A7ixHbXcAUyLiyHKxfUqpSapYM38MdQiwoNzpOwBYlJnfi4i7gEURMRt4HDgbIDNX%0ARsQiun6ZpxO4MDNfKGN9EpgPHALcVhaAa4HrImIN0EHXXUYysyMiLgPuK9tdWn6tWlLFmhZYmfkQ%0AvfycfWZuBibvos9cevmB1sxcBpzUS/15un7Utbex5gHz9m7WkvZlftJdUjUMLEnVMLAkVcPAklQN%0AA0tSNQwsSdUwsCRVw8CSVA0DS1I1DCxJ1TCwJFXDwJJUDQNLUjUMLEnVMLAkVcPAklQNA0tSNQws%0ASdUwsCRVw8CSVA0DS1I1DCxJ1TCwJFXDwJJUDQNLUjUMLEnVMLAkVcPAklQNA0tSNQwsSdUwsCRV%0Aw8CSVA0DS1I1DCxJ1TCwJFXDwJJUDQNLUjUMLEnVMLAkVcPAklQNA0tSNQwsSdUwsCRVw8CSVA0D%0AS1I1DCxJ1TCwJFXDwJJUDQNLUjUMLEnVMLAkVcPAklSNpgVWRAyLiB9FxKqIWBkRf1nqR0XEkohY%0AXf4e2dDnkohYExGPRMTUhvq4iFhR1l0ZEVHqB0fETaV+T0QMb+jTXt5jdUS0N2s/JfWfZh5hdQJ/%0AlZmjgEnAhRExCrgYWJqZI4Cl5TVl3SzgRGAacFVEHFjGuho4HxhRlmmlPhvYkpnHA18ErihjHQXM%0AASYCE4A5jcEoqU5NC6zM3JCZ95f2M8DDwFBgOrCgbLYAOLO0pwM3Zua2zHwUWANMiIghwKDMvDsz%0AE1jYo0/3WDcDk8vR11RgSWZ2ZOYWYAkvhZykSvXLNaxyqjYWuAcYnJkbyqongMGlPRRY29BtXakN%0ALe2e9R36ZGYn8DRw9G7GklSxpgdWRBwG3AJ8KjO3Nq4rR0zZ7DnsSkRcEBHLImLZpk2bBmoakvqo%0AqYEVEb9DV1hdn5nfKuUny2ke5e/GUl8PDGvo3lZq60u7Z32HPhHRAhwObN7NWDvIzGsyc3xmjm9t%0AbX25uympnzTzLmEA1wIPZ+Y/N6xaDHTftWsHbm2ozyp3/o6j6+L6veX0cWtETCpjntujT/dYM4A7%0Ay1HbHcCUiDiyXGyfUmqSKtbSxLHfCZwDrIiIB0vtfwOXA4siYjbwOHA2QGaujIhFwCq67jBemJkv%0AlH6fBOYDhwC3lQW6AvG6iFgDdNB1l5HM7IiIy4D7ynaXZmZHs3ZUUv9oWmBl5r8DsYvVk3fRZy4w%0At5f6MuCkXurPAx/cxVjzgHl9na+kfZ+fdJdUDQNLUjUMLEnVMLAkVcPAklQNA0tSNQwsSdUwsCRV%0Aw8CSVA0DS1I1DCxJ1TCwJFXDwJJUDQNLUjUMLEnVMLAkVcPAklQNA0tSNQwsSdUwsCRVw8CSVA0D%0AS1I1DCxJ1TCwJFXDwJJUDQNLUjUMLEnVMLAkVcPAklQNA0tSNQwsSdUwsCRVw8CSVA0DS1I1DCxJ%0A1TCwJFXDwJJUDQNLUjUMLEnVMLAkVcPAklQNA0tSNQwsSdUwsCRVw8CSVA0DS1I1DCxJ1TCwJFXD%0AwJJUDQNLUjUMLEnVMLAkVaNpgRUR8yJiY0T8vKF2VEQsiYjV5e+RDesuiYg1EfFIRExtqI+LiBVl%0A3ZUREaV+cETcVOr3RMTwhj7t5T1WR0R7s/ZRUv9q5hHWfGBaj9rFwNLMHAEsLa+JiFHALODE0ueq%0AiDiw9LkaOB8YUZbuMWcDWzLzeOCLwBVlrKOAOcBEYAIwpzEYJdWraYGVmT8BOnqUpwMLSnsBcGZD%0A/cbM3JaZjwJrgAkRMQQYlJl3Z2YCC3v06R7rZmByOfqaCizJzI7M3AIsYefglFSh/r6GNTgzN5T2%0AE8Dg0h4KrG3Ybl2pDS3tnvUd+mRmJ/A0cPRuxpJUuQG76F6OmHKg3h8gIi6IiGURsWzTpk0DORVJ%0AfdDfgfVkOc2j/N1Y6uuBYQ3btZXa+tLuWd+hT0S0AIcDm3cz1k4y85rMHJ+Z41tbW1/BbknqD/0d%0AWIuB7rt27cCtDfVZ5c7fcXRdXL+3nD5ujYhJ5frUuT36dI81A7izHLXdAUyJiCPLxfYppSapci3N%0AGjgibgDeBRwTEevounN3ObAoImYDjwNnA2TmyohYBKwCOoELM/OFMtQn6brjeAhwW1kArgWui4g1%0AdF3cn1XG6oiIy4D7ynaXZmbPi/+SKtS0wMrMD+1i1eRdbD8XmNtLfRlwUi/154EP7mKsecC8Pk9W%0AUhX8pLukahhYkqphYEmqhoElqRoGlqRqGFiSqmFgSaqGgSWpGgaWpGoYWJKqYWBJqoaBJakaBpak%0AahhYkqphYEmqhoElqRoGlqRqGFiSqmFgSaqGgSWpGgaWpGoYWJKqYWBJqoaBJakaBpakahhYkqph%0AYEmqhoElqRoGlqRqGFiSqmFgSaqGgSWpGgaWpGoYWJKqYWBJqoaBJe3B2rVrOfXUUxk1ahQnnngi%0AX/7ylwG46KKLOOGEEzj55JN5//vfz1NPPQXAkiVLGDduHKNHj2bcuHHceeed28f627/9W4YNG8Zh%0Ahx22w3vMnz+f1tZWxowZw5gxY/jGN77R61yWL1/O6NGjOf744/mLv/gLMrNJe71vMrCkPWhpaeEL%0AX/gCq1at4u677+arX/0qq1at4vTTT+fnP/85Dz30EL//+7/P5z73OQCOOeYYvvvd77JixQoWLFjA%0AOeecs32sM844g3vvvbfX95k5cyYPPvggDz74IOedd16v23ziE5/g61//OqtXr2b16tXcfvvtr/4O%0A78MMLGkPhgwZwimnnALA61//ekaOHMn69euZMmUKLS0tAEyaNIl169YBMHbsWI499lgATjzxRJ57%0A7jm2bdu2fbshQ4a8rHls2LCBrVu3MmnSJCKCc889l+985zuvdPeqYmBJe+Gxxx7jgQceYOLEiTvU%0A582bx7vf/e6dtr/llls45ZRTOPjgg/c49i233MLo0aOZMWMGa9eu3Wn9+vXraWtr2/66ra2N9evX%0Av4y9qJeBJfXRb37zGz7wgQ/wpS99iUGDBm2vz507l5aWFj784Q/vsP3KlSv5m7/5G772ta/tcewz%0AzjiDxx57jBUrVnD66afT3t7+qs9/f2BgSX3w29/+lg984AN8+MMf5qyzztpenz9/Pt/73ve4/vrr%0AiYjt9XXr1vH+97+fhQsX8pa3vGWP4x999NHbj8LOO+88li9fvtM2Q4cO3X7a2f0eQ4cOfSW7VR0D%0AS9qDzGT27NmMHDmST3/609vrt99+O//4j//I4sWLOfTQQ7fXn3rqKd773vdy+eWX8853vrNP77Fh%0Aw4bt7cWLFzNy5MidthkyZAiDBg3i7rvvJjNZuHAh06dPfwV7Vp94rd0W3ZXx48fnsmXL+rz9uIsW%0ANnE2Alj+T+c2ZdxfXTp6r7a/7/FnmTHvUU4YfDAHlKOoiyYP5jO3beC/O1/kyEO7LryPbTuEfzhj%0AKFf+eCNX/XQTxx390nWr684ZzjGHtfAPP3iCW1c8xZPPdDL49S3MOuVI/uepg7liyRMseeQZWg4I%0ADj/kQOb+6bEc39rV/91Xr+G2TxwPwEPrn+OvvrOO53/7Iu8a8Xoufc+QHY7s9hVv/PsVe7V9RCzP%0AzPF73M7A6mJg7Xv2lcDS3mtWYHlKKKkaBpakahhYkqphYEmqhoElqRoGlqRqGFiSqmFgSaqGgSWp%0AGvt1YEXEtIh4JCLWRMTFAz0fSa/MfhtYEXEg8FXg3cAo4EMRMWpgZyXpldhvAwuYAKzJzF9m5n8D%0ANwKvra+2S/uZloGeQBMNBRof27gO2OExkRFxAXBBefmbiHikn+Y2EI4Bfj3Qk9gb8XkfYtegrn+/%0AOXv9BIk39WWj/Tmw9igzrwGuGeh59IeIWNaXb8Nr3+S/X5f9+ZRwPTCs4XVbqUmq1P4cWPcBIyLi%0AuIg4CJgFLB7gOUl6BfbbU8LM7IyI/wHcARwIzMvMlQM8rYH0mjj13Y/574dPHJVUkf35lFDSfsbA%0AklQNA+s1wK8o1Ssi5kXExoj4+UDPZV9gYO3n/IpS9eYD0wZ6EvsKA2v/51eUKpaZPwE6Bnoe+woD%0Aa//X21eUXlu/b679hoElqRoG1v7Pryhpv2Fg7f/8ipL2GwbWfi4zO4Huryg9DCx6jX9FqSoRcQNw%0AF/AHEbFlwWfTAAABcUlEQVQuImYP9JwGkl/NkVQNj7AkVcPAklQNA0tSNQwsSdUwsCRVw8DSPiki%0AfrMX234mIv5Xs8bXvsPAklQNA0vViIgzIuKeiHggIn4YEYMbVr81Iu6KiNURcX5Dn4si4r6IeCgi%0APjsA09aryMBSTf4dmJSZY+l6TM5fN6w7GTgNeDvw9xFxbERMAUbQ9YidMcC4iPjjfp6zXkX77a/m%0AaL/UBtwUEUOAg4BHG9bdmpnPAc9FxI/oCqk/BKYAD5RtDqMrwH7Sf1PWq8nAUk2+AvxzZi6OiHcB%0An2lY1/M7ZgkE8LnM/Fr/TE/N5imhanI4Lz0ap73HuukR8bsRcTTwLrqeUnEH8GcRcRhARAyNiN/r%0Ar8nq1ecRlvZVh0bEuobX/0zXEdW/RsQW4E7guIb1DwE/Ao4BLsvM/wL+KyJGAndFBMBvgI8AG5s/%0AfTWDT2uQVA1PCSVVw8CSVA0DS1I1DCxJ1TCwJFXDwJJUDQNLUjX+P7yLeqOx/RHMAAAAAElFTkSu%0AQmCC"/>
          <p:cNvSpPr>
            <a:spLocks noChangeAspect="1" noChangeArrowheads="1"/>
          </p:cNvSpPr>
          <p:nvPr/>
        </p:nvSpPr>
        <p:spPr bwMode="auto">
          <a:xfrm>
            <a:off x="155575" y="-144463"/>
            <a:ext cx="2797502" cy="27975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2"/>
          <a:srcRect l="23860" t="4020" r="4026" b="8639"/>
          <a:stretch/>
        </p:blipFill>
        <p:spPr>
          <a:xfrm>
            <a:off x="8165206" y="1120461"/>
            <a:ext cx="2060620" cy="4018209"/>
          </a:xfrm>
          <a:prstGeom prst="rect">
            <a:avLst/>
          </a:prstGeom>
        </p:spPr>
      </p:pic>
      <p:sp>
        <p:nvSpPr>
          <p:cNvPr id="11" name="Rectangle 10"/>
          <p:cNvSpPr/>
          <p:nvPr/>
        </p:nvSpPr>
        <p:spPr>
          <a:xfrm>
            <a:off x="7179972" y="5387534"/>
            <a:ext cx="272388" cy="24469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179972" y="5888586"/>
            <a:ext cx="272388" cy="24469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25512" y="5325260"/>
            <a:ext cx="3335628" cy="923330"/>
          </a:xfrm>
          <a:prstGeom prst="rect">
            <a:avLst/>
          </a:prstGeom>
          <a:noFill/>
        </p:spPr>
        <p:txBody>
          <a:bodyPr wrap="square" rtlCol="0">
            <a:spAutoFit/>
          </a:bodyPr>
          <a:lstStyle/>
          <a:p>
            <a:r>
              <a:rPr lang="en-US" dirty="0" smtClean="0"/>
              <a:t>Record for 0 category</a:t>
            </a:r>
          </a:p>
          <a:p>
            <a:endParaRPr lang="en-US" dirty="0" smtClean="0"/>
          </a:p>
          <a:p>
            <a:r>
              <a:rPr lang="en-US" dirty="0" smtClean="0"/>
              <a:t>Record for 1 </a:t>
            </a:r>
            <a:r>
              <a:rPr lang="en-US" dirty="0" err="1" smtClean="0"/>
              <a:t>catagory</a:t>
            </a:r>
            <a:endParaRPr lang="en-US" dirty="0"/>
          </a:p>
        </p:txBody>
      </p:sp>
    </p:spTree>
    <p:extLst>
      <p:ext uri="{BB962C8B-B14F-4D97-AF65-F5344CB8AC3E}">
        <p14:creationId xmlns:p14="http://schemas.microsoft.com/office/powerpoint/2010/main" val="55707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923CF8-0292-4458-A510-6678333F1AF8}"/>
              </a:ext>
            </a:extLst>
          </p:cNvPr>
          <p:cNvSpPr>
            <a:spLocks noGrp="1"/>
          </p:cNvSpPr>
          <p:nvPr>
            <p:ph type="title"/>
          </p:nvPr>
        </p:nvSpPr>
        <p:spPr/>
        <p:txBody>
          <a:bodyPr/>
          <a:lstStyle/>
          <a:p>
            <a:r>
              <a:rPr lang="en-US" dirty="0"/>
              <a:t>Features of </a:t>
            </a:r>
            <a:r>
              <a:rPr lang="en-US" dirty="0" err="1" smtClean="0"/>
              <a:t>UnSW</a:t>
            </a:r>
            <a:r>
              <a:rPr lang="en-US" dirty="0" smtClean="0"/>
              <a:t> NB-15</a:t>
            </a:r>
            <a:endParaRPr lang="en-US" dirty="0"/>
          </a:p>
        </p:txBody>
      </p:sp>
      <p:sp>
        <p:nvSpPr>
          <p:cNvPr id="7" name="Slide Number Placeholder 6">
            <a:extLst>
              <a:ext uri="{FF2B5EF4-FFF2-40B4-BE49-F238E27FC236}">
                <a16:creationId xmlns:a16="http://schemas.microsoft.com/office/drawing/2014/main" xmlns="" id="{6B451B26-0162-4E2B-839C-17814BCD111B}"/>
              </a:ext>
            </a:extLst>
          </p:cNvPr>
          <p:cNvSpPr>
            <a:spLocks noGrp="1"/>
          </p:cNvSpPr>
          <p:nvPr>
            <p:ph type="sldNum" sz="quarter" idx="12"/>
          </p:nvPr>
        </p:nvSpPr>
        <p:spPr/>
        <p:txBody>
          <a:bodyPr/>
          <a:lstStyle/>
          <a:p>
            <a:fld id="{4FAB73BC-B049-4115-A692-8D63A059BFB8}" type="slidenum">
              <a:rPr lang="en-US" smtClean="0"/>
              <a:t>9</a:t>
            </a:fld>
            <a:endParaRPr lang="en-US" dirty="0"/>
          </a:p>
        </p:txBody>
      </p:sp>
      <p:sp>
        <p:nvSpPr>
          <p:cNvPr id="8" name="Date Placeholder 7">
            <a:extLst>
              <a:ext uri="{FF2B5EF4-FFF2-40B4-BE49-F238E27FC236}">
                <a16:creationId xmlns:a16="http://schemas.microsoft.com/office/drawing/2014/main" xmlns="" id="{5EB04023-A1EC-4B29-A3B0-16539EE7552E}"/>
              </a:ext>
            </a:extLst>
          </p:cNvPr>
          <p:cNvSpPr>
            <a:spLocks noGrp="1"/>
          </p:cNvSpPr>
          <p:nvPr>
            <p:ph type="dt" sz="half" idx="10"/>
          </p:nvPr>
        </p:nvSpPr>
        <p:spPr/>
        <p:txBody>
          <a:bodyPr/>
          <a:lstStyle/>
          <a:p>
            <a:fld id="{CCEB1B46-58E1-48D5-8D14-88CF4F995516}" type="datetime1">
              <a:rPr lang="en-US" smtClean="0"/>
              <a:t>5/2/2018</a:t>
            </a:fld>
            <a:endParaRPr lang="en-US" dirty="0"/>
          </a:p>
        </p:txBody>
      </p:sp>
      <p:sp>
        <p:nvSpPr>
          <p:cNvPr id="9" name="Footer Placeholder 8">
            <a:extLst>
              <a:ext uri="{FF2B5EF4-FFF2-40B4-BE49-F238E27FC236}">
                <a16:creationId xmlns:a16="http://schemas.microsoft.com/office/drawing/2014/main" xmlns="" id="{4E35F6A7-9417-4A93-A561-9FF64D579E71}"/>
              </a:ext>
            </a:extLst>
          </p:cNvPr>
          <p:cNvSpPr>
            <a:spLocks noGrp="1"/>
          </p:cNvSpPr>
          <p:nvPr>
            <p:ph type="ftr" sz="quarter" idx="11"/>
          </p:nvPr>
        </p:nvSpPr>
        <p:spPr/>
        <p:txBody>
          <a:bodyPr/>
          <a:lstStyle/>
          <a:p>
            <a:r>
              <a:rPr lang="en-US"/>
              <a:t>BSCS-F17-019 </a:t>
            </a:r>
            <a:endParaRPr lang="en-US" dirty="0"/>
          </a:p>
        </p:txBody>
      </p:sp>
      <p:pic>
        <p:nvPicPr>
          <p:cNvPr id="10" name="Content Placeholder 9"/>
          <p:cNvPicPr>
            <a:picLocks noGrp="1" noChangeAspect="1"/>
          </p:cNvPicPr>
          <p:nvPr>
            <p:ph idx="1"/>
          </p:nvPr>
        </p:nvPicPr>
        <p:blipFill rotWithShape="1">
          <a:blip r:embed="rId2"/>
          <a:srcRect t="1" b="62360"/>
          <a:stretch/>
        </p:blipFill>
        <p:spPr>
          <a:xfrm>
            <a:off x="1088136" y="1837565"/>
            <a:ext cx="8241051" cy="4228384"/>
          </a:xfrm>
          <a:prstGeom prst="rect">
            <a:avLst/>
          </a:prstGeom>
        </p:spPr>
      </p:pic>
    </p:spTree>
    <p:extLst>
      <p:ext uri="{BB962C8B-B14F-4D97-AF65-F5344CB8AC3E}">
        <p14:creationId xmlns:p14="http://schemas.microsoft.com/office/powerpoint/2010/main" val="2579833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2505</TotalTime>
  <Words>775</Words>
  <Application>Microsoft Office PowerPoint</Application>
  <PresentationFormat>Widescreen</PresentationFormat>
  <Paragraphs>175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Cambria Math</vt:lpstr>
      <vt:lpstr>Rockwell</vt:lpstr>
      <vt:lpstr>Rockwell Condensed</vt:lpstr>
      <vt:lpstr>Times New Roman</vt:lpstr>
      <vt:lpstr>Wingdings</vt:lpstr>
      <vt:lpstr>Wood Type</vt:lpstr>
      <vt:lpstr>Anomaly based intrusion detection system</vt:lpstr>
      <vt:lpstr>Abstract</vt:lpstr>
      <vt:lpstr>introduction</vt:lpstr>
      <vt:lpstr>introduction</vt:lpstr>
      <vt:lpstr>Why IDS important….?</vt:lpstr>
      <vt:lpstr>Literature review</vt:lpstr>
      <vt:lpstr>Literature review</vt:lpstr>
      <vt:lpstr>UNSW NB-15</vt:lpstr>
      <vt:lpstr>Features of UnSW NB-15</vt:lpstr>
      <vt:lpstr>Features of UnSW NB-15</vt:lpstr>
      <vt:lpstr>Features of UnSW NB-15</vt:lpstr>
      <vt:lpstr>Features of UnSW NB-15</vt:lpstr>
      <vt:lpstr>Working of Anomaly Based Intrusion Detection System:  </vt:lpstr>
      <vt:lpstr>Pre-processing</vt:lpstr>
      <vt:lpstr>Feature selection</vt:lpstr>
      <vt:lpstr>Parameter Optimization</vt:lpstr>
      <vt:lpstr>Classification  </vt:lpstr>
      <vt:lpstr>Evaluation</vt:lpstr>
      <vt:lpstr>Cross validation</vt:lpstr>
      <vt:lpstr>conclusion</vt:lpstr>
      <vt:lpstr>Thank You</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based intrusion detection system</dc:title>
  <dc:creator>Hamza Aziz</dc:creator>
  <cp:lastModifiedBy>Anderson</cp:lastModifiedBy>
  <cp:revision>27</cp:revision>
  <dcterms:created xsi:type="dcterms:W3CDTF">2018-03-03T17:21:10Z</dcterms:created>
  <dcterms:modified xsi:type="dcterms:W3CDTF">2018-05-02T09:49:12Z</dcterms:modified>
</cp:coreProperties>
</file>