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6" r:id="rId4"/>
  </p:sldMasterIdLst>
  <p:notesMasterIdLst>
    <p:notesMasterId r:id="rId28"/>
  </p:notesMasterIdLst>
  <p:sldIdLst>
    <p:sldId id="285" r:id="rId5"/>
    <p:sldId id="257" r:id="rId6"/>
    <p:sldId id="258" r:id="rId7"/>
    <p:sldId id="259" r:id="rId8"/>
    <p:sldId id="267" r:id="rId9"/>
    <p:sldId id="268" r:id="rId10"/>
    <p:sldId id="286" r:id="rId11"/>
    <p:sldId id="281" r:id="rId12"/>
    <p:sldId id="282" r:id="rId13"/>
    <p:sldId id="283" r:id="rId14"/>
    <p:sldId id="284" r:id="rId15"/>
    <p:sldId id="269" r:id="rId16"/>
    <p:sldId id="262" r:id="rId17"/>
    <p:sldId id="264" r:id="rId18"/>
    <p:sldId id="266" r:id="rId19"/>
    <p:sldId id="270" r:id="rId20"/>
    <p:sldId id="274" r:id="rId21"/>
    <p:sldId id="272" r:id="rId22"/>
    <p:sldId id="278" r:id="rId23"/>
    <p:sldId id="279" r:id="rId24"/>
    <p:sldId id="276" r:id="rId25"/>
    <p:sldId id="275" r:id="rId26"/>
    <p:sldId id="451" r:id="rId2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moMfuEsFlKz+WETA1NUfTw==" hashData="93D/A5NAYejkbNwZSekyZmHnG/jIdRmPPlc7txBr97G6cqiE8SNNV/95E7+yWt5hgv8ypRuXPxYu40rtpRBcY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11721-A4FD-4747-B775-E8797E6A3C1D}" v="3" dt="2023-10-17T14:40:06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9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FBFE5-8EBB-40BC-AEBA-907DDD49546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71AF986-381C-4B16-8E6C-054312CDFD80}">
      <dgm:prSet/>
      <dgm:spPr/>
      <dgm:t>
        <a:bodyPr/>
        <a:lstStyle/>
        <a:p>
          <a:r>
            <a:rPr lang="en-GB"/>
            <a:t>Ensure to update patient records where a review has taken place at secondary care</a:t>
          </a:r>
          <a:endParaRPr lang="en-US"/>
        </a:p>
      </dgm:t>
    </dgm:pt>
    <dgm:pt modelId="{8045A73C-26E5-411C-A8B6-05CE8C2BC0C0}" type="parTrans" cxnId="{24F4A158-FD24-4C26-84C8-6E5E36BABD70}">
      <dgm:prSet/>
      <dgm:spPr/>
      <dgm:t>
        <a:bodyPr/>
        <a:lstStyle/>
        <a:p>
          <a:endParaRPr lang="en-US"/>
        </a:p>
      </dgm:t>
    </dgm:pt>
    <dgm:pt modelId="{21D1B754-A9FD-4E51-8A9B-486310D77546}" type="sibTrans" cxnId="{24F4A158-FD24-4C26-84C8-6E5E36BABD70}">
      <dgm:prSet/>
      <dgm:spPr/>
      <dgm:t>
        <a:bodyPr/>
        <a:lstStyle/>
        <a:p>
          <a:endParaRPr lang="en-US"/>
        </a:p>
      </dgm:t>
    </dgm:pt>
    <dgm:pt modelId="{4BF397CA-2C93-40BD-B5C3-872B6BF89B46}">
      <dgm:prSet/>
      <dgm:spPr/>
      <dgm:t>
        <a:bodyPr/>
        <a:lstStyle/>
        <a:p>
          <a:r>
            <a:rPr lang="en-GB"/>
            <a:t>Post-hospital discharge medication reconciliation</a:t>
          </a:r>
          <a:endParaRPr lang="en-US"/>
        </a:p>
      </dgm:t>
    </dgm:pt>
    <dgm:pt modelId="{7D84C540-FB49-45BA-A646-898F848A4C69}" type="parTrans" cxnId="{1AF005E0-17CD-43E6-9721-53E131665C9E}">
      <dgm:prSet/>
      <dgm:spPr/>
      <dgm:t>
        <a:bodyPr/>
        <a:lstStyle/>
        <a:p>
          <a:endParaRPr lang="en-US"/>
        </a:p>
      </dgm:t>
    </dgm:pt>
    <dgm:pt modelId="{C7D643AF-34F0-4A19-85BE-70900F575CD2}" type="sibTrans" cxnId="{1AF005E0-17CD-43E6-9721-53E131665C9E}">
      <dgm:prSet/>
      <dgm:spPr/>
      <dgm:t>
        <a:bodyPr/>
        <a:lstStyle/>
        <a:p>
          <a:endParaRPr lang="en-US"/>
        </a:p>
      </dgm:t>
    </dgm:pt>
    <dgm:pt modelId="{3A9C4AA1-54FB-4194-8835-7E32DC3B5BB1}">
      <dgm:prSet/>
      <dgm:spPr/>
      <dgm:t>
        <a:bodyPr/>
        <a:lstStyle/>
        <a:p>
          <a:r>
            <a:rPr lang="en-GB"/>
            <a:t>Take patient-centred approach</a:t>
          </a:r>
          <a:endParaRPr lang="en-US"/>
        </a:p>
      </dgm:t>
    </dgm:pt>
    <dgm:pt modelId="{F12C96BB-944F-4831-AA36-4EF0CD77FE91}" type="parTrans" cxnId="{BE1D5046-4475-4A83-B75A-8D38A5567FBB}">
      <dgm:prSet/>
      <dgm:spPr/>
      <dgm:t>
        <a:bodyPr/>
        <a:lstStyle/>
        <a:p>
          <a:endParaRPr lang="en-US"/>
        </a:p>
      </dgm:t>
    </dgm:pt>
    <dgm:pt modelId="{062C320E-A616-442D-BF97-3AE7249F8C44}" type="sibTrans" cxnId="{BE1D5046-4475-4A83-B75A-8D38A5567FBB}">
      <dgm:prSet/>
      <dgm:spPr/>
      <dgm:t>
        <a:bodyPr/>
        <a:lstStyle/>
        <a:p>
          <a:endParaRPr lang="en-US"/>
        </a:p>
      </dgm:t>
    </dgm:pt>
    <dgm:pt modelId="{61C14A0D-290C-4AB7-9D2A-DBFF85054B2A}">
      <dgm:prSet/>
      <dgm:spPr/>
      <dgm:t>
        <a:bodyPr/>
        <a:lstStyle/>
        <a:p>
          <a:r>
            <a:rPr lang="en-GB"/>
            <a:t>Timely action on CAS alerts (DHSC, MHRA, NPSA etc.)</a:t>
          </a:r>
          <a:endParaRPr lang="en-US"/>
        </a:p>
      </dgm:t>
    </dgm:pt>
    <dgm:pt modelId="{E1114736-FF06-4A06-8739-882D21BF717A}" type="parTrans" cxnId="{E9615E23-EE21-49AB-A84C-13B89F9AAFE5}">
      <dgm:prSet/>
      <dgm:spPr/>
      <dgm:t>
        <a:bodyPr/>
        <a:lstStyle/>
        <a:p>
          <a:endParaRPr lang="en-US"/>
        </a:p>
      </dgm:t>
    </dgm:pt>
    <dgm:pt modelId="{123A5315-6284-4719-A6D9-A72F334409D3}" type="sibTrans" cxnId="{E9615E23-EE21-49AB-A84C-13B89F9AAFE5}">
      <dgm:prSet/>
      <dgm:spPr/>
      <dgm:t>
        <a:bodyPr/>
        <a:lstStyle/>
        <a:p>
          <a:endParaRPr lang="en-US"/>
        </a:p>
      </dgm:t>
    </dgm:pt>
    <dgm:pt modelId="{3EC34F29-61C1-4FB2-BD4A-F6942C97F849}">
      <dgm:prSet/>
      <dgm:spPr/>
      <dgm:t>
        <a:bodyPr/>
        <a:lstStyle/>
        <a:p>
          <a:r>
            <a:rPr lang="en-GB"/>
            <a:t>Medication and regime reviews (multi-step check)</a:t>
          </a:r>
          <a:endParaRPr lang="en-US"/>
        </a:p>
      </dgm:t>
    </dgm:pt>
    <dgm:pt modelId="{13B2A38C-D009-4F12-862A-013D54573E70}" type="parTrans" cxnId="{C14A9460-A060-46BF-AC50-3B88624B4B8F}">
      <dgm:prSet/>
      <dgm:spPr/>
      <dgm:t>
        <a:bodyPr/>
        <a:lstStyle/>
        <a:p>
          <a:endParaRPr lang="en-US"/>
        </a:p>
      </dgm:t>
    </dgm:pt>
    <dgm:pt modelId="{CA32FA67-E263-4951-B522-0AEBCCBB8EC9}" type="sibTrans" cxnId="{C14A9460-A060-46BF-AC50-3B88624B4B8F}">
      <dgm:prSet/>
      <dgm:spPr/>
      <dgm:t>
        <a:bodyPr/>
        <a:lstStyle/>
        <a:p>
          <a:endParaRPr lang="en-US"/>
        </a:p>
      </dgm:t>
    </dgm:pt>
    <dgm:pt modelId="{D58DCA21-0DA5-4AE6-8A71-B1B89EA0759C}" type="pres">
      <dgm:prSet presAssocID="{01FFBFE5-8EBB-40BC-AEBA-907DDD49546A}" presName="root" presStyleCnt="0">
        <dgm:presLayoutVars>
          <dgm:dir/>
          <dgm:resizeHandles val="exact"/>
        </dgm:presLayoutVars>
      </dgm:prSet>
      <dgm:spPr/>
    </dgm:pt>
    <dgm:pt modelId="{60E8B169-284E-4193-9A94-BE7425AF6776}" type="pres">
      <dgm:prSet presAssocID="{01FFBFE5-8EBB-40BC-AEBA-907DDD49546A}" presName="container" presStyleCnt="0">
        <dgm:presLayoutVars>
          <dgm:dir/>
          <dgm:resizeHandles val="exact"/>
        </dgm:presLayoutVars>
      </dgm:prSet>
      <dgm:spPr/>
    </dgm:pt>
    <dgm:pt modelId="{1792BE46-EDA3-4C76-B425-A872433B1563}" type="pres">
      <dgm:prSet presAssocID="{D71AF986-381C-4B16-8E6C-054312CDFD80}" presName="compNode" presStyleCnt="0"/>
      <dgm:spPr/>
    </dgm:pt>
    <dgm:pt modelId="{51DAD84E-528B-4A59-BFBA-D76C734BC9F5}" type="pres">
      <dgm:prSet presAssocID="{D71AF986-381C-4B16-8E6C-054312CDFD80}" presName="iconBgRect" presStyleLbl="bgShp" presStyleIdx="0" presStyleCnt="5"/>
      <dgm:spPr/>
    </dgm:pt>
    <dgm:pt modelId="{117AB027-A768-4A91-AA0C-287FFD18DB11}" type="pres">
      <dgm:prSet presAssocID="{D71AF986-381C-4B16-8E6C-054312CDFD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3C2238F-0C92-49C6-8074-F8492794834C}" type="pres">
      <dgm:prSet presAssocID="{D71AF986-381C-4B16-8E6C-054312CDFD80}" presName="spaceRect" presStyleCnt="0"/>
      <dgm:spPr/>
    </dgm:pt>
    <dgm:pt modelId="{D07903F1-5D33-4E63-9BAB-5600615EC626}" type="pres">
      <dgm:prSet presAssocID="{D71AF986-381C-4B16-8E6C-054312CDFD80}" presName="textRect" presStyleLbl="revTx" presStyleIdx="0" presStyleCnt="5">
        <dgm:presLayoutVars>
          <dgm:chMax val="1"/>
          <dgm:chPref val="1"/>
        </dgm:presLayoutVars>
      </dgm:prSet>
      <dgm:spPr/>
    </dgm:pt>
    <dgm:pt modelId="{48198C63-04E6-4278-A6FB-5F12E829B938}" type="pres">
      <dgm:prSet presAssocID="{21D1B754-A9FD-4E51-8A9B-486310D77546}" presName="sibTrans" presStyleLbl="sibTrans2D1" presStyleIdx="0" presStyleCnt="0"/>
      <dgm:spPr/>
    </dgm:pt>
    <dgm:pt modelId="{BF5F08E6-03AB-456F-8BAD-64131993F6DA}" type="pres">
      <dgm:prSet presAssocID="{4BF397CA-2C93-40BD-B5C3-872B6BF89B46}" presName="compNode" presStyleCnt="0"/>
      <dgm:spPr/>
    </dgm:pt>
    <dgm:pt modelId="{010E3540-622F-4A67-9D4D-81420741F196}" type="pres">
      <dgm:prSet presAssocID="{4BF397CA-2C93-40BD-B5C3-872B6BF89B46}" presName="iconBgRect" presStyleLbl="bgShp" presStyleIdx="1" presStyleCnt="5"/>
      <dgm:spPr/>
    </dgm:pt>
    <dgm:pt modelId="{F1404448-E75A-4C1B-8E16-C87BA55F384B}" type="pres">
      <dgm:prSet presAssocID="{4BF397CA-2C93-40BD-B5C3-872B6BF89B4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278E3857-8F54-4C97-A8D8-1C13EA76D8A0}" type="pres">
      <dgm:prSet presAssocID="{4BF397CA-2C93-40BD-B5C3-872B6BF89B46}" presName="spaceRect" presStyleCnt="0"/>
      <dgm:spPr/>
    </dgm:pt>
    <dgm:pt modelId="{3EB0B05C-1D74-4B8D-AA1E-00C5860B056F}" type="pres">
      <dgm:prSet presAssocID="{4BF397CA-2C93-40BD-B5C3-872B6BF89B46}" presName="textRect" presStyleLbl="revTx" presStyleIdx="1" presStyleCnt="5">
        <dgm:presLayoutVars>
          <dgm:chMax val="1"/>
          <dgm:chPref val="1"/>
        </dgm:presLayoutVars>
      </dgm:prSet>
      <dgm:spPr/>
    </dgm:pt>
    <dgm:pt modelId="{20DCA1D2-CB05-4AA5-BFF6-6CA5151DF7BC}" type="pres">
      <dgm:prSet presAssocID="{C7D643AF-34F0-4A19-85BE-70900F575CD2}" presName="sibTrans" presStyleLbl="sibTrans2D1" presStyleIdx="0" presStyleCnt="0"/>
      <dgm:spPr/>
    </dgm:pt>
    <dgm:pt modelId="{29587EBB-E362-4992-9823-5058C0D78AD7}" type="pres">
      <dgm:prSet presAssocID="{3A9C4AA1-54FB-4194-8835-7E32DC3B5BB1}" presName="compNode" presStyleCnt="0"/>
      <dgm:spPr/>
    </dgm:pt>
    <dgm:pt modelId="{13E95BD3-29EF-4B08-BC55-4D29BF39474D}" type="pres">
      <dgm:prSet presAssocID="{3A9C4AA1-54FB-4194-8835-7E32DC3B5BB1}" presName="iconBgRect" presStyleLbl="bgShp" presStyleIdx="2" presStyleCnt="5"/>
      <dgm:spPr/>
    </dgm:pt>
    <dgm:pt modelId="{1700392F-1191-4C2B-9EDD-C465D5F68171}" type="pres">
      <dgm:prSet presAssocID="{3A9C4AA1-54FB-4194-8835-7E32DC3B5BB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92F0022-CB0F-4E63-9631-364B680A28CC}" type="pres">
      <dgm:prSet presAssocID="{3A9C4AA1-54FB-4194-8835-7E32DC3B5BB1}" presName="spaceRect" presStyleCnt="0"/>
      <dgm:spPr/>
    </dgm:pt>
    <dgm:pt modelId="{52CE54F1-579F-4087-A55A-95EB3E812392}" type="pres">
      <dgm:prSet presAssocID="{3A9C4AA1-54FB-4194-8835-7E32DC3B5BB1}" presName="textRect" presStyleLbl="revTx" presStyleIdx="2" presStyleCnt="5">
        <dgm:presLayoutVars>
          <dgm:chMax val="1"/>
          <dgm:chPref val="1"/>
        </dgm:presLayoutVars>
      </dgm:prSet>
      <dgm:spPr/>
    </dgm:pt>
    <dgm:pt modelId="{C467065F-511F-48AE-AEFA-271A73A0BB67}" type="pres">
      <dgm:prSet presAssocID="{062C320E-A616-442D-BF97-3AE7249F8C44}" presName="sibTrans" presStyleLbl="sibTrans2D1" presStyleIdx="0" presStyleCnt="0"/>
      <dgm:spPr/>
    </dgm:pt>
    <dgm:pt modelId="{3C4C31FF-7F1D-45F8-96B0-2CF18250F6EB}" type="pres">
      <dgm:prSet presAssocID="{61C14A0D-290C-4AB7-9D2A-DBFF85054B2A}" presName="compNode" presStyleCnt="0"/>
      <dgm:spPr/>
    </dgm:pt>
    <dgm:pt modelId="{319D4354-A49A-4563-942F-02D79DF98B1F}" type="pres">
      <dgm:prSet presAssocID="{61C14A0D-290C-4AB7-9D2A-DBFF85054B2A}" presName="iconBgRect" presStyleLbl="bgShp" presStyleIdx="3" presStyleCnt="5"/>
      <dgm:spPr/>
    </dgm:pt>
    <dgm:pt modelId="{DD55DB0D-D310-416C-9E62-083D94F47E4E}" type="pres">
      <dgm:prSet presAssocID="{61C14A0D-290C-4AB7-9D2A-DBFF85054B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5E6AA58D-C288-45B8-BA8C-41100D4B139E}" type="pres">
      <dgm:prSet presAssocID="{61C14A0D-290C-4AB7-9D2A-DBFF85054B2A}" presName="spaceRect" presStyleCnt="0"/>
      <dgm:spPr/>
    </dgm:pt>
    <dgm:pt modelId="{5BB4A8A9-2E9A-49B3-BD8B-CFB73EB4BE2D}" type="pres">
      <dgm:prSet presAssocID="{61C14A0D-290C-4AB7-9D2A-DBFF85054B2A}" presName="textRect" presStyleLbl="revTx" presStyleIdx="3" presStyleCnt="5">
        <dgm:presLayoutVars>
          <dgm:chMax val="1"/>
          <dgm:chPref val="1"/>
        </dgm:presLayoutVars>
      </dgm:prSet>
      <dgm:spPr/>
    </dgm:pt>
    <dgm:pt modelId="{EF8B27C7-ABA9-44F2-AF98-365BF01DC877}" type="pres">
      <dgm:prSet presAssocID="{123A5315-6284-4719-A6D9-A72F334409D3}" presName="sibTrans" presStyleLbl="sibTrans2D1" presStyleIdx="0" presStyleCnt="0"/>
      <dgm:spPr/>
    </dgm:pt>
    <dgm:pt modelId="{BE8EB065-309E-4E33-876B-FB4E8D9CB7AA}" type="pres">
      <dgm:prSet presAssocID="{3EC34F29-61C1-4FB2-BD4A-F6942C97F849}" presName="compNode" presStyleCnt="0"/>
      <dgm:spPr/>
    </dgm:pt>
    <dgm:pt modelId="{B9DC6245-406F-4BB7-B802-8B90BD77CB35}" type="pres">
      <dgm:prSet presAssocID="{3EC34F29-61C1-4FB2-BD4A-F6942C97F849}" presName="iconBgRect" presStyleLbl="bgShp" presStyleIdx="4" presStyleCnt="5"/>
      <dgm:spPr/>
    </dgm:pt>
    <dgm:pt modelId="{49CB6914-FA3B-4741-914B-996D3BD94A0D}" type="pres">
      <dgm:prSet presAssocID="{3EC34F29-61C1-4FB2-BD4A-F6942C97F84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C75EE9DA-D4A8-4AE7-A455-3A944700C8CB}" type="pres">
      <dgm:prSet presAssocID="{3EC34F29-61C1-4FB2-BD4A-F6942C97F849}" presName="spaceRect" presStyleCnt="0"/>
      <dgm:spPr/>
    </dgm:pt>
    <dgm:pt modelId="{228E95D2-A2DA-43C0-8328-CBA8443F698F}" type="pres">
      <dgm:prSet presAssocID="{3EC34F29-61C1-4FB2-BD4A-F6942C97F84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A79E911-7176-4AA7-87D4-A4C27A2DEC80}" type="presOf" srcId="{C7D643AF-34F0-4A19-85BE-70900F575CD2}" destId="{20DCA1D2-CB05-4AA5-BFF6-6CA5151DF7BC}" srcOrd="0" destOrd="0" presId="urn:microsoft.com/office/officeart/2018/2/layout/IconCircleList"/>
    <dgm:cxn modelId="{5BA48114-6E25-4811-9F9C-84AC692FA65D}" type="presOf" srcId="{4BF397CA-2C93-40BD-B5C3-872B6BF89B46}" destId="{3EB0B05C-1D74-4B8D-AA1E-00C5860B056F}" srcOrd="0" destOrd="0" presId="urn:microsoft.com/office/officeart/2018/2/layout/IconCircleList"/>
    <dgm:cxn modelId="{E9615E23-EE21-49AB-A84C-13B89F9AAFE5}" srcId="{01FFBFE5-8EBB-40BC-AEBA-907DDD49546A}" destId="{61C14A0D-290C-4AB7-9D2A-DBFF85054B2A}" srcOrd="3" destOrd="0" parTransId="{E1114736-FF06-4A06-8739-882D21BF717A}" sibTransId="{123A5315-6284-4719-A6D9-A72F334409D3}"/>
    <dgm:cxn modelId="{5217C935-C61D-412F-BD7E-B2EC4BF3B37B}" type="presOf" srcId="{D71AF986-381C-4B16-8E6C-054312CDFD80}" destId="{D07903F1-5D33-4E63-9BAB-5600615EC626}" srcOrd="0" destOrd="0" presId="urn:microsoft.com/office/officeart/2018/2/layout/IconCircleList"/>
    <dgm:cxn modelId="{C14A9460-A060-46BF-AC50-3B88624B4B8F}" srcId="{01FFBFE5-8EBB-40BC-AEBA-907DDD49546A}" destId="{3EC34F29-61C1-4FB2-BD4A-F6942C97F849}" srcOrd="4" destOrd="0" parTransId="{13B2A38C-D009-4F12-862A-013D54573E70}" sibTransId="{CA32FA67-E263-4951-B522-0AEBCCBB8EC9}"/>
    <dgm:cxn modelId="{3F2B2946-45A4-4EF7-9E50-2E093B74C4CE}" type="presOf" srcId="{01FFBFE5-8EBB-40BC-AEBA-907DDD49546A}" destId="{D58DCA21-0DA5-4AE6-8A71-B1B89EA0759C}" srcOrd="0" destOrd="0" presId="urn:microsoft.com/office/officeart/2018/2/layout/IconCircleList"/>
    <dgm:cxn modelId="{BE1D5046-4475-4A83-B75A-8D38A5567FBB}" srcId="{01FFBFE5-8EBB-40BC-AEBA-907DDD49546A}" destId="{3A9C4AA1-54FB-4194-8835-7E32DC3B5BB1}" srcOrd="2" destOrd="0" parTransId="{F12C96BB-944F-4831-AA36-4EF0CD77FE91}" sibTransId="{062C320E-A616-442D-BF97-3AE7249F8C44}"/>
    <dgm:cxn modelId="{315E094D-7B94-454D-865D-38DD4E447583}" type="presOf" srcId="{062C320E-A616-442D-BF97-3AE7249F8C44}" destId="{C467065F-511F-48AE-AEFA-271A73A0BB67}" srcOrd="0" destOrd="0" presId="urn:microsoft.com/office/officeart/2018/2/layout/IconCircleList"/>
    <dgm:cxn modelId="{6EA73956-C1FA-4704-BE83-81E1433CCFA8}" type="presOf" srcId="{61C14A0D-290C-4AB7-9D2A-DBFF85054B2A}" destId="{5BB4A8A9-2E9A-49B3-BD8B-CFB73EB4BE2D}" srcOrd="0" destOrd="0" presId="urn:microsoft.com/office/officeart/2018/2/layout/IconCircleList"/>
    <dgm:cxn modelId="{24F4A158-FD24-4C26-84C8-6E5E36BABD70}" srcId="{01FFBFE5-8EBB-40BC-AEBA-907DDD49546A}" destId="{D71AF986-381C-4B16-8E6C-054312CDFD80}" srcOrd="0" destOrd="0" parTransId="{8045A73C-26E5-411C-A8B6-05CE8C2BC0C0}" sibTransId="{21D1B754-A9FD-4E51-8A9B-486310D77546}"/>
    <dgm:cxn modelId="{EF066A9D-2B51-4E80-AD55-509D239F1AB4}" type="presOf" srcId="{21D1B754-A9FD-4E51-8A9B-486310D77546}" destId="{48198C63-04E6-4278-A6FB-5F12E829B938}" srcOrd="0" destOrd="0" presId="urn:microsoft.com/office/officeart/2018/2/layout/IconCircleList"/>
    <dgm:cxn modelId="{5567E0A1-3FDC-454D-91D9-BAF5EF40322E}" type="presOf" srcId="{3EC34F29-61C1-4FB2-BD4A-F6942C97F849}" destId="{228E95D2-A2DA-43C0-8328-CBA8443F698F}" srcOrd="0" destOrd="0" presId="urn:microsoft.com/office/officeart/2018/2/layout/IconCircleList"/>
    <dgm:cxn modelId="{5325CEC2-DB42-43B7-9051-AD0053591FDD}" type="presOf" srcId="{3A9C4AA1-54FB-4194-8835-7E32DC3B5BB1}" destId="{52CE54F1-579F-4087-A55A-95EB3E812392}" srcOrd="0" destOrd="0" presId="urn:microsoft.com/office/officeart/2018/2/layout/IconCircleList"/>
    <dgm:cxn modelId="{1AF005E0-17CD-43E6-9721-53E131665C9E}" srcId="{01FFBFE5-8EBB-40BC-AEBA-907DDD49546A}" destId="{4BF397CA-2C93-40BD-B5C3-872B6BF89B46}" srcOrd="1" destOrd="0" parTransId="{7D84C540-FB49-45BA-A646-898F848A4C69}" sibTransId="{C7D643AF-34F0-4A19-85BE-70900F575CD2}"/>
    <dgm:cxn modelId="{88DA16F5-D9A8-4E84-80E9-0FFA0957A3CC}" type="presOf" srcId="{123A5315-6284-4719-A6D9-A72F334409D3}" destId="{EF8B27C7-ABA9-44F2-AF98-365BF01DC877}" srcOrd="0" destOrd="0" presId="urn:microsoft.com/office/officeart/2018/2/layout/IconCircleList"/>
    <dgm:cxn modelId="{7C32B567-2088-4175-8D2D-614399A6ED2F}" type="presParOf" srcId="{D58DCA21-0DA5-4AE6-8A71-B1B89EA0759C}" destId="{60E8B169-284E-4193-9A94-BE7425AF6776}" srcOrd="0" destOrd="0" presId="urn:microsoft.com/office/officeart/2018/2/layout/IconCircleList"/>
    <dgm:cxn modelId="{B2DF9F74-C163-4257-AA90-6A18C100944D}" type="presParOf" srcId="{60E8B169-284E-4193-9A94-BE7425AF6776}" destId="{1792BE46-EDA3-4C76-B425-A872433B1563}" srcOrd="0" destOrd="0" presId="urn:microsoft.com/office/officeart/2018/2/layout/IconCircleList"/>
    <dgm:cxn modelId="{93658CA5-7669-4336-855A-1E80B6A20F3F}" type="presParOf" srcId="{1792BE46-EDA3-4C76-B425-A872433B1563}" destId="{51DAD84E-528B-4A59-BFBA-D76C734BC9F5}" srcOrd="0" destOrd="0" presId="urn:microsoft.com/office/officeart/2018/2/layout/IconCircleList"/>
    <dgm:cxn modelId="{EBD4F298-1448-4F1B-8FB1-153F933A2A77}" type="presParOf" srcId="{1792BE46-EDA3-4C76-B425-A872433B1563}" destId="{117AB027-A768-4A91-AA0C-287FFD18DB11}" srcOrd="1" destOrd="0" presId="urn:microsoft.com/office/officeart/2018/2/layout/IconCircleList"/>
    <dgm:cxn modelId="{526D74B8-3CB6-4DC5-BDEC-D1D33734E053}" type="presParOf" srcId="{1792BE46-EDA3-4C76-B425-A872433B1563}" destId="{F3C2238F-0C92-49C6-8074-F8492794834C}" srcOrd="2" destOrd="0" presId="urn:microsoft.com/office/officeart/2018/2/layout/IconCircleList"/>
    <dgm:cxn modelId="{7146A940-2A3E-4FD1-8275-E65249E0E459}" type="presParOf" srcId="{1792BE46-EDA3-4C76-B425-A872433B1563}" destId="{D07903F1-5D33-4E63-9BAB-5600615EC626}" srcOrd="3" destOrd="0" presId="urn:microsoft.com/office/officeart/2018/2/layout/IconCircleList"/>
    <dgm:cxn modelId="{0D0EDB51-60E1-402C-8413-DF7F856EAF90}" type="presParOf" srcId="{60E8B169-284E-4193-9A94-BE7425AF6776}" destId="{48198C63-04E6-4278-A6FB-5F12E829B938}" srcOrd="1" destOrd="0" presId="urn:microsoft.com/office/officeart/2018/2/layout/IconCircleList"/>
    <dgm:cxn modelId="{F090C1F2-DF84-4E25-987D-39CBEE237CF6}" type="presParOf" srcId="{60E8B169-284E-4193-9A94-BE7425AF6776}" destId="{BF5F08E6-03AB-456F-8BAD-64131993F6DA}" srcOrd="2" destOrd="0" presId="urn:microsoft.com/office/officeart/2018/2/layout/IconCircleList"/>
    <dgm:cxn modelId="{F67A139C-C70A-4DE5-ABE0-E88CF25857DD}" type="presParOf" srcId="{BF5F08E6-03AB-456F-8BAD-64131993F6DA}" destId="{010E3540-622F-4A67-9D4D-81420741F196}" srcOrd="0" destOrd="0" presId="urn:microsoft.com/office/officeart/2018/2/layout/IconCircleList"/>
    <dgm:cxn modelId="{B0F93ED1-B7C1-43EC-80A7-7B3420FFF2CD}" type="presParOf" srcId="{BF5F08E6-03AB-456F-8BAD-64131993F6DA}" destId="{F1404448-E75A-4C1B-8E16-C87BA55F384B}" srcOrd="1" destOrd="0" presId="urn:microsoft.com/office/officeart/2018/2/layout/IconCircleList"/>
    <dgm:cxn modelId="{69A76D9E-693F-44CA-9782-76E7A15B8446}" type="presParOf" srcId="{BF5F08E6-03AB-456F-8BAD-64131993F6DA}" destId="{278E3857-8F54-4C97-A8D8-1C13EA76D8A0}" srcOrd="2" destOrd="0" presId="urn:microsoft.com/office/officeart/2018/2/layout/IconCircleList"/>
    <dgm:cxn modelId="{AC32E351-9285-4F42-9A95-7FBD56BB4F6C}" type="presParOf" srcId="{BF5F08E6-03AB-456F-8BAD-64131993F6DA}" destId="{3EB0B05C-1D74-4B8D-AA1E-00C5860B056F}" srcOrd="3" destOrd="0" presId="urn:microsoft.com/office/officeart/2018/2/layout/IconCircleList"/>
    <dgm:cxn modelId="{4A8108B0-C2EC-439E-9B0A-8777D9ECC1A3}" type="presParOf" srcId="{60E8B169-284E-4193-9A94-BE7425AF6776}" destId="{20DCA1D2-CB05-4AA5-BFF6-6CA5151DF7BC}" srcOrd="3" destOrd="0" presId="urn:microsoft.com/office/officeart/2018/2/layout/IconCircleList"/>
    <dgm:cxn modelId="{03DCB51B-214B-4EE8-9EFF-D56B25855635}" type="presParOf" srcId="{60E8B169-284E-4193-9A94-BE7425AF6776}" destId="{29587EBB-E362-4992-9823-5058C0D78AD7}" srcOrd="4" destOrd="0" presId="urn:microsoft.com/office/officeart/2018/2/layout/IconCircleList"/>
    <dgm:cxn modelId="{9731FB71-6BE5-425C-B6C8-274FDD8B5E56}" type="presParOf" srcId="{29587EBB-E362-4992-9823-5058C0D78AD7}" destId="{13E95BD3-29EF-4B08-BC55-4D29BF39474D}" srcOrd="0" destOrd="0" presId="urn:microsoft.com/office/officeart/2018/2/layout/IconCircleList"/>
    <dgm:cxn modelId="{80DE7D6D-8597-48AC-9D26-8D151FE26F8E}" type="presParOf" srcId="{29587EBB-E362-4992-9823-5058C0D78AD7}" destId="{1700392F-1191-4C2B-9EDD-C465D5F68171}" srcOrd="1" destOrd="0" presId="urn:microsoft.com/office/officeart/2018/2/layout/IconCircleList"/>
    <dgm:cxn modelId="{9F76D388-1D33-48CA-BE69-5886E03973BD}" type="presParOf" srcId="{29587EBB-E362-4992-9823-5058C0D78AD7}" destId="{292F0022-CB0F-4E63-9631-364B680A28CC}" srcOrd="2" destOrd="0" presId="urn:microsoft.com/office/officeart/2018/2/layout/IconCircleList"/>
    <dgm:cxn modelId="{98C73850-C461-476E-9475-332902E6C226}" type="presParOf" srcId="{29587EBB-E362-4992-9823-5058C0D78AD7}" destId="{52CE54F1-579F-4087-A55A-95EB3E812392}" srcOrd="3" destOrd="0" presId="urn:microsoft.com/office/officeart/2018/2/layout/IconCircleList"/>
    <dgm:cxn modelId="{A065EFA3-0D23-4EB1-A550-24DAA041B491}" type="presParOf" srcId="{60E8B169-284E-4193-9A94-BE7425AF6776}" destId="{C467065F-511F-48AE-AEFA-271A73A0BB67}" srcOrd="5" destOrd="0" presId="urn:microsoft.com/office/officeart/2018/2/layout/IconCircleList"/>
    <dgm:cxn modelId="{8ADE165C-74D0-4A1B-963C-1502E8B11760}" type="presParOf" srcId="{60E8B169-284E-4193-9A94-BE7425AF6776}" destId="{3C4C31FF-7F1D-45F8-96B0-2CF18250F6EB}" srcOrd="6" destOrd="0" presId="urn:microsoft.com/office/officeart/2018/2/layout/IconCircleList"/>
    <dgm:cxn modelId="{027A78F2-E4A4-4604-ABEE-7BE4FC8DA047}" type="presParOf" srcId="{3C4C31FF-7F1D-45F8-96B0-2CF18250F6EB}" destId="{319D4354-A49A-4563-942F-02D79DF98B1F}" srcOrd="0" destOrd="0" presId="urn:microsoft.com/office/officeart/2018/2/layout/IconCircleList"/>
    <dgm:cxn modelId="{50E6F798-A901-4F1C-B3F8-3A478A5F1CFF}" type="presParOf" srcId="{3C4C31FF-7F1D-45F8-96B0-2CF18250F6EB}" destId="{DD55DB0D-D310-416C-9E62-083D94F47E4E}" srcOrd="1" destOrd="0" presId="urn:microsoft.com/office/officeart/2018/2/layout/IconCircleList"/>
    <dgm:cxn modelId="{F0045047-43BE-4CA2-8D0A-AC990440677E}" type="presParOf" srcId="{3C4C31FF-7F1D-45F8-96B0-2CF18250F6EB}" destId="{5E6AA58D-C288-45B8-BA8C-41100D4B139E}" srcOrd="2" destOrd="0" presId="urn:microsoft.com/office/officeart/2018/2/layout/IconCircleList"/>
    <dgm:cxn modelId="{54A78026-A032-4B27-8458-853B520AAE7C}" type="presParOf" srcId="{3C4C31FF-7F1D-45F8-96B0-2CF18250F6EB}" destId="{5BB4A8A9-2E9A-49B3-BD8B-CFB73EB4BE2D}" srcOrd="3" destOrd="0" presId="urn:microsoft.com/office/officeart/2018/2/layout/IconCircleList"/>
    <dgm:cxn modelId="{5294688E-802C-424F-9088-6F21BC2E7F8D}" type="presParOf" srcId="{60E8B169-284E-4193-9A94-BE7425AF6776}" destId="{EF8B27C7-ABA9-44F2-AF98-365BF01DC877}" srcOrd="7" destOrd="0" presId="urn:microsoft.com/office/officeart/2018/2/layout/IconCircleList"/>
    <dgm:cxn modelId="{663A5574-338E-40B6-A1DF-29E7C7D12932}" type="presParOf" srcId="{60E8B169-284E-4193-9A94-BE7425AF6776}" destId="{BE8EB065-309E-4E33-876B-FB4E8D9CB7AA}" srcOrd="8" destOrd="0" presId="urn:microsoft.com/office/officeart/2018/2/layout/IconCircleList"/>
    <dgm:cxn modelId="{33AE59F0-72F2-4F91-BBF9-5195A5A23FA7}" type="presParOf" srcId="{BE8EB065-309E-4E33-876B-FB4E8D9CB7AA}" destId="{B9DC6245-406F-4BB7-B802-8B90BD77CB35}" srcOrd="0" destOrd="0" presId="urn:microsoft.com/office/officeart/2018/2/layout/IconCircleList"/>
    <dgm:cxn modelId="{063731C6-8BB6-40B1-A856-756AF0F6F7ED}" type="presParOf" srcId="{BE8EB065-309E-4E33-876B-FB4E8D9CB7AA}" destId="{49CB6914-FA3B-4741-914B-996D3BD94A0D}" srcOrd="1" destOrd="0" presId="urn:microsoft.com/office/officeart/2018/2/layout/IconCircleList"/>
    <dgm:cxn modelId="{42B704F5-521F-4AE6-B411-9EE8128241A8}" type="presParOf" srcId="{BE8EB065-309E-4E33-876B-FB4E8D9CB7AA}" destId="{C75EE9DA-D4A8-4AE7-A455-3A944700C8CB}" srcOrd="2" destOrd="0" presId="urn:microsoft.com/office/officeart/2018/2/layout/IconCircleList"/>
    <dgm:cxn modelId="{1B65D37A-4645-4F45-A771-99771D3A315A}" type="presParOf" srcId="{BE8EB065-309E-4E33-876B-FB4E8D9CB7AA}" destId="{228E95D2-A2DA-43C0-8328-CBA8443F698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AD84E-528B-4A59-BFBA-D76C734BC9F5}">
      <dsp:nvSpPr>
        <dsp:cNvPr id="0" name=""/>
        <dsp:cNvSpPr/>
      </dsp:nvSpPr>
      <dsp:spPr>
        <a:xfrm>
          <a:off x="205509" y="619429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AB027-A768-4A91-AA0C-287FFD18DB11}">
      <dsp:nvSpPr>
        <dsp:cNvPr id="0" name=""/>
        <dsp:cNvSpPr/>
      </dsp:nvSpPr>
      <dsp:spPr>
        <a:xfrm>
          <a:off x="396960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903F1-5D33-4E63-9BAB-5600615EC626}">
      <dsp:nvSpPr>
        <dsp:cNvPr id="0" name=""/>
        <dsp:cNvSpPr/>
      </dsp:nvSpPr>
      <dsp:spPr>
        <a:xfrm>
          <a:off x="1312541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Ensure to update patient records where a review has taken place at secondary care</a:t>
          </a:r>
          <a:endParaRPr lang="en-US" sz="1600" kern="1200"/>
        </a:p>
      </dsp:txBody>
      <dsp:txXfrm>
        <a:off x="1312541" y="619429"/>
        <a:ext cx="2148945" cy="911674"/>
      </dsp:txXfrm>
    </dsp:sp>
    <dsp:sp modelId="{010E3540-622F-4A67-9D4D-81420741F196}">
      <dsp:nvSpPr>
        <dsp:cNvPr id="0" name=""/>
        <dsp:cNvSpPr/>
      </dsp:nvSpPr>
      <dsp:spPr>
        <a:xfrm>
          <a:off x="3835925" y="619429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04448-E75A-4C1B-8E16-C87BA55F384B}">
      <dsp:nvSpPr>
        <dsp:cNvPr id="0" name=""/>
        <dsp:cNvSpPr/>
      </dsp:nvSpPr>
      <dsp:spPr>
        <a:xfrm>
          <a:off x="4027376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0B05C-1D74-4B8D-AA1E-00C5860B056F}">
      <dsp:nvSpPr>
        <dsp:cNvPr id="0" name=""/>
        <dsp:cNvSpPr/>
      </dsp:nvSpPr>
      <dsp:spPr>
        <a:xfrm>
          <a:off x="4942957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Post-hospital discharge medication reconciliation</a:t>
          </a:r>
          <a:endParaRPr lang="en-US" sz="1600" kern="1200"/>
        </a:p>
      </dsp:txBody>
      <dsp:txXfrm>
        <a:off x="4942957" y="619429"/>
        <a:ext cx="2148945" cy="911674"/>
      </dsp:txXfrm>
    </dsp:sp>
    <dsp:sp modelId="{13E95BD3-29EF-4B08-BC55-4D29BF39474D}">
      <dsp:nvSpPr>
        <dsp:cNvPr id="0" name=""/>
        <dsp:cNvSpPr/>
      </dsp:nvSpPr>
      <dsp:spPr>
        <a:xfrm>
          <a:off x="7466341" y="619429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0392F-1191-4C2B-9EDD-C465D5F68171}">
      <dsp:nvSpPr>
        <dsp:cNvPr id="0" name=""/>
        <dsp:cNvSpPr/>
      </dsp:nvSpPr>
      <dsp:spPr>
        <a:xfrm>
          <a:off x="7657792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E54F1-579F-4087-A55A-95EB3E812392}">
      <dsp:nvSpPr>
        <dsp:cNvPr id="0" name=""/>
        <dsp:cNvSpPr/>
      </dsp:nvSpPr>
      <dsp:spPr>
        <a:xfrm>
          <a:off x="8573374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Take patient-centred approach</a:t>
          </a:r>
          <a:endParaRPr lang="en-US" sz="1600" kern="1200"/>
        </a:p>
      </dsp:txBody>
      <dsp:txXfrm>
        <a:off x="8573374" y="619429"/>
        <a:ext cx="2148945" cy="911674"/>
      </dsp:txXfrm>
    </dsp:sp>
    <dsp:sp modelId="{319D4354-A49A-4563-942F-02D79DF98B1F}">
      <dsp:nvSpPr>
        <dsp:cNvPr id="0" name=""/>
        <dsp:cNvSpPr/>
      </dsp:nvSpPr>
      <dsp:spPr>
        <a:xfrm>
          <a:off x="205509" y="2158301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5DB0D-D310-416C-9E62-083D94F47E4E}">
      <dsp:nvSpPr>
        <dsp:cNvPr id="0" name=""/>
        <dsp:cNvSpPr/>
      </dsp:nvSpPr>
      <dsp:spPr>
        <a:xfrm>
          <a:off x="396960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4A8A9-2E9A-49B3-BD8B-CFB73EB4BE2D}">
      <dsp:nvSpPr>
        <dsp:cNvPr id="0" name=""/>
        <dsp:cNvSpPr/>
      </dsp:nvSpPr>
      <dsp:spPr>
        <a:xfrm>
          <a:off x="1312541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Timely action on CAS alerts (DHSC, MHRA, NPSA etc.)</a:t>
          </a:r>
          <a:endParaRPr lang="en-US" sz="1600" kern="1200"/>
        </a:p>
      </dsp:txBody>
      <dsp:txXfrm>
        <a:off x="1312541" y="2158301"/>
        <a:ext cx="2148945" cy="911674"/>
      </dsp:txXfrm>
    </dsp:sp>
    <dsp:sp modelId="{B9DC6245-406F-4BB7-B802-8B90BD77CB35}">
      <dsp:nvSpPr>
        <dsp:cNvPr id="0" name=""/>
        <dsp:cNvSpPr/>
      </dsp:nvSpPr>
      <dsp:spPr>
        <a:xfrm>
          <a:off x="3835925" y="2158301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B6914-FA3B-4741-914B-996D3BD94A0D}">
      <dsp:nvSpPr>
        <dsp:cNvPr id="0" name=""/>
        <dsp:cNvSpPr/>
      </dsp:nvSpPr>
      <dsp:spPr>
        <a:xfrm>
          <a:off x="4027376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E95D2-A2DA-43C0-8328-CBA8443F698F}">
      <dsp:nvSpPr>
        <dsp:cNvPr id="0" name=""/>
        <dsp:cNvSpPr/>
      </dsp:nvSpPr>
      <dsp:spPr>
        <a:xfrm>
          <a:off x="4942957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Medication and regime reviews (multi-step check)</a:t>
          </a:r>
          <a:endParaRPr lang="en-US" sz="1600" kern="1200"/>
        </a:p>
      </dsp:txBody>
      <dsp:txXfrm>
        <a:off x="4942957" y="2158301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9BB1D-3B6D-40F7-A444-049ED96E0777}" type="datetimeFigureOut">
              <a:rPr lang="sv-SE" smtClean="0"/>
              <a:t>2023-10-19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E8711-6E01-417A-A0D4-2DD2A1E0ABB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384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08E2-F598-53AF-5EA3-C6A2D9E95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92291-DB94-7C19-E558-17619D7A4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4FADE-C2E2-0B59-06F7-33770F70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19/10/2023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FD2E0-6F9B-6F0D-0FD0-38400650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ECD33-8442-2164-395C-F569DEDF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88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9384-4DA4-853E-DFE1-E2E95C28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41F89-3077-2041-F539-C3CD0E388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97C90-2A48-FAE9-2257-E8195422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19/10/2023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663E5-2A64-47B7-D93C-CA5795B8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BFF42-7DD3-CC14-3A80-DBA3C95B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02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98E45-3060-8B40-6E75-BAE6E8893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B8B3D-BEEC-DFDF-1095-8AA7C91CB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BB822-7F66-CE7E-635E-872D8D0E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19/10/2023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7298C-519D-F923-C010-F41E9D74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A2677-8969-C395-1267-81829D57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283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40C6C2D1-254C-4987-A519-627E2E4776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2251" y="6275298"/>
            <a:ext cx="851900" cy="442104"/>
          </a:xfrm>
          <a:prstGeom prst="rect">
            <a:avLst/>
          </a:prstGeo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EC967A1-69CA-4130-A348-D2BD0B11B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0529" y="6433492"/>
            <a:ext cx="2636529" cy="254745"/>
          </a:xfrm>
          <a:prstGeom prst="rect">
            <a:avLst/>
          </a:prstGeom>
        </p:spPr>
        <p:txBody>
          <a:bodyPr/>
          <a:lstStyle>
            <a:lvl1pPr algn="l">
              <a:defRPr sz="900" spc="0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www.belmatt.co.uk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F89A1B-7322-4C24-9D13-4139E32F5D0C}"/>
              </a:ext>
            </a:extLst>
          </p:cNvPr>
          <p:cNvCxnSpPr/>
          <p:nvPr userDrawn="1"/>
        </p:nvCxnSpPr>
        <p:spPr>
          <a:xfrm>
            <a:off x="1436247" y="6477521"/>
            <a:ext cx="0" cy="1666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5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5DFF-6C70-4CA8-3F14-CA0065C5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0325-7CE7-0AF8-39C7-B5C71174F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C7EA0-1F50-E430-A745-0F2A8DC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19/10/2023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A96B8-F7C8-BB0C-1D55-9E3EB2D4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ECF3-61FD-ABAD-39B0-E850E10D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68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0A4F-EFFD-B2B7-6382-401D796C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BDC01-3517-5C9B-E257-645F03D64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24E40-EE06-9A8B-DEF3-04A6B4EA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19/10/2023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ACF6E-AAD0-179F-A462-5FBF5B7A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45BB4-5CE0-3DF8-AD85-251FF2CF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41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2DFA-DDE4-00D0-8216-92AB3D0D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7AEFF-E880-D1A7-ABC2-F0CBDF2A7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0675B-7389-4860-46DB-0C37CD049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B450E-E68F-62F4-B410-288FFB87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19/10/2023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6156A-A5A1-8266-907B-98224495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0B349-0B89-BC86-3829-6557F824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65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CB9C-7BBC-95C1-7572-5846F559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3631F-451D-2D8C-1782-5C596984C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F9C1D-DC37-FE7B-04B6-56E77BC26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E3E89-B41D-3157-584D-AAD2774D3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CF755-7085-C875-79ED-D689CAA92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39815-FDCA-E3E6-D7ED-F07EE869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19/10/2023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BB272-81AC-8BF6-4A81-16B3AEE3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1DC44-7017-53D5-C616-F5B28EC3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88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F8F9-A060-3F76-C7C9-C914F824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7C148-04A3-1D95-2452-0626BE15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19/10/2023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A704E-68CD-532E-F9B2-DD2ABB78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6DC5A-A930-6965-0DF6-278B5110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764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9D2F3-B743-EE9A-A1C5-A963E7B5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19/10/2023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CFB37-A53F-C81F-4B17-CD766727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329BC-4F9F-03DE-FB1E-688BE8A8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59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359B-1784-838D-183E-0A53A9EC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93AF-84D0-74B5-0D62-97427CB12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C681D-61CB-36AA-E6F7-DC68C552E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47FD9-9584-3F9E-2FD2-E7C16D1F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19/10/2023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23C28-B398-9C4A-63E2-472CE949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2C6C5-F026-3471-0499-F115FE8D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11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3B71-4374-3335-D38F-710651EC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B1353-E9A2-3618-3104-32BC86244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9C4A-16D9-D874-AC46-E0DFED13F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4D54C-F026-247B-A0A3-D1544FC4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3083-4C92-44C2-8964-603CBDDA0428}" type="datetimeFigureOut">
              <a:rPr lang="en-GB" smtClean="0"/>
              <a:t>19/10/2023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D4625-AB56-0C11-7936-1E5D4A5D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26392-8036-0F55-15FA-A23E7EEC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2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43EEC-A180-E266-1972-6FFAE3BE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1BC9F-D0CB-A056-F35A-95213D067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CACA-7DED-D717-0160-AF6BAF0B8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73083-4C92-44C2-8964-603CBDDA0428}" type="datetimeFigureOut">
              <a:rPr lang="en-GB" smtClean="0"/>
              <a:t>19/10/2023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FBABE-3E7C-0198-B2CD-152519E65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03A3F-DE12-826D-55DF-23C9BEC19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4C20-2A27-4245-ADC2-A08B0382F7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05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m.wirral.nhs.uk/document_uploads/formulary/Therapeuticdrugmonitoring.pdf" TargetMode="External"/><Relationship Id="rId7" Type="http://schemas.openxmlformats.org/officeDocument/2006/relationships/hyperlink" Target="https://www.ncbi.nlm.nih.gov/pmc/articles/PMC2723197/" TargetMode="External"/><Relationship Id="rId2" Type="http://schemas.openxmlformats.org/officeDocument/2006/relationships/hyperlink" Target="https://www.gmc-uk.org/-/media/documents/preventable-patient-harm-across-health-care-services_pdf-7353829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armaceutical-journal.com/article/ld/the-top-ten-prescribing-errors-in-practice-and-how-to-avoid-them" TargetMode="External"/><Relationship Id="rId5" Type="http://schemas.openxmlformats.org/officeDocument/2006/relationships/hyperlink" Target="https://gmmmg.nhs.uk/shared-care/gmmmg-approved-shared-care-protocols/" TargetMode="External"/><Relationship Id="rId4" Type="http://schemas.openxmlformats.org/officeDocument/2006/relationships/hyperlink" Target="https://bnf.nice.org.uk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8434-text-symbol-question-mark-computer-graphics-3d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Monitoring of Medication in Primary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</a:rPr>
              <a:t>BELMATT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DD0133D-3AC2-574C-9063-B691A69D3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8611"/>
            <a:ext cx="5608320" cy="291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7DAF7D2-0DE0-4769-96CB-E7CF24094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7" y="1728549"/>
            <a:ext cx="10644965" cy="448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1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27A15FA-76F2-32DE-34B2-8F3CB9F55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15" y="1645920"/>
            <a:ext cx="10426313" cy="431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8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1AB8B-52DC-4038-8BDC-71C51422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</a:rPr>
              <a:t>High risk drugs/ drug groups and their monitoring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E58F-1234-4180-9F02-73B23F4C6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Drugs requiring agreement of treatment plan and patient tailored approach:</a:t>
            </a:r>
          </a:p>
          <a:p>
            <a:r>
              <a:rPr lang="en-GB" sz="2000"/>
              <a:t>Hypnotics and Z-drugs</a:t>
            </a:r>
          </a:p>
          <a:p>
            <a:r>
              <a:rPr lang="en-GB" sz="2000"/>
              <a:t>Schedule 2,3 Controlled drugs</a:t>
            </a:r>
          </a:p>
          <a:p>
            <a:r>
              <a:rPr lang="en-GB" sz="2000"/>
              <a:t>Valproate prescribing in females of child baring-age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4401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4320-AEF4-4840-8961-F22A1A57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99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Ground facts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A6FCD-9C73-4DC1-881B-B38ABB0C8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93195"/>
            <a:ext cx="5157787" cy="823912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What helps GP practices monitor medication requiring blood tests and other investigations?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F7642-B04E-4EB9-89E7-94D82C7DB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06725"/>
            <a:ext cx="5157787" cy="3182937"/>
          </a:xfrm>
        </p:spPr>
        <p:txBody>
          <a:bodyPr/>
          <a:lstStyle/>
          <a:p>
            <a:r>
              <a:rPr lang="en-GB" dirty="0"/>
              <a:t>Prescribing support software aided safety checks</a:t>
            </a:r>
          </a:p>
          <a:p>
            <a:r>
              <a:rPr lang="en-GB" dirty="0"/>
              <a:t>Audits for particular Drug/ Drug-groups (DMARDs, Lithium, Warfarin, NOACs etc.)</a:t>
            </a:r>
          </a:p>
          <a:p>
            <a:r>
              <a:rPr lang="en-GB" dirty="0"/>
              <a:t>A good prescribing policy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03504-52F0-40F4-8619-190A6E4D1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93195"/>
            <a:ext cx="5183188" cy="4259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b="1" dirty="0"/>
              <a:t>Common challenges</a:t>
            </a:r>
            <a:r>
              <a:rPr lang="en-GB" dirty="0"/>
              <a:t>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EA743-2E6F-4FC1-841D-39941BDB9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8"/>
          </a:xfrm>
        </p:spPr>
        <p:txBody>
          <a:bodyPr/>
          <a:lstStyle/>
          <a:p>
            <a:r>
              <a:rPr lang="en-GB" dirty="0"/>
              <a:t>Non-compliance from patients towards request for blood tests</a:t>
            </a:r>
          </a:p>
          <a:p>
            <a:r>
              <a:rPr lang="en-GB" dirty="0"/>
              <a:t>Lack of robust monitoring</a:t>
            </a:r>
          </a:p>
          <a:p>
            <a:r>
              <a:rPr lang="en-GB" dirty="0"/>
              <a:t>Non-adherence to prescribing policy</a:t>
            </a:r>
          </a:p>
        </p:txBody>
      </p:sp>
    </p:spTree>
    <p:extLst>
      <p:ext uri="{BB962C8B-B14F-4D97-AF65-F5344CB8AC3E}">
        <p14:creationId xmlns:p14="http://schemas.microsoft.com/office/powerpoint/2010/main" val="168642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2EC7-5A3A-4E19-86D0-34C22E62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/>
              <a:t>Monitoring of medication requiring regular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2296C-EE75-444C-99A5-A734EC7D4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99210"/>
            <a:ext cx="5157787" cy="1486107"/>
          </a:xfrm>
        </p:spPr>
        <p:txBody>
          <a:bodyPr>
            <a:normAutofit/>
          </a:bodyPr>
          <a:lstStyle/>
          <a:p>
            <a:r>
              <a:rPr lang="en-GB" b="1" dirty="0"/>
              <a:t>What works well?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2FB6A-9250-4848-B21B-B97473B4A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76142"/>
            <a:ext cx="5157787" cy="2753691"/>
          </a:xfrm>
        </p:spPr>
        <p:txBody>
          <a:bodyPr/>
          <a:lstStyle/>
          <a:p>
            <a:r>
              <a:rPr lang="en-GB" dirty="0"/>
              <a:t>Clinician’s expertise in prescribing</a:t>
            </a:r>
          </a:p>
          <a:p>
            <a:r>
              <a:rPr lang="en-GB" dirty="0"/>
              <a:t>A good prescribing policy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F8401-A984-42AB-A822-3E36A1E35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99210"/>
            <a:ext cx="5183188" cy="148610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Common 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ED12F-F26C-44FA-BB83-E5DA77DEF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76141"/>
            <a:ext cx="5183188" cy="2713521"/>
          </a:xfrm>
        </p:spPr>
        <p:txBody>
          <a:bodyPr/>
          <a:lstStyle/>
          <a:p>
            <a:r>
              <a:rPr lang="en-GB" dirty="0"/>
              <a:t>Non-compliance from patients towards request for review</a:t>
            </a:r>
          </a:p>
          <a:p>
            <a:r>
              <a:rPr lang="en-GB" dirty="0"/>
              <a:t>Lack of robust monitoring</a:t>
            </a:r>
          </a:p>
          <a:p>
            <a:r>
              <a:rPr lang="en-GB" dirty="0"/>
              <a:t>Non-adherence to prescribing policy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17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90D9D-5129-4572-8655-8AF4ADE6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</a:rPr>
              <a:t>Let’s improve prescribing safety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5DD1B49-2481-43F1-9D3B-1FBDE94E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000"/>
          </a:p>
          <a:p>
            <a:r>
              <a:rPr lang="en-GB" sz="2000"/>
              <a:t>Up-skill non-clinical patient facing team members</a:t>
            </a:r>
          </a:p>
          <a:p>
            <a:r>
              <a:rPr lang="en-GB" sz="2000"/>
              <a:t>Revise the prescribing policy</a:t>
            </a:r>
          </a:p>
          <a:p>
            <a:r>
              <a:rPr lang="en-GB" sz="2000"/>
              <a:t>Delegate audit for high risk drugs monitoring to team member(s) who can ensure timely action in event of patient non-compliance or other scenarios</a:t>
            </a:r>
          </a:p>
          <a:p>
            <a:r>
              <a:rPr lang="en-GB" sz="2000"/>
              <a:t>Present your findings and actions at regular practice meeting</a:t>
            </a:r>
          </a:p>
          <a:p>
            <a:r>
              <a:rPr lang="en-GB" sz="2000"/>
              <a:t>Update messages regarding Blood test/ Review request regularly</a:t>
            </a:r>
          </a:p>
        </p:txBody>
      </p:sp>
    </p:spTree>
    <p:extLst>
      <p:ext uri="{BB962C8B-B14F-4D97-AF65-F5344CB8AC3E}">
        <p14:creationId xmlns:p14="http://schemas.microsoft.com/office/powerpoint/2010/main" val="9968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5A1DB-B19D-4834-BFD7-E554308C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Let’s improve prescribing safety (continued)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7334A2-19C5-489E-1277-A342BB265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4287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9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990D-01C2-43C1-9B0E-08EC6AC5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91"/>
            <a:ext cx="10515600" cy="602284"/>
          </a:xfrm>
        </p:spPr>
        <p:txBody>
          <a:bodyPr>
            <a:normAutofit fontScale="90000"/>
          </a:bodyPr>
          <a:lstStyle/>
          <a:p>
            <a:r>
              <a:rPr lang="en-GB" dirty="0"/>
              <a:t>Good practice examples:</a:t>
            </a:r>
          </a:p>
        </p:txBody>
      </p:sp>
      <p:pic>
        <p:nvPicPr>
          <p:cNvPr id="5" name="Content Placeholder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71413268-A9BD-48D0-AC7B-37E72D579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8" y="1278717"/>
            <a:ext cx="10199077" cy="5524973"/>
          </a:xfrm>
        </p:spPr>
      </p:pic>
    </p:spTree>
    <p:extLst>
      <p:ext uri="{BB962C8B-B14F-4D97-AF65-F5344CB8AC3E}">
        <p14:creationId xmlns:p14="http://schemas.microsoft.com/office/powerpoint/2010/main" val="38203476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73E9-146C-4141-93CD-69DF2BDC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460" y="569843"/>
            <a:ext cx="8544339" cy="516835"/>
          </a:xfrm>
        </p:spPr>
        <p:txBody>
          <a:bodyPr>
            <a:normAutofit fontScale="90000"/>
          </a:bodyPr>
          <a:lstStyle/>
          <a:p>
            <a:r>
              <a:rPr lang="en-GB" dirty="0"/>
              <a:t>Good practice examples (</a:t>
            </a:r>
            <a:r>
              <a:rPr lang="en-GB" sz="2800" dirty="0"/>
              <a:t>continued</a:t>
            </a:r>
            <a:r>
              <a:rPr lang="en-GB" dirty="0"/>
              <a:t>):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F2DDD160-5A12-44DE-A282-CAABDF044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" y="1298714"/>
            <a:ext cx="10953653" cy="5433390"/>
          </a:xfrm>
        </p:spPr>
      </p:pic>
    </p:spTree>
    <p:extLst>
      <p:ext uri="{BB962C8B-B14F-4D97-AF65-F5344CB8AC3E}">
        <p14:creationId xmlns:p14="http://schemas.microsoft.com/office/powerpoint/2010/main" val="334085851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88F3-3813-4BA8-B202-DA83AFA8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930" y="365126"/>
            <a:ext cx="8729869" cy="933586"/>
          </a:xfrm>
        </p:spPr>
        <p:txBody>
          <a:bodyPr>
            <a:normAutofit/>
          </a:bodyPr>
          <a:lstStyle/>
          <a:p>
            <a:r>
              <a:rPr lang="en-GB" dirty="0"/>
              <a:t>Good practice examples (</a:t>
            </a:r>
            <a:r>
              <a:rPr lang="en-GB" sz="2800" dirty="0"/>
              <a:t>continued</a:t>
            </a:r>
            <a:r>
              <a:rPr lang="en-GB" dirty="0"/>
              <a:t>):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A26B4D69-B10A-4B6D-9A37-DA621303A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" y="1298712"/>
            <a:ext cx="11605846" cy="5396693"/>
          </a:xfrm>
        </p:spPr>
      </p:pic>
    </p:spTree>
    <p:extLst>
      <p:ext uri="{BB962C8B-B14F-4D97-AF65-F5344CB8AC3E}">
        <p14:creationId xmlns:p14="http://schemas.microsoft.com/office/powerpoint/2010/main" val="96915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D79C0-5CF7-4AE3-9D71-5D4BDDA0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Types of drug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1961-D7E3-41B1-9C9C-CA943EA1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/>
              <a:t>Regular reviews </a:t>
            </a:r>
          </a:p>
          <a:p>
            <a:r>
              <a:rPr lang="en-GB" sz="2000"/>
              <a:t>Physical health check</a:t>
            </a:r>
          </a:p>
          <a:p>
            <a:r>
              <a:rPr lang="en-GB" sz="2000"/>
              <a:t>Blood test</a:t>
            </a:r>
          </a:p>
          <a:p>
            <a:r>
              <a:rPr lang="en-GB" sz="2000"/>
              <a:t>Other investigations (ECG, urinalysis etc.)</a:t>
            </a:r>
          </a:p>
        </p:txBody>
      </p:sp>
    </p:spTree>
    <p:extLst>
      <p:ext uri="{BB962C8B-B14F-4D97-AF65-F5344CB8AC3E}">
        <p14:creationId xmlns:p14="http://schemas.microsoft.com/office/powerpoint/2010/main" val="2388489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442384-8BA2-4AEF-4DED-324BAA3BD23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293813"/>
            <a:ext cx="11947525" cy="5219700"/>
          </a:xfrm>
        </p:spPr>
      </p:pic>
    </p:spTree>
    <p:extLst>
      <p:ext uri="{BB962C8B-B14F-4D97-AF65-F5344CB8AC3E}">
        <p14:creationId xmlns:p14="http://schemas.microsoft.com/office/powerpoint/2010/main" val="131028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9C134-54A4-49CC-9FE9-A1951427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B2B-2B7A-41D2-BD83-E12E7A3C9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GB" sz="2000">
                <a:hlinkClick r:id="rId2"/>
              </a:rPr>
              <a:t>https://www.gmc-uk.org/-/media/documents/preventable-patient-harm-across-health-care-services_pdf-73538295.pdf</a:t>
            </a:r>
            <a:endParaRPr lang="en-GB" sz="2000"/>
          </a:p>
          <a:p>
            <a:r>
              <a:rPr lang="en-GB" sz="2000">
                <a:hlinkClick r:id="rId3"/>
              </a:rPr>
              <a:t>https://mm.wirral.nhs.uk/document_uploads/formulary/Therapeuticdrugmonitoring.pdf</a:t>
            </a:r>
            <a:endParaRPr lang="en-GB" sz="2000"/>
          </a:p>
          <a:p>
            <a:r>
              <a:rPr lang="en-GB" sz="2000">
                <a:hlinkClick r:id="rId4"/>
              </a:rPr>
              <a:t>https://bnf.nice.org.uk/</a:t>
            </a:r>
            <a:endParaRPr lang="en-GB" sz="2000"/>
          </a:p>
          <a:p>
            <a:r>
              <a:rPr lang="en-GB" sz="2000">
                <a:hlinkClick r:id="rId5"/>
              </a:rPr>
              <a:t>https://gmmmg.nhs.uk/shared-care/gmmmg-approved-shared-care-protocols/</a:t>
            </a:r>
            <a:endParaRPr lang="en-GB" sz="2000"/>
          </a:p>
          <a:p>
            <a:r>
              <a:rPr lang="en-GB" sz="2000">
                <a:hlinkClick r:id="rId6"/>
              </a:rPr>
              <a:t>https://pharmaceutical-journal.com/article/ld/the-top-ten-prescribing-errors-in-practice-and-how-to-avoid-them</a:t>
            </a:r>
            <a:endParaRPr lang="en-GB" sz="2000"/>
          </a:p>
          <a:p>
            <a:r>
              <a:rPr lang="en-GB" sz="2000">
                <a:hlinkClick r:id="rId7"/>
              </a:rPr>
              <a:t>https://www.ncbi.nlm.nih.gov/pmc/articles/PMC2723197/</a:t>
            </a:r>
            <a:endParaRPr lang="en-GB" sz="2000"/>
          </a:p>
          <a:p>
            <a:endParaRPr lang="en-GB" sz="20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815037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9ED6-7BFD-4A83-ADCD-036EF8D5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</a:t>
            </a:r>
          </a:p>
        </p:txBody>
      </p:sp>
      <p:pic>
        <p:nvPicPr>
          <p:cNvPr id="7" name="Content Placeholder 6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8E18573E-179E-4659-AC21-B32758433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83843" y="1842869"/>
            <a:ext cx="4375370" cy="4375370"/>
          </a:xfrm>
        </p:spPr>
      </p:pic>
    </p:spTree>
    <p:extLst>
      <p:ext uri="{BB962C8B-B14F-4D97-AF65-F5344CB8AC3E}">
        <p14:creationId xmlns:p14="http://schemas.microsoft.com/office/powerpoint/2010/main" val="303360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73C6373-D722-4A43-9425-8D05AB38AFC1}"/>
              </a:ext>
            </a:extLst>
          </p:cNvPr>
          <p:cNvGrpSpPr/>
          <p:nvPr/>
        </p:nvGrpSpPr>
        <p:grpSpPr>
          <a:xfrm>
            <a:off x="1523999" y="3501629"/>
            <a:ext cx="1407320" cy="2491979"/>
            <a:chOff x="9645080" y="3822699"/>
            <a:chExt cx="1876426" cy="3322638"/>
          </a:xfrm>
          <a:gradFill flip="none" rotWithShape="1">
            <a:gsLst>
              <a:gs pos="0">
                <a:schemeClr val="tx1">
                  <a:lumMod val="65000"/>
                  <a:lumOff val="35000"/>
                  <a:alpha val="0"/>
                </a:schemeClr>
              </a:gs>
              <a:gs pos="100000">
                <a:schemeClr val="tx1">
                  <a:lumMod val="85000"/>
                  <a:lumOff val="15000"/>
                  <a:alpha val="20000"/>
                </a:schemeClr>
              </a:gs>
            </a:gsLst>
            <a:path path="rect">
              <a:fillToRect l="100000" t="100000"/>
            </a:path>
            <a:tileRect r="-100000" b="-100000"/>
          </a:gradFill>
        </p:grpSpPr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ADC7BB5E-2C4C-4C75-A2A8-CF43C0645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3768" y="6329362"/>
              <a:ext cx="947738" cy="815975"/>
            </a:xfrm>
            <a:custGeom>
              <a:avLst/>
              <a:gdLst>
                <a:gd name="T0" fmla="*/ 597 w 597"/>
                <a:gd name="T1" fmla="*/ 173 h 514"/>
                <a:gd name="T2" fmla="*/ 299 w 597"/>
                <a:gd name="T3" fmla="*/ 0 h 514"/>
                <a:gd name="T4" fmla="*/ 0 w 597"/>
                <a:gd name="T5" fmla="*/ 173 h 514"/>
                <a:gd name="T6" fmla="*/ 0 w 597"/>
                <a:gd name="T7" fmla="*/ 514 h 514"/>
                <a:gd name="T8" fmla="*/ 0 w 597"/>
                <a:gd name="T9" fmla="*/ 514 h 514"/>
                <a:gd name="T10" fmla="*/ 597 w 597"/>
                <a:gd name="T11" fmla="*/ 514 h 514"/>
                <a:gd name="T12" fmla="*/ 597 w 597"/>
                <a:gd name="T13" fmla="*/ 514 h 514"/>
                <a:gd name="T14" fmla="*/ 597 w 597"/>
                <a:gd name="T15" fmla="*/ 17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7" h="514">
                  <a:moveTo>
                    <a:pt x="597" y="173"/>
                  </a:moveTo>
                  <a:lnTo>
                    <a:pt x="299" y="0"/>
                  </a:lnTo>
                  <a:lnTo>
                    <a:pt x="0" y="173"/>
                  </a:lnTo>
                  <a:lnTo>
                    <a:pt x="0" y="514"/>
                  </a:lnTo>
                  <a:lnTo>
                    <a:pt x="0" y="514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597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02350372-FE02-44DC-A19A-F80E10E07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080" y="6329362"/>
              <a:ext cx="904875" cy="815975"/>
            </a:xfrm>
            <a:custGeom>
              <a:avLst/>
              <a:gdLst>
                <a:gd name="T0" fmla="*/ 570 w 570"/>
                <a:gd name="T1" fmla="*/ 173 h 514"/>
                <a:gd name="T2" fmla="*/ 272 w 570"/>
                <a:gd name="T3" fmla="*/ 0 h 514"/>
                <a:gd name="T4" fmla="*/ 0 w 570"/>
                <a:gd name="T5" fmla="*/ 158 h 514"/>
                <a:gd name="T6" fmla="*/ 0 w 570"/>
                <a:gd name="T7" fmla="*/ 514 h 514"/>
                <a:gd name="T8" fmla="*/ 570 w 570"/>
                <a:gd name="T9" fmla="*/ 514 h 514"/>
                <a:gd name="T10" fmla="*/ 570 w 570"/>
                <a:gd name="T11" fmla="*/ 514 h 514"/>
                <a:gd name="T12" fmla="*/ 570 w 570"/>
                <a:gd name="T13" fmla="*/ 17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514">
                  <a:moveTo>
                    <a:pt x="570" y="173"/>
                  </a:moveTo>
                  <a:lnTo>
                    <a:pt x="272" y="0"/>
                  </a:lnTo>
                  <a:lnTo>
                    <a:pt x="0" y="158"/>
                  </a:lnTo>
                  <a:lnTo>
                    <a:pt x="0" y="514"/>
                  </a:lnTo>
                  <a:lnTo>
                    <a:pt x="570" y="514"/>
                  </a:lnTo>
                  <a:lnTo>
                    <a:pt x="570" y="514"/>
                  </a:lnTo>
                  <a:lnTo>
                    <a:pt x="570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1E18C46D-A8FE-48DA-AF87-F7D63564D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080" y="5526087"/>
              <a:ext cx="419100" cy="1030288"/>
            </a:xfrm>
            <a:custGeom>
              <a:avLst/>
              <a:gdLst>
                <a:gd name="T0" fmla="*/ 264 w 264"/>
                <a:gd name="T1" fmla="*/ 150 h 649"/>
                <a:gd name="T2" fmla="*/ 0 w 264"/>
                <a:gd name="T3" fmla="*/ 0 h 649"/>
                <a:gd name="T4" fmla="*/ 0 w 264"/>
                <a:gd name="T5" fmla="*/ 649 h 649"/>
                <a:gd name="T6" fmla="*/ 264 w 264"/>
                <a:gd name="T7" fmla="*/ 495 h 649"/>
                <a:gd name="T8" fmla="*/ 264 w 264"/>
                <a:gd name="T9" fmla="*/ 15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649">
                  <a:moveTo>
                    <a:pt x="264" y="150"/>
                  </a:moveTo>
                  <a:lnTo>
                    <a:pt x="0" y="0"/>
                  </a:lnTo>
                  <a:lnTo>
                    <a:pt x="0" y="649"/>
                  </a:lnTo>
                  <a:lnTo>
                    <a:pt x="264" y="495"/>
                  </a:lnTo>
                  <a:lnTo>
                    <a:pt x="264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08A8F5AB-FC43-475B-8806-0229C3ABD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3768" y="4656137"/>
              <a:ext cx="947738" cy="1090613"/>
            </a:xfrm>
            <a:custGeom>
              <a:avLst/>
              <a:gdLst>
                <a:gd name="T0" fmla="*/ 0 w 597"/>
                <a:gd name="T1" fmla="*/ 173 h 687"/>
                <a:gd name="T2" fmla="*/ 0 w 597"/>
                <a:gd name="T3" fmla="*/ 514 h 687"/>
                <a:gd name="T4" fmla="*/ 299 w 597"/>
                <a:gd name="T5" fmla="*/ 687 h 687"/>
                <a:gd name="T6" fmla="*/ 597 w 597"/>
                <a:gd name="T7" fmla="*/ 514 h 687"/>
                <a:gd name="T8" fmla="*/ 597 w 597"/>
                <a:gd name="T9" fmla="*/ 173 h 687"/>
                <a:gd name="T10" fmla="*/ 299 w 597"/>
                <a:gd name="T11" fmla="*/ 0 h 687"/>
                <a:gd name="T12" fmla="*/ 0 w 597"/>
                <a:gd name="T13" fmla="*/ 173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687">
                  <a:moveTo>
                    <a:pt x="0" y="173"/>
                  </a:moveTo>
                  <a:lnTo>
                    <a:pt x="0" y="514"/>
                  </a:lnTo>
                  <a:lnTo>
                    <a:pt x="299" y="687"/>
                  </a:lnTo>
                  <a:lnTo>
                    <a:pt x="597" y="514"/>
                  </a:lnTo>
                  <a:lnTo>
                    <a:pt x="597" y="173"/>
                  </a:lnTo>
                  <a:lnTo>
                    <a:pt x="299" y="0"/>
                  </a:lnTo>
                  <a:lnTo>
                    <a:pt x="0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0568B3DA-BF22-41B4-8829-5870E8095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080" y="4656137"/>
              <a:ext cx="904875" cy="1090613"/>
            </a:xfrm>
            <a:custGeom>
              <a:avLst/>
              <a:gdLst>
                <a:gd name="T0" fmla="*/ 570 w 570"/>
                <a:gd name="T1" fmla="*/ 514 h 687"/>
                <a:gd name="T2" fmla="*/ 570 w 570"/>
                <a:gd name="T3" fmla="*/ 173 h 687"/>
                <a:gd name="T4" fmla="*/ 272 w 570"/>
                <a:gd name="T5" fmla="*/ 0 h 687"/>
                <a:gd name="T6" fmla="*/ 0 w 570"/>
                <a:gd name="T7" fmla="*/ 158 h 687"/>
                <a:gd name="T8" fmla="*/ 0 w 570"/>
                <a:gd name="T9" fmla="*/ 529 h 687"/>
                <a:gd name="T10" fmla="*/ 272 w 570"/>
                <a:gd name="T11" fmla="*/ 687 h 687"/>
                <a:gd name="T12" fmla="*/ 570 w 570"/>
                <a:gd name="T13" fmla="*/ 51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687">
                  <a:moveTo>
                    <a:pt x="570" y="514"/>
                  </a:moveTo>
                  <a:lnTo>
                    <a:pt x="570" y="173"/>
                  </a:lnTo>
                  <a:lnTo>
                    <a:pt x="272" y="0"/>
                  </a:lnTo>
                  <a:lnTo>
                    <a:pt x="0" y="158"/>
                  </a:lnTo>
                  <a:lnTo>
                    <a:pt x="0" y="529"/>
                  </a:lnTo>
                  <a:lnTo>
                    <a:pt x="272" y="687"/>
                  </a:lnTo>
                  <a:lnTo>
                    <a:pt x="570" y="5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66C589CD-56A8-4247-ABDA-815CBA871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9580" y="3822699"/>
              <a:ext cx="946150" cy="1090613"/>
            </a:xfrm>
            <a:custGeom>
              <a:avLst/>
              <a:gdLst>
                <a:gd name="T0" fmla="*/ 596 w 596"/>
                <a:gd name="T1" fmla="*/ 173 h 687"/>
                <a:gd name="T2" fmla="*/ 298 w 596"/>
                <a:gd name="T3" fmla="*/ 0 h 687"/>
                <a:gd name="T4" fmla="*/ 0 w 596"/>
                <a:gd name="T5" fmla="*/ 173 h 687"/>
                <a:gd name="T6" fmla="*/ 0 w 596"/>
                <a:gd name="T7" fmla="*/ 514 h 687"/>
                <a:gd name="T8" fmla="*/ 298 w 596"/>
                <a:gd name="T9" fmla="*/ 687 h 687"/>
                <a:gd name="T10" fmla="*/ 596 w 596"/>
                <a:gd name="T11" fmla="*/ 514 h 687"/>
                <a:gd name="T12" fmla="*/ 596 w 596"/>
                <a:gd name="T13" fmla="*/ 173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6" h="687">
                  <a:moveTo>
                    <a:pt x="596" y="173"/>
                  </a:moveTo>
                  <a:lnTo>
                    <a:pt x="298" y="0"/>
                  </a:lnTo>
                  <a:lnTo>
                    <a:pt x="0" y="173"/>
                  </a:lnTo>
                  <a:lnTo>
                    <a:pt x="0" y="514"/>
                  </a:lnTo>
                  <a:lnTo>
                    <a:pt x="298" y="687"/>
                  </a:lnTo>
                  <a:lnTo>
                    <a:pt x="596" y="514"/>
                  </a:lnTo>
                  <a:lnTo>
                    <a:pt x="596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8E57695A-09E6-4FEB-A2C0-BFEC02ADB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080" y="3852862"/>
              <a:ext cx="419100" cy="1030288"/>
            </a:xfrm>
            <a:custGeom>
              <a:avLst/>
              <a:gdLst>
                <a:gd name="T0" fmla="*/ 264 w 264"/>
                <a:gd name="T1" fmla="*/ 154 h 649"/>
                <a:gd name="T2" fmla="*/ 0 w 264"/>
                <a:gd name="T3" fmla="*/ 0 h 649"/>
                <a:gd name="T4" fmla="*/ 0 w 264"/>
                <a:gd name="T5" fmla="*/ 649 h 649"/>
                <a:gd name="T6" fmla="*/ 264 w 264"/>
                <a:gd name="T7" fmla="*/ 495 h 649"/>
                <a:gd name="T8" fmla="*/ 264 w 264"/>
                <a:gd name="T9" fmla="*/ 15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649">
                  <a:moveTo>
                    <a:pt x="264" y="154"/>
                  </a:moveTo>
                  <a:lnTo>
                    <a:pt x="0" y="0"/>
                  </a:lnTo>
                  <a:lnTo>
                    <a:pt x="0" y="649"/>
                  </a:lnTo>
                  <a:lnTo>
                    <a:pt x="264" y="495"/>
                  </a:lnTo>
                  <a:lnTo>
                    <a:pt x="264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DA26DA6-EA13-40A2-B0CE-DA4077AC6370}"/>
              </a:ext>
            </a:extLst>
          </p:cNvPr>
          <p:cNvSpPr/>
          <p:nvPr/>
        </p:nvSpPr>
        <p:spPr>
          <a:xfrm>
            <a:off x="2706135" y="4394648"/>
            <a:ext cx="411480" cy="4114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1"/>
              </a:solidFill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CBC34A3-60A7-4181-9D85-E242DCADCA4D}"/>
              </a:ext>
            </a:extLst>
          </p:cNvPr>
          <p:cNvGrpSpPr/>
          <p:nvPr/>
        </p:nvGrpSpPr>
        <p:grpSpPr>
          <a:xfrm rot="10800000">
            <a:off x="9262124" y="850107"/>
            <a:ext cx="1407320" cy="2491979"/>
            <a:chOff x="9645080" y="3822699"/>
            <a:chExt cx="1876426" cy="3322638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tx1">
                  <a:lumMod val="95000"/>
                  <a:lumOff val="5000"/>
                  <a:alpha val="20000"/>
                </a:schemeClr>
              </a:gs>
            </a:gsLst>
            <a:path path="rect">
              <a:fillToRect l="100000" t="100000"/>
            </a:path>
            <a:tileRect r="-100000" b="-100000"/>
          </a:gradFill>
        </p:grpSpPr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62DEA8EC-F5EA-4433-8479-E1EA32E0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3768" y="6329362"/>
              <a:ext cx="947738" cy="815975"/>
            </a:xfrm>
            <a:custGeom>
              <a:avLst/>
              <a:gdLst>
                <a:gd name="T0" fmla="*/ 597 w 597"/>
                <a:gd name="T1" fmla="*/ 173 h 514"/>
                <a:gd name="T2" fmla="*/ 299 w 597"/>
                <a:gd name="T3" fmla="*/ 0 h 514"/>
                <a:gd name="T4" fmla="*/ 0 w 597"/>
                <a:gd name="T5" fmla="*/ 173 h 514"/>
                <a:gd name="T6" fmla="*/ 0 w 597"/>
                <a:gd name="T7" fmla="*/ 514 h 514"/>
                <a:gd name="T8" fmla="*/ 0 w 597"/>
                <a:gd name="T9" fmla="*/ 514 h 514"/>
                <a:gd name="T10" fmla="*/ 597 w 597"/>
                <a:gd name="T11" fmla="*/ 514 h 514"/>
                <a:gd name="T12" fmla="*/ 597 w 597"/>
                <a:gd name="T13" fmla="*/ 514 h 514"/>
                <a:gd name="T14" fmla="*/ 597 w 597"/>
                <a:gd name="T15" fmla="*/ 17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7" h="514">
                  <a:moveTo>
                    <a:pt x="597" y="173"/>
                  </a:moveTo>
                  <a:lnTo>
                    <a:pt x="299" y="0"/>
                  </a:lnTo>
                  <a:lnTo>
                    <a:pt x="0" y="173"/>
                  </a:lnTo>
                  <a:lnTo>
                    <a:pt x="0" y="514"/>
                  </a:lnTo>
                  <a:lnTo>
                    <a:pt x="0" y="514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597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8" name="Freeform 14">
              <a:extLst>
                <a:ext uri="{FF2B5EF4-FFF2-40B4-BE49-F238E27FC236}">
                  <a16:creationId xmlns:a16="http://schemas.microsoft.com/office/drawing/2014/main" id="{E39A4982-5FAD-4AC4-946C-A7A05065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080" y="6329362"/>
              <a:ext cx="904875" cy="815975"/>
            </a:xfrm>
            <a:custGeom>
              <a:avLst/>
              <a:gdLst>
                <a:gd name="T0" fmla="*/ 570 w 570"/>
                <a:gd name="T1" fmla="*/ 173 h 514"/>
                <a:gd name="T2" fmla="*/ 272 w 570"/>
                <a:gd name="T3" fmla="*/ 0 h 514"/>
                <a:gd name="T4" fmla="*/ 0 w 570"/>
                <a:gd name="T5" fmla="*/ 158 h 514"/>
                <a:gd name="T6" fmla="*/ 0 w 570"/>
                <a:gd name="T7" fmla="*/ 514 h 514"/>
                <a:gd name="T8" fmla="*/ 570 w 570"/>
                <a:gd name="T9" fmla="*/ 514 h 514"/>
                <a:gd name="T10" fmla="*/ 570 w 570"/>
                <a:gd name="T11" fmla="*/ 514 h 514"/>
                <a:gd name="T12" fmla="*/ 570 w 570"/>
                <a:gd name="T13" fmla="*/ 17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514">
                  <a:moveTo>
                    <a:pt x="570" y="173"/>
                  </a:moveTo>
                  <a:lnTo>
                    <a:pt x="272" y="0"/>
                  </a:lnTo>
                  <a:lnTo>
                    <a:pt x="0" y="158"/>
                  </a:lnTo>
                  <a:lnTo>
                    <a:pt x="0" y="514"/>
                  </a:lnTo>
                  <a:lnTo>
                    <a:pt x="570" y="514"/>
                  </a:lnTo>
                  <a:lnTo>
                    <a:pt x="570" y="514"/>
                  </a:lnTo>
                  <a:lnTo>
                    <a:pt x="570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FA1F178B-80A2-40CC-9B58-E3717BCD1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080" y="5526087"/>
              <a:ext cx="419100" cy="1030288"/>
            </a:xfrm>
            <a:custGeom>
              <a:avLst/>
              <a:gdLst>
                <a:gd name="T0" fmla="*/ 264 w 264"/>
                <a:gd name="T1" fmla="*/ 150 h 649"/>
                <a:gd name="T2" fmla="*/ 0 w 264"/>
                <a:gd name="T3" fmla="*/ 0 h 649"/>
                <a:gd name="T4" fmla="*/ 0 w 264"/>
                <a:gd name="T5" fmla="*/ 649 h 649"/>
                <a:gd name="T6" fmla="*/ 264 w 264"/>
                <a:gd name="T7" fmla="*/ 495 h 649"/>
                <a:gd name="T8" fmla="*/ 264 w 264"/>
                <a:gd name="T9" fmla="*/ 15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649">
                  <a:moveTo>
                    <a:pt x="264" y="150"/>
                  </a:moveTo>
                  <a:lnTo>
                    <a:pt x="0" y="0"/>
                  </a:lnTo>
                  <a:lnTo>
                    <a:pt x="0" y="649"/>
                  </a:lnTo>
                  <a:lnTo>
                    <a:pt x="264" y="495"/>
                  </a:lnTo>
                  <a:lnTo>
                    <a:pt x="264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0" name="Freeform 16">
              <a:extLst>
                <a:ext uri="{FF2B5EF4-FFF2-40B4-BE49-F238E27FC236}">
                  <a16:creationId xmlns:a16="http://schemas.microsoft.com/office/drawing/2014/main" id="{53172666-96FE-44CC-8797-CE90426D6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3768" y="4656137"/>
              <a:ext cx="947738" cy="1090613"/>
            </a:xfrm>
            <a:custGeom>
              <a:avLst/>
              <a:gdLst>
                <a:gd name="T0" fmla="*/ 0 w 597"/>
                <a:gd name="T1" fmla="*/ 173 h 687"/>
                <a:gd name="T2" fmla="*/ 0 w 597"/>
                <a:gd name="T3" fmla="*/ 514 h 687"/>
                <a:gd name="T4" fmla="*/ 299 w 597"/>
                <a:gd name="T5" fmla="*/ 687 h 687"/>
                <a:gd name="T6" fmla="*/ 597 w 597"/>
                <a:gd name="T7" fmla="*/ 514 h 687"/>
                <a:gd name="T8" fmla="*/ 597 w 597"/>
                <a:gd name="T9" fmla="*/ 173 h 687"/>
                <a:gd name="T10" fmla="*/ 299 w 597"/>
                <a:gd name="T11" fmla="*/ 0 h 687"/>
                <a:gd name="T12" fmla="*/ 0 w 597"/>
                <a:gd name="T13" fmla="*/ 173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687">
                  <a:moveTo>
                    <a:pt x="0" y="173"/>
                  </a:moveTo>
                  <a:lnTo>
                    <a:pt x="0" y="514"/>
                  </a:lnTo>
                  <a:lnTo>
                    <a:pt x="299" y="687"/>
                  </a:lnTo>
                  <a:lnTo>
                    <a:pt x="597" y="514"/>
                  </a:lnTo>
                  <a:lnTo>
                    <a:pt x="597" y="173"/>
                  </a:lnTo>
                  <a:lnTo>
                    <a:pt x="299" y="0"/>
                  </a:lnTo>
                  <a:lnTo>
                    <a:pt x="0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1" name="Freeform 17">
              <a:extLst>
                <a:ext uri="{FF2B5EF4-FFF2-40B4-BE49-F238E27FC236}">
                  <a16:creationId xmlns:a16="http://schemas.microsoft.com/office/drawing/2014/main" id="{B542EC34-A982-4C44-AC2A-F666C133A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080" y="4656137"/>
              <a:ext cx="904875" cy="1090613"/>
            </a:xfrm>
            <a:custGeom>
              <a:avLst/>
              <a:gdLst>
                <a:gd name="T0" fmla="*/ 570 w 570"/>
                <a:gd name="T1" fmla="*/ 514 h 687"/>
                <a:gd name="T2" fmla="*/ 570 w 570"/>
                <a:gd name="T3" fmla="*/ 173 h 687"/>
                <a:gd name="T4" fmla="*/ 272 w 570"/>
                <a:gd name="T5" fmla="*/ 0 h 687"/>
                <a:gd name="T6" fmla="*/ 0 w 570"/>
                <a:gd name="T7" fmla="*/ 158 h 687"/>
                <a:gd name="T8" fmla="*/ 0 w 570"/>
                <a:gd name="T9" fmla="*/ 529 h 687"/>
                <a:gd name="T10" fmla="*/ 272 w 570"/>
                <a:gd name="T11" fmla="*/ 687 h 687"/>
                <a:gd name="T12" fmla="*/ 570 w 570"/>
                <a:gd name="T13" fmla="*/ 51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687">
                  <a:moveTo>
                    <a:pt x="570" y="514"/>
                  </a:moveTo>
                  <a:lnTo>
                    <a:pt x="570" y="173"/>
                  </a:lnTo>
                  <a:lnTo>
                    <a:pt x="272" y="0"/>
                  </a:lnTo>
                  <a:lnTo>
                    <a:pt x="0" y="158"/>
                  </a:lnTo>
                  <a:lnTo>
                    <a:pt x="0" y="529"/>
                  </a:lnTo>
                  <a:lnTo>
                    <a:pt x="272" y="687"/>
                  </a:lnTo>
                  <a:lnTo>
                    <a:pt x="570" y="5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1A84A889-C416-4D9F-AD6B-CF5B1ABD8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9580" y="3822699"/>
              <a:ext cx="946150" cy="1090613"/>
            </a:xfrm>
            <a:custGeom>
              <a:avLst/>
              <a:gdLst>
                <a:gd name="T0" fmla="*/ 596 w 596"/>
                <a:gd name="T1" fmla="*/ 173 h 687"/>
                <a:gd name="T2" fmla="*/ 298 w 596"/>
                <a:gd name="T3" fmla="*/ 0 h 687"/>
                <a:gd name="T4" fmla="*/ 0 w 596"/>
                <a:gd name="T5" fmla="*/ 173 h 687"/>
                <a:gd name="T6" fmla="*/ 0 w 596"/>
                <a:gd name="T7" fmla="*/ 514 h 687"/>
                <a:gd name="T8" fmla="*/ 298 w 596"/>
                <a:gd name="T9" fmla="*/ 687 h 687"/>
                <a:gd name="T10" fmla="*/ 596 w 596"/>
                <a:gd name="T11" fmla="*/ 514 h 687"/>
                <a:gd name="T12" fmla="*/ 596 w 596"/>
                <a:gd name="T13" fmla="*/ 173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6" h="687">
                  <a:moveTo>
                    <a:pt x="596" y="173"/>
                  </a:moveTo>
                  <a:lnTo>
                    <a:pt x="298" y="0"/>
                  </a:lnTo>
                  <a:lnTo>
                    <a:pt x="0" y="173"/>
                  </a:lnTo>
                  <a:lnTo>
                    <a:pt x="0" y="514"/>
                  </a:lnTo>
                  <a:lnTo>
                    <a:pt x="298" y="687"/>
                  </a:lnTo>
                  <a:lnTo>
                    <a:pt x="596" y="514"/>
                  </a:lnTo>
                  <a:lnTo>
                    <a:pt x="596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75CD3938-A84D-40C6-92B0-0E2CCF442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080" y="3852862"/>
              <a:ext cx="419100" cy="1030288"/>
            </a:xfrm>
            <a:custGeom>
              <a:avLst/>
              <a:gdLst>
                <a:gd name="T0" fmla="*/ 264 w 264"/>
                <a:gd name="T1" fmla="*/ 154 h 649"/>
                <a:gd name="T2" fmla="*/ 0 w 264"/>
                <a:gd name="T3" fmla="*/ 0 h 649"/>
                <a:gd name="T4" fmla="*/ 0 w 264"/>
                <a:gd name="T5" fmla="*/ 649 h 649"/>
                <a:gd name="T6" fmla="*/ 264 w 264"/>
                <a:gd name="T7" fmla="*/ 495 h 649"/>
                <a:gd name="T8" fmla="*/ 264 w 264"/>
                <a:gd name="T9" fmla="*/ 15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649">
                  <a:moveTo>
                    <a:pt x="264" y="154"/>
                  </a:moveTo>
                  <a:lnTo>
                    <a:pt x="0" y="0"/>
                  </a:lnTo>
                  <a:lnTo>
                    <a:pt x="0" y="649"/>
                  </a:lnTo>
                  <a:lnTo>
                    <a:pt x="264" y="495"/>
                  </a:lnTo>
                  <a:lnTo>
                    <a:pt x="264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44D306-C42B-4F12-A8C0-87B63F82609E}"/>
              </a:ext>
            </a:extLst>
          </p:cNvPr>
          <p:cNvGrpSpPr/>
          <p:nvPr/>
        </p:nvGrpSpPr>
        <p:grpSpPr>
          <a:xfrm>
            <a:off x="2815526" y="4512638"/>
            <a:ext cx="192700" cy="194432"/>
            <a:chOff x="6780213" y="4087813"/>
            <a:chExt cx="706438" cy="712787"/>
          </a:xfrm>
          <a:solidFill>
            <a:schemeClr val="tx1"/>
          </a:solidFill>
        </p:grpSpPr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044FFF2-9B6C-4F9C-80CB-A1C6849009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1863" y="4487863"/>
              <a:ext cx="204788" cy="207962"/>
            </a:xfrm>
            <a:custGeom>
              <a:avLst/>
              <a:gdLst>
                <a:gd name="T0" fmla="*/ 60 w 68"/>
                <a:gd name="T1" fmla="*/ 36 h 68"/>
                <a:gd name="T2" fmla="*/ 32 w 68"/>
                <a:gd name="T3" fmla="*/ 8 h 68"/>
                <a:gd name="T4" fmla="*/ 5 w 68"/>
                <a:gd name="T5" fmla="*/ 8 h 68"/>
                <a:gd name="T6" fmla="*/ 0 w 68"/>
                <a:gd name="T7" fmla="*/ 12 h 68"/>
                <a:gd name="T8" fmla="*/ 56 w 68"/>
                <a:gd name="T9" fmla="*/ 68 h 68"/>
                <a:gd name="T10" fmla="*/ 60 w 68"/>
                <a:gd name="T11" fmla="*/ 63 h 68"/>
                <a:gd name="T12" fmla="*/ 60 w 68"/>
                <a:gd name="T13" fmla="*/ 36 h 68"/>
                <a:gd name="T14" fmla="*/ 60 w 68"/>
                <a:gd name="T15" fmla="*/ 36 h 68"/>
                <a:gd name="T16" fmla="*/ 60 w 68"/>
                <a:gd name="T17" fmla="*/ 3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60" y="36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25" y="0"/>
                    <a:pt x="12" y="0"/>
                    <a:pt x="5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8" y="56"/>
                    <a:pt x="68" y="43"/>
                    <a:pt x="60" y="36"/>
                  </a:cubicBezTo>
                  <a:close/>
                  <a:moveTo>
                    <a:pt x="60" y="36"/>
                  </a:moveTo>
                  <a:cubicBezTo>
                    <a:pt x="60" y="36"/>
                    <a:pt x="60" y="36"/>
                    <a:pt x="60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0049E5E-3EF0-428C-B3A8-5BED4885EF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0213" y="4151313"/>
              <a:ext cx="639763" cy="649287"/>
            </a:xfrm>
            <a:custGeom>
              <a:avLst/>
              <a:gdLst>
                <a:gd name="T0" fmla="*/ 155 w 211"/>
                <a:gd name="T1" fmla="*/ 131 h 212"/>
                <a:gd name="T2" fmla="*/ 136 w 211"/>
                <a:gd name="T3" fmla="*/ 130 h 212"/>
                <a:gd name="T4" fmla="*/ 81 w 211"/>
                <a:gd name="T5" fmla="*/ 75 h 212"/>
                <a:gd name="T6" fmla="*/ 80 w 211"/>
                <a:gd name="T7" fmla="*/ 56 h 212"/>
                <a:gd name="T8" fmla="*/ 24 w 211"/>
                <a:gd name="T9" fmla="*/ 0 h 212"/>
                <a:gd name="T10" fmla="*/ 28 w 211"/>
                <a:gd name="T11" fmla="*/ 96 h 212"/>
                <a:gd name="T12" fmla="*/ 115 w 211"/>
                <a:gd name="T13" fmla="*/ 184 h 212"/>
                <a:gd name="T14" fmla="*/ 211 w 211"/>
                <a:gd name="T15" fmla="*/ 187 h 212"/>
                <a:gd name="T16" fmla="*/ 155 w 211"/>
                <a:gd name="T17" fmla="*/ 131 h 212"/>
                <a:gd name="T18" fmla="*/ 155 w 211"/>
                <a:gd name="T19" fmla="*/ 131 h 212"/>
                <a:gd name="T20" fmla="*/ 155 w 211"/>
                <a:gd name="T21" fmla="*/ 13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212">
                  <a:moveTo>
                    <a:pt x="155" y="131"/>
                  </a:moveTo>
                  <a:cubicBezTo>
                    <a:pt x="150" y="136"/>
                    <a:pt x="141" y="136"/>
                    <a:pt x="136" y="130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75" y="70"/>
                    <a:pt x="75" y="62"/>
                    <a:pt x="80" y="5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28"/>
                    <a:pt x="1" y="70"/>
                    <a:pt x="28" y="96"/>
                  </a:cubicBezTo>
                  <a:cubicBezTo>
                    <a:pt x="115" y="184"/>
                    <a:pt x="115" y="184"/>
                    <a:pt x="115" y="184"/>
                  </a:cubicBezTo>
                  <a:cubicBezTo>
                    <a:pt x="140" y="209"/>
                    <a:pt x="182" y="212"/>
                    <a:pt x="211" y="187"/>
                  </a:cubicBezTo>
                  <a:lnTo>
                    <a:pt x="155" y="131"/>
                  </a:lnTo>
                  <a:close/>
                  <a:moveTo>
                    <a:pt x="155" y="131"/>
                  </a:moveTo>
                  <a:cubicBezTo>
                    <a:pt x="155" y="131"/>
                    <a:pt x="155" y="131"/>
                    <a:pt x="155" y="1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4144E0D0-7731-4E6C-A7C4-F99513173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0225" y="4087813"/>
              <a:ext cx="206375" cy="204787"/>
            </a:xfrm>
            <a:custGeom>
              <a:avLst/>
              <a:gdLst>
                <a:gd name="T0" fmla="*/ 60 w 68"/>
                <a:gd name="T1" fmla="*/ 35 h 67"/>
                <a:gd name="T2" fmla="*/ 33 w 68"/>
                <a:gd name="T3" fmla="*/ 7 h 67"/>
                <a:gd name="T4" fmla="*/ 5 w 68"/>
                <a:gd name="T5" fmla="*/ 7 h 67"/>
                <a:gd name="T6" fmla="*/ 0 w 68"/>
                <a:gd name="T7" fmla="*/ 12 h 67"/>
                <a:gd name="T8" fmla="*/ 56 w 68"/>
                <a:gd name="T9" fmla="*/ 67 h 67"/>
                <a:gd name="T10" fmla="*/ 60 w 68"/>
                <a:gd name="T11" fmla="*/ 63 h 67"/>
                <a:gd name="T12" fmla="*/ 60 w 68"/>
                <a:gd name="T13" fmla="*/ 35 h 67"/>
                <a:gd name="T14" fmla="*/ 60 w 68"/>
                <a:gd name="T15" fmla="*/ 35 h 67"/>
                <a:gd name="T16" fmla="*/ 60 w 68"/>
                <a:gd name="T17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7">
                  <a:moveTo>
                    <a:pt x="60" y="35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25" y="0"/>
                    <a:pt x="12" y="0"/>
                    <a:pt x="5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8" y="55"/>
                    <a:pt x="68" y="42"/>
                    <a:pt x="60" y="35"/>
                  </a:cubicBezTo>
                  <a:close/>
                  <a:moveTo>
                    <a:pt x="60" y="35"/>
                  </a:moveTo>
                  <a:cubicBezTo>
                    <a:pt x="60" y="35"/>
                    <a:pt x="60" y="35"/>
                    <a:pt x="60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B669A3F1-B133-4FF6-A25B-DC0C2EC2012C}"/>
              </a:ext>
            </a:extLst>
          </p:cNvPr>
          <p:cNvSpPr/>
          <p:nvPr/>
        </p:nvSpPr>
        <p:spPr>
          <a:xfrm>
            <a:off x="2706135" y="4966148"/>
            <a:ext cx="411480" cy="4114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DC56DDA-CED5-401A-8BBA-CD852C1EE887}"/>
              </a:ext>
            </a:extLst>
          </p:cNvPr>
          <p:cNvSpPr/>
          <p:nvPr/>
        </p:nvSpPr>
        <p:spPr>
          <a:xfrm>
            <a:off x="3158038" y="4363577"/>
            <a:ext cx="1227687" cy="270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13" dirty="0">
                <a:solidFill>
                  <a:schemeClr val="accent1"/>
                </a:solidFill>
              </a:rPr>
              <a:t>+44 207 692 8709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DF0B81C-EAF2-4255-A4FD-AC82A264ADBB}"/>
              </a:ext>
            </a:extLst>
          </p:cNvPr>
          <p:cNvSpPr/>
          <p:nvPr/>
        </p:nvSpPr>
        <p:spPr>
          <a:xfrm>
            <a:off x="5177026" y="4363577"/>
            <a:ext cx="2511010" cy="463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13" dirty="0" err="1">
                <a:solidFill>
                  <a:schemeClr val="accent1"/>
                </a:solidFill>
              </a:rPr>
              <a:t>admin@belmatt.co.uk</a:t>
            </a:r>
            <a:endParaRPr lang="en-US" sz="1013" dirty="0">
              <a:solidFill>
                <a:schemeClr val="accent1"/>
              </a:solidFill>
            </a:endParaRPr>
          </a:p>
          <a:p>
            <a:pPr>
              <a:lnSpc>
                <a:spcPts val="1500"/>
              </a:lnSpc>
            </a:pPr>
            <a:r>
              <a:rPr lang="en-US" sz="1013" dirty="0" err="1">
                <a:solidFill>
                  <a:schemeClr val="accent1"/>
                </a:solidFill>
              </a:rPr>
              <a:t>info@belmatt.co.uk</a:t>
            </a:r>
            <a:endParaRPr lang="en-US" sz="1013" dirty="0">
              <a:solidFill>
                <a:schemeClr val="accent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196C569-FEB9-4759-BDB6-8A467B396FE5}"/>
              </a:ext>
            </a:extLst>
          </p:cNvPr>
          <p:cNvSpPr/>
          <p:nvPr/>
        </p:nvSpPr>
        <p:spPr>
          <a:xfrm>
            <a:off x="3158038" y="5011276"/>
            <a:ext cx="1227687" cy="270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13" dirty="0">
                <a:solidFill>
                  <a:schemeClr val="accent1"/>
                </a:solidFill>
              </a:rPr>
              <a:t>www.belmatt.co.uk</a:t>
            </a:r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5096A95D-02E9-4F04-AA1C-6413E1B82963}"/>
              </a:ext>
            </a:extLst>
          </p:cNvPr>
          <p:cNvSpPr>
            <a:spLocks noEditPoints="1"/>
          </p:cNvSpPr>
          <p:nvPr/>
        </p:nvSpPr>
        <p:spPr bwMode="auto">
          <a:xfrm>
            <a:off x="2804919" y="5073614"/>
            <a:ext cx="213912" cy="215748"/>
          </a:xfrm>
          <a:custGeom>
            <a:avLst/>
            <a:gdLst>
              <a:gd name="T0" fmla="*/ 43 w 244"/>
              <a:gd name="T1" fmla="*/ 44 h 244"/>
              <a:gd name="T2" fmla="*/ 200 w 244"/>
              <a:gd name="T3" fmla="*/ 201 h 244"/>
              <a:gd name="T4" fmla="*/ 195 w 244"/>
              <a:gd name="T5" fmla="*/ 185 h 244"/>
              <a:gd name="T6" fmla="*/ 186 w 244"/>
              <a:gd name="T7" fmla="*/ 130 h 244"/>
              <a:gd name="T8" fmla="*/ 195 w 244"/>
              <a:gd name="T9" fmla="*/ 185 h 244"/>
              <a:gd name="T10" fmla="*/ 57 w 244"/>
              <a:gd name="T11" fmla="*/ 130 h 244"/>
              <a:gd name="T12" fmla="*/ 48 w 244"/>
              <a:gd name="T13" fmla="*/ 185 h 244"/>
              <a:gd name="T14" fmla="*/ 48 w 244"/>
              <a:gd name="T15" fmla="*/ 60 h 244"/>
              <a:gd name="T16" fmla="*/ 57 w 244"/>
              <a:gd name="T17" fmla="*/ 115 h 244"/>
              <a:gd name="T18" fmla="*/ 48 w 244"/>
              <a:gd name="T19" fmla="*/ 60 h 244"/>
              <a:gd name="T20" fmla="*/ 81 w 244"/>
              <a:gd name="T21" fmla="*/ 65 h 244"/>
              <a:gd name="T22" fmla="*/ 114 w 244"/>
              <a:gd name="T23" fmla="*/ 73 h 244"/>
              <a:gd name="T24" fmla="*/ 114 w 244"/>
              <a:gd name="T25" fmla="*/ 115 h 244"/>
              <a:gd name="T26" fmla="*/ 77 w 244"/>
              <a:gd name="T27" fmla="*/ 79 h 244"/>
              <a:gd name="T28" fmla="*/ 114 w 244"/>
              <a:gd name="T29" fmla="*/ 130 h 244"/>
              <a:gd name="T30" fmla="*/ 77 w 244"/>
              <a:gd name="T31" fmla="*/ 166 h 244"/>
              <a:gd name="T32" fmla="*/ 114 w 244"/>
              <a:gd name="T33" fmla="*/ 130 h 244"/>
              <a:gd name="T34" fmla="*/ 114 w 244"/>
              <a:gd name="T35" fmla="*/ 218 h 244"/>
              <a:gd name="T36" fmla="*/ 114 w 244"/>
              <a:gd name="T37" fmla="*/ 171 h 244"/>
              <a:gd name="T38" fmla="*/ 162 w 244"/>
              <a:gd name="T39" fmla="*/ 180 h 244"/>
              <a:gd name="T40" fmla="*/ 129 w 244"/>
              <a:gd name="T41" fmla="*/ 171 h 244"/>
              <a:gd name="T42" fmla="*/ 129 w 244"/>
              <a:gd name="T43" fmla="*/ 130 h 244"/>
              <a:gd name="T44" fmla="*/ 166 w 244"/>
              <a:gd name="T45" fmla="*/ 166 h 244"/>
              <a:gd name="T46" fmla="*/ 129 w 244"/>
              <a:gd name="T47" fmla="*/ 115 h 244"/>
              <a:gd name="T48" fmla="*/ 166 w 244"/>
              <a:gd name="T49" fmla="*/ 79 h 244"/>
              <a:gd name="T50" fmla="*/ 129 w 244"/>
              <a:gd name="T51" fmla="*/ 115 h 244"/>
              <a:gd name="T52" fmla="*/ 129 w 244"/>
              <a:gd name="T53" fmla="*/ 27 h 244"/>
              <a:gd name="T54" fmla="*/ 129 w 244"/>
              <a:gd name="T55" fmla="*/ 73 h 244"/>
              <a:gd name="T56" fmla="*/ 186 w 244"/>
              <a:gd name="T57" fmla="*/ 50 h 244"/>
              <a:gd name="T58" fmla="*/ 160 w 244"/>
              <a:gd name="T59" fmla="*/ 34 h 244"/>
              <a:gd name="T60" fmla="*/ 58 w 244"/>
              <a:gd name="T61" fmla="*/ 50 h 244"/>
              <a:gd name="T62" fmla="*/ 69 w 244"/>
              <a:gd name="T63" fmla="*/ 58 h 244"/>
              <a:gd name="T64" fmla="*/ 83 w 244"/>
              <a:gd name="T65" fmla="*/ 211 h 244"/>
              <a:gd name="T66" fmla="*/ 69 w 244"/>
              <a:gd name="T67" fmla="*/ 187 h 244"/>
              <a:gd name="T68" fmla="*/ 186 w 244"/>
              <a:gd name="T69" fmla="*/ 195 h 244"/>
              <a:gd name="T70" fmla="*/ 174 w 244"/>
              <a:gd name="T71" fmla="*/ 187 h 244"/>
              <a:gd name="T72" fmla="*/ 179 w 244"/>
              <a:gd name="T73" fmla="*/ 72 h 244"/>
              <a:gd name="T74" fmla="*/ 218 w 244"/>
              <a:gd name="T75" fmla="*/ 115 h 244"/>
              <a:gd name="T76" fmla="*/ 186 w 244"/>
              <a:gd name="T77" fmla="*/ 11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44">
                <a:moveTo>
                  <a:pt x="200" y="44"/>
                </a:moveTo>
                <a:cubicBezTo>
                  <a:pt x="157" y="0"/>
                  <a:pt x="86" y="0"/>
                  <a:pt x="43" y="44"/>
                </a:cubicBezTo>
                <a:cubicBezTo>
                  <a:pt x="0" y="87"/>
                  <a:pt x="0" y="158"/>
                  <a:pt x="43" y="201"/>
                </a:cubicBezTo>
                <a:cubicBezTo>
                  <a:pt x="86" y="244"/>
                  <a:pt x="157" y="244"/>
                  <a:pt x="200" y="201"/>
                </a:cubicBezTo>
                <a:cubicBezTo>
                  <a:pt x="244" y="158"/>
                  <a:pt x="244" y="87"/>
                  <a:pt x="200" y="44"/>
                </a:cubicBezTo>
                <a:close/>
                <a:moveTo>
                  <a:pt x="195" y="185"/>
                </a:moveTo>
                <a:cubicBezTo>
                  <a:pt x="190" y="181"/>
                  <a:pt x="185" y="176"/>
                  <a:pt x="179" y="173"/>
                </a:cubicBezTo>
                <a:cubicBezTo>
                  <a:pt x="183" y="160"/>
                  <a:pt x="185" y="145"/>
                  <a:pt x="186" y="130"/>
                </a:cubicBezTo>
                <a:cubicBezTo>
                  <a:pt x="218" y="130"/>
                  <a:pt x="218" y="130"/>
                  <a:pt x="218" y="130"/>
                </a:cubicBezTo>
                <a:cubicBezTo>
                  <a:pt x="217" y="150"/>
                  <a:pt x="209" y="169"/>
                  <a:pt x="195" y="185"/>
                </a:cubicBezTo>
                <a:close/>
                <a:moveTo>
                  <a:pt x="25" y="130"/>
                </a:moveTo>
                <a:cubicBezTo>
                  <a:pt x="57" y="130"/>
                  <a:pt x="57" y="130"/>
                  <a:pt x="57" y="130"/>
                </a:cubicBezTo>
                <a:cubicBezTo>
                  <a:pt x="58" y="145"/>
                  <a:pt x="60" y="160"/>
                  <a:pt x="64" y="173"/>
                </a:cubicBezTo>
                <a:cubicBezTo>
                  <a:pt x="58" y="176"/>
                  <a:pt x="53" y="181"/>
                  <a:pt x="48" y="185"/>
                </a:cubicBezTo>
                <a:cubicBezTo>
                  <a:pt x="34" y="169"/>
                  <a:pt x="26" y="150"/>
                  <a:pt x="25" y="130"/>
                </a:cubicBezTo>
                <a:close/>
                <a:moveTo>
                  <a:pt x="48" y="60"/>
                </a:moveTo>
                <a:cubicBezTo>
                  <a:pt x="53" y="64"/>
                  <a:pt x="58" y="68"/>
                  <a:pt x="64" y="72"/>
                </a:cubicBezTo>
                <a:cubicBezTo>
                  <a:pt x="60" y="85"/>
                  <a:pt x="58" y="100"/>
                  <a:pt x="57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6" y="95"/>
                  <a:pt x="34" y="75"/>
                  <a:pt x="48" y="60"/>
                </a:cubicBezTo>
                <a:close/>
                <a:moveTo>
                  <a:pt x="114" y="73"/>
                </a:moveTo>
                <a:cubicBezTo>
                  <a:pt x="103" y="73"/>
                  <a:pt x="92" y="70"/>
                  <a:pt x="81" y="65"/>
                </a:cubicBezTo>
                <a:cubicBezTo>
                  <a:pt x="87" y="50"/>
                  <a:pt x="99" y="31"/>
                  <a:pt x="114" y="27"/>
                </a:cubicBezTo>
                <a:lnTo>
                  <a:pt x="114" y="73"/>
                </a:lnTo>
                <a:close/>
                <a:moveTo>
                  <a:pt x="114" y="88"/>
                </a:moveTo>
                <a:cubicBezTo>
                  <a:pt x="114" y="115"/>
                  <a:pt x="114" y="115"/>
                  <a:pt x="114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02"/>
                  <a:pt x="74" y="90"/>
                  <a:pt x="77" y="79"/>
                </a:cubicBezTo>
                <a:cubicBezTo>
                  <a:pt x="89" y="84"/>
                  <a:pt x="101" y="87"/>
                  <a:pt x="114" y="88"/>
                </a:cubicBezTo>
                <a:close/>
                <a:moveTo>
                  <a:pt x="114" y="130"/>
                </a:moveTo>
                <a:cubicBezTo>
                  <a:pt x="114" y="157"/>
                  <a:pt x="114" y="157"/>
                  <a:pt x="114" y="157"/>
                </a:cubicBezTo>
                <a:cubicBezTo>
                  <a:pt x="101" y="158"/>
                  <a:pt x="89" y="161"/>
                  <a:pt x="77" y="166"/>
                </a:cubicBezTo>
                <a:cubicBezTo>
                  <a:pt x="74" y="155"/>
                  <a:pt x="72" y="142"/>
                  <a:pt x="72" y="130"/>
                </a:cubicBezTo>
                <a:lnTo>
                  <a:pt x="114" y="130"/>
                </a:lnTo>
                <a:close/>
                <a:moveTo>
                  <a:pt x="114" y="171"/>
                </a:moveTo>
                <a:cubicBezTo>
                  <a:pt x="114" y="218"/>
                  <a:pt x="114" y="218"/>
                  <a:pt x="114" y="218"/>
                </a:cubicBezTo>
                <a:cubicBezTo>
                  <a:pt x="99" y="214"/>
                  <a:pt x="87" y="195"/>
                  <a:pt x="81" y="180"/>
                </a:cubicBezTo>
                <a:cubicBezTo>
                  <a:pt x="92" y="175"/>
                  <a:pt x="103" y="172"/>
                  <a:pt x="114" y="171"/>
                </a:cubicBezTo>
                <a:close/>
                <a:moveTo>
                  <a:pt x="129" y="171"/>
                </a:moveTo>
                <a:cubicBezTo>
                  <a:pt x="140" y="172"/>
                  <a:pt x="151" y="175"/>
                  <a:pt x="162" y="180"/>
                </a:cubicBezTo>
                <a:cubicBezTo>
                  <a:pt x="156" y="195"/>
                  <a:pt x="145" y="214"/>
                  <a:pt x="129" y="218"/>
                </a:cubicBezTo>
                <a:lnTo>
                  <a:pt x="129" y="171"/>
                </a:lnTo>
                <a:close/>
                <a:moveTo>
                  <a:pt x="129" y="157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71" y="130"/>
                  <a:pt x="171" y="130"/>
                  <a:pt x="171" y="130"/>
                </a:cubicBezTo>
                <a:cubicBezTo>
                  <a:pt x="171" y="142"/>
                  <a:pt x="169" y="155"/>
                  <a:pt x="166" y="166"/>
                </a:cubicBezTo>
                <a:cubicBezTo>
                  <a:pt x="154" y="161"/>
                  <a:pt x="142" y="158"/>
                  <a:pt x="129" y="157"/>
                </a:cubicBezTo>
                <a:close/>
                <a:moveTo>
                  <a:pt x="129" y="115"/>
                </a:moveTo>
                <a:cubicBezTo>
                  <a:pt x="129" y="88"/>
                  <a:pt x="129" y="88"/>
                  <a:pt x="129" y="88"/>
                </a:cubicBezTo>
                <a:cubicBezTo>
                  <a:pt x="142" y="87"/>
                  <a:pt x="154" y="84"/>
                  <a:pt x="166" y="79"/>
                </a:cubicBezTo>
                <a:cubicBezTo>
                  <a:pt x="169" y="90"/>
                  <a:pt x="171" y="102"/>
                  <a:pt x="171" y="115"/>
                </a:cubicBezTo>
                <a:lnTo>
                  <a:pt x="129" y="115"/>
                </a:lnTo>
                <a:close/>
                <a:moveTo>
                  <a:pt x="129" y="73"/>
                </a:moveTo>
                <a:cubicBezTo>
                  <a:pt x="129" y="27"/>
                  <a:pt x="129" y="27"/>
                  <a:pt x="129" y="27"/>
                </a:cubicBezTo>
                <a:cubicBezTo>
                  <a:pt x="145" y="31"/>
                  <a:pt x="156" y="50"/>
                  <a:pt x="162" y="65"/>
                </a:cubicBezTo>
                <a:cubicBezTo>
                  <a:pt x="151" y="70"/>
                  <a:pt x="140" y="73"/>
                  <a:pt x="129" y="73"/>
                </a:cubicBezTo>
                <a:close/>
                <a:moveTo>
                  <a:pt x="160" y="34"/>
                </a:moveTo>
                <a:cubicBezTo>
                  <a:pt x="169" y="38"/>
                  <a:pt x="178" y="43"/>
                  <a:pt x="186" y="50"/>
                </a:cubicBezTo>
                <a:cubicBezTo>
                  <a:pt x="182" y="53"/>
                  <a:pt x="178" y="56"/>
                  <a:pt x="174" y="58"/>
                </a:cubicBezTo>
                <a:cubicBezTo>
                  <a:pt x="171" y="50"/>
                  <a:pt x="166" y="41"/>
                  <a:pt x="160" y="34"/>
                </a:cubicBezTo>
                <a:close/>
                <a:moveTo>
                  <a:pt x="69" y="58"/>
                </a:moveTo>
                <a:cubicBezTo>
                  <a:pt x="65" y="56"/>
                  <a:pt x="61" y="53"/>
                  <a:pt x="58" y="50"/>
                </a:cubicBezTo>
                <a:cubicBezTo>
                  <a:pt x="65" y="43"/>
                  <a:pt x="74" y="38"/>
                  <a:pt x="83" y="34"/>
                </a:cubicBezTo>
                <a:cubicBezTo>
                  <a:pt x="77" y="41"/>
                  <a:pt x="72" y="50"/>
                  <a:pt x="69" y="58"/>
                </a:cubicBezTo>
                <a:close/>
                <a:moveTo>
                  <a:pt x="69" y="187"/>
                </a:moveTo>
                <a:cubicBezTo>
                  <a:pt x="72" y="195"/>
                  <a:pt x="77" y="204"/>
                  <a:pt x="83" y="211"/>
                </a:cubicBezTo>
                <a:cubicBezTo>
                  <a:pt x="74" y="207"/>
                  <a:pt x="65" y="202"/>
                  <a:pt x="58" y="195"/>
                </a:cubicBezTo>
                <a:cubicBezTo>
                  <a:pt x="61" y="192"/>
                  <a:pt x="65" y="189"/>
                  <a:pt x="69" y="187"/>
                </a:cubicBezTo>
                <a:close/>
                <a:moveTo>
                  <a:pt x="174" y="187"/>
                </a:moveTo>
                <a:cubicBezTo>
                  <a:pt x="178" y="189"/>
                  <a:pt x="182" y="192"/>
                  <a:pt x="186" y="195"/>
                </a:cubicBezTo>
                <a:cubicBezTo>
                  <a:pt x="178" y="202"/>
                  <a:pt x="169" y="207"/>
                  <a:pt x="160" y="211"/>
                </a:cubicBezTo>
                <a:cubicBezTo>
                  <a:pt x="166" y="204"/>
                  <a:pt x="171" y="195"/>
                  <a:pt x="174" y="187"/>
                </a:cubicBezTo>
                <a:close/>
                <a:moveTo>
                  <a:pt x="186" y="115"/>
                </a:moveTo>
                <a:cubicBezTo>
                  <a:pt x="185" y="100"/>
                  <a:pt x="183" y="85"/>
                  <a:pt x="179" y="72"/>
                </a:cubicBezTo>
                <a:cubicBezTo>
                  <a:pt x="185" y="68"/>
                  <a:pt x="190" y="64"/>
                  <a:pt x="195" y="60"/>
                </a:cubicBezTo>
                <a:cubicBezTo>
                  <a:pt x="209" y="75"/>
                  <a:pt x="217" y="95"/>
                  <a:pt x="218" y="115"/>
                </a:cubicBezTo>
                <a:lnTo>
                  <a:pt x="186" y="115"/>
                </a:lnTo>
                <a:close/>
                <a:moveTo>
                  <a:pt x="186" y="115"/>
                </a:moveTo>
                <a:cubicBezTo>
                  <a:pt x="186" y="115"/>
                  <a:pt x="186" y="115"/>
                  <a:pt x="186" y="11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C3115C4-CF7E-47E2-8518-C153ED344254}"/>
              </a:ext>
            </a:extLst>
          </p:cNvPr>
          <p:cNvSpPr/>
          <p:nvPr/>
        </p:nvSpPr>
        <p:spPr>
          <a:xfrm>
            <a:off x="5177026" y="4937799"/>
            <a:ext cx="1597568" cy="65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13" dirty="0">
                <a:solidFill>
                  <a:schemeClr val="accent1"/>
                </a:solidFill>
              </a:rPr>
              <a:t>Suite 570, 405 Kings Road</a:t>
            </a:r>
          </a:p>
          <a:p>
            <a:pPr>
              <a:lnSpc>
                <a:spcPts val="1500"/>
              </a:lnSpc>
            </a:pPr>
            <a:r>
              <a:rPr lang="en-US" sz="1013" dirty="0">
                <a:solidFill>
                  <a:schemeClr val="accent1"/>
                </a:solidFill>
              </a:rPr>
              <a:t>Chelsea</a:t>
            </a:r>
          </a:p>
          <a:p>
            <a:pPr>
              <a:lnSpc>
                <a:spcPts val="1500"/>
              </a:lnSpc>
            </a:pPr>
            <a:r>
              <a:rPr lang="en-US" sz="1013" dirty="0">
                <a:solidFill>
                  <a:schemeClr val="accent1"/>
                </a:solidFill>
              </a:rPr>
              <a:t>SW10 0BB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DFC46F4-AB00-4A2B-BDB9-007F44A767E9}"/>
              </a:ext>
            </a:extLst>
          </p:cNvPr>
          <p:cNvSpPr/>
          <p:nvPr/>
        </p:nvSpPr>
        <p:spPr>
          <a:xfrm>
            <a:off x="2716752" y="3703078"/>
            <a:ext cx="4971285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25" spc="525" dirty="0">
                <a:solidFill>
                  <a:schemeClr val="accent1"/>
                </a:solidFill>
                <a:latin typeface="+mj-lt"/>
              </a:rPr>
              <a:t>CONTACT INFO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E11B316-200A-43A7-9ADA-CC250F9DA7ED}"/>
              </a:ext>
            </a:extLst>
          </p:cNvPr>
          <p:cNvSpPr/>
          <p:nvPr/>
        </p:nvSpPr>
        <p:spPr>
          <a:xfrm>
            <a:off x="4657538" y="4394648"/>
            <a:ext cx="411480" cy="4114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D8B9CB8-EDC9-42F2-89B0-E02B07C814C8}"/>
              </a:ext>
            </a:extLst>
          </p:cNvPr>
          <p:cNvSpPr/>
          <p:nvPr/>
        </p:nvSpPr>
        <p:spPr>
          <a:xfrm>
            <a:off x="4657538" y="4966148"/>
            <a:ext cx="411480" cy="4114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337500-32F4-45B5-BB1B-801DD04652D1}"/>
              </a:ext>
            </a:extLst>
          </p:cNvPr>
          <p:cNvGrpSpPr/>
          <p:nvPr/>
        </p:nvGrpSpPr>
        <p:grpSpPr>
          <a:xfrm>
            <a:off x="4762753" y="4524110"/>
            <a:ext cx="201051" cy="152561"/>
            <a:chOff x="5803900" y="4108450"/>
            <a:chExt cx="809626" cy="614362"/>
          </a:xfrm>
          <a:solidFill>
            <a:schemeClr val="tx1"/>
          </a:solidFill>
        </p:grpSpPr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95D2C1D4-475E-4474-9CB4-75D07CEA15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0250" y="4108450"/>
              <a:ext cx="795338" cy="376237"/>
            </a:xfrm>
            <a:custGeom>
              <a:avLst/>
              <a:gdLst>
                <a:gd name="T0" fmla="*/ 3 w 262"/>
                <a:gd name="T1" fmla="*/ 16 h 123"/>
                <a:gd name="T2" fmla="*/ 123 w 262"/>
                <a:gd name="T3" fmla="*/ 119 h 123"/>
                <a:gd name="T4" fmla="*/ 131 w 262"/>
                <a:gd name="T5" fmla="*/ 123 h 123"/>
                <a:gd name="T6" fmla="*/ 140 w 262"/>
                <a:gd name="T7" fmla="*/ 119 h 123"/>
                <a:gd name="T8" fmla="*/ 260 w 262"/>
                <a:gd name="T9" fmla="*/ 16 h 123"/>
                <a:gd name="T10" fmla="*/ 261 w 262"/>
                <a:gd name="T11" fmla="*/ 9 h 123"/>
                <a:gd name="T12" fmla="*/ 243 w 262"/>
                <a:gd name="T13" fmla="*/ 0 h 123"/>
                <a:gd name="T14" fmla="*/ 20 w 262"/>
                <a:gd name="T15" fmla="*/ 0 h 123"/>
                <a:gd name="T16" fmla="*/ 2 w 262"/>
                <a:gd name="T17" fmla="*/ 9 h 123"/>
                <a:gd name="T18" fmla="*/ 3 w 262"/>
                <a:gd name="T19" fmla="*/ 16 h 123"/>
                <a:gd name="T20" fmla="*/ 3 w 262"/>
                <a:gd name="T21" fmla="*/ 16 h 123"/>
                <a:gd name="T22" fmla="*/ 3 w 262"/>
                <a:gd name="T23" fmla="*/ 1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2" h="123">
                  <a:moveTo>
                    <a:pt x="3" y="16"/>
                  </a:moveTo>
                  <a:cubicBezTo>
                    <a:pt x="40" y="48"/>
                    <a:pt x="104" y="102"/>
                    <a:pt x="123" y="119"/>
                  </a:cubicBezTo>
                  <a:cubicBezTo>
                    <a:pt x="126" y="122"/>
                    <a:pt x="129" y="123"/>
                    <a:pt x="131" y="123"/>
                  </a:cubicBezTo>
                  <a:cubicBezTo>
                    <a:pt x="134" y="123"/>
                    <a:pt x="137" y="122"/>
                    <a:pt x="140" y="119"/>
                  </a:cubicBezTo>
                  <a:cubicBezTo>
                    <a:pt x="159" y="102"/>
                    <a:pt x="223" y="48"/>
                    <a:pt x="260" y="16"/>
                  </a:cubicBezTo>
                  <a:cubicBezTo>
                    <a:pt x="262" y="14"/>
                    <a:pt x="262" y="11"/>
                    <a:pt x="261" y="9"/>
                  </a:cubicBezTo>
                  <a:cubicBezTo>
                    <a:pt x="256" y="3"/>
                    <a:pt x="250" y="0"/>
                    <a:pt x="24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7" y="3"/>
                    <a:pt x="2" y="9"/>
                  </a:cubicBezTo>
                  <a:cubicBezTo>
                    <a:pt x="0" y="11"/>
                    <a:pt x="1" y="14"/>
                    <a:pt x="3" y="16"/>
                  </a:cubicBezTo>
                  <a:close/>
                  <a:moveTo>
                    <a:pt x="3" y="16"/>
                  </a:moveTo>
                  <a:cubicBezTo>
                    <a:pt x="3" y="16"/>
                    <a:pt x="3" y="16"/>
                    <a:pt x="3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A542D5D-3D15-4396-BCCA-886C06CB8A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8888" y="4206875"/>
              <a:ext cx="274638" cy="425450"/>
            </a:xfrm>
            <a:custGeom>
              <a:avLst/>
              <a:gdLst>
                <a:gd name="T0" fmla="*/ 88 w 91"/>
                <a:gd name="T1" fmla="*/ 1 h 139"/>
                <a:gd name="T2" fmla="*/ 82 w 91"/>
                <a:gd name="T3" fmla="*/ 2 h 139"/>
                <a:gd name="T4" fmla="*/ 2 w 91"/>
                <a:gd name="T5" fmla="*/ 70 h 139"/>
                <a:gd name="T6" fmla="*/ 1 w 91"/>
                <a:gd name="T7" fmla="*/ 74 h 139"/>
                <a:gd name="T8" fmla="*/ 3 w 91"/>
                <a:gd name="T9" fmla="*/ 79 h 139"/>
                <a:gd name="T10" fmla="*/ 83 w 91"/>
                <a:gd name="T11" fmla="*/ 138 h 139"/>
                <a:gd name="T12" fmla="*/ 86 w 91"/>
                <a:gd name="T13" fmla="*/ 139 h 139"/>
                <a:gd name="T14" fmla="*/ 88 w 91"/>
                <a:gd name="T15" fmla="*/ 139 h 139"/>
                <a:gd name="T16" fmla="*/ 91 w 91"/>
                <a:gd name="T17" fmla="*/ 134 h 139"/>
                <a:gd name="T18" fmla="*/ 91 w 91"/>
                <a:gd name="T19" fmla="*/ 6 h 139"/>
                <a:gd name="T20" fmla="*/ 88 w 91"/>
                <a:gd name="T21" fmla="*/ 1 h 139"/>
                <a:gd name="T22" fmla="*/ 88 w 91"/>
                <a:gd name="T23" fmla="*/ 1 h 139"/>
                <a:gd name="T24" fmla="*/ 88 w 91"/>
                <a:gd name="T25" fmla="*/ 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39">
                  <a:moveTo>
                    <a:pt x="88" y="1"/>
                  </a:moveTo>
                  <a:cubicBezTo>
                    <a:pt x="86" y="0"/>
                    <a:pt x="84" y="1"/>
                    <a:pt x="82" y="2"/>
                  </a:cubicBezTo>
                  <a:cubicBezTo>
                    <a:pt x="58" y="23"/>
                    <a:pt x="26" y="49"/>
                    <a:pt x="2" y="70"/>
                  </a:cubicBezTo>
                  <a:cubicBezTo>
                    <a:pt x="1" y="71"/>
                    <a:pt x="0" y="73"/>
                    <a:pt x="1" y="74"/>
                  </a:cubicBezTo>
                  <a:cubicBezTo>
                    <a:pt x="1" y="76"/>
                    <a:pt x="1" y="78"/>
                    <a:pt x="3" y="79"/>
                  </a:cubicBezTo>
                  <a:cubicBezTo>
                    <a:pt x="25" y="96"/>
                    <a:pt x="58" y="121"/>
                    <a:pt x="83" y="138"/>
                  </a:cubicBezTo>
                  <a:cubicBezTo>
                    <a:pt x="83" y="139"/>
                    <a:pt x="85" y="139"/>
                    <a:pt x="86" y="139"/>
                  </a:cubicBezTo>
                  <a:cubicBezTo>
                    <a:pt x="87" y="139"/>
                    <a:pt x="88" y="139"/>
                    <a:pt x="88" y="139"/>
                  </a:cubicBezTo>
                  <a:cubicBezTo>
                    <a:pt x="90" y="138"/>
                    <a:pt x="91" y="136"/>
                    <a:pt x="91" y="134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4"/>
                    <a:pt x="90" y="2"/>
                    <a:pt x="88" y="1"/>
                  </a:cubicBezTo>
                  <a:close/>
                  <a:moveTo>
                    <a:pt x="88" y="1"/>
                  </a:moveTo>
                  <a:cubicBezTo>
                    <a:pt x="88" y="1"/>
                    <a:pt x="88" y="1"/>
                    <a:pt x="8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3B4FA86-C165-4F6D-87F9-BDD547C224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3900" y="4206875"/>
              <a:ext cx="273050" cy="425450"/>
            </a:xfrm>
            <a:custGeom>
              <a:avLst/>
              <a:gdLst>
                <a:gd name="T0" fmla="*/ 8 w 90"/>
                <a:gd name="T1" fmla="*/ 138 h 139"/>
                <a:gd name="T2" fmla="*/ 88 w 90"/>
                <a:gd name="T3" fmla="*/ 79 h 139"/>
                <a:gd name="T4" fmla="*/ 90 w 90"/>
                <a:gd name="T5" fmla="*/ 74 h 139"/>
                <a:gd name="T6" fmla="*/ 88 w 90"/>
                <a:gd name="T7" fmla="*/ 70 h 139"/>
                <a:gd name="T8" fmla="*/ 9 w 90"/>
                <a:gd name="T9" fmla="*/ 2 h 139"/>
                <a:gd name="T10" fmla="*/ 3 w 90"/>
                <a:gd name="T11" fmla="*/ 1 h 139"/>
                <a:gd name="T12" fmla="*/ 0 w 90"/>
                <a:gd name="T13" fmla="*/ 6 h 139"/>
                <a:gd name="T14" fmla="*/ 0 w 90"/>
                <a:gd name="T15" fmla="*/ 134 h 139"/>
                <a:gd name="T16" fmla="*/ 3 w 90"/>
                <a:gd name="T17" fmla="*/ 139 h 139"/>
                <a:gd name="T18" fmla="*/ 5 w 90"/>
                <a:gd name="T19" fmla="*/ 139 h 139"/>
                <a:gd name="T20" fmla="*/ 8 w 90"/>
                <a:gd name="T21" fmla="*/ 138 h 139"/>
                <a:gd name="T22" fmla="*/ 8 w 90"/>
                <a:gd name="T23" fmla="*/ 138 h 139"/>
                <a:gd name="T24" fmla="*/ 8 w 90"/>
                <a:gd name="T25" fmla="*/ 1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39">
                  <a:moveTo>
                    <a:pt x="8" y="138"/>
                  </a:moveTo>
                  <a:cubicBezTo>
                    <a:pt x="33" y="121"/>
                    <a:pt x="66" y="96"/>
                    <a:pt x="88" y="79"/>
                  </a:cubicBezTo>
                  <a:cubicBezTo>
                    <a:pt x="90" y="78"/>
                    <a:pt x="90" y="76"/>
                    <a:pt x="90" y="74"/>
                  </a:cubicBezTo>
                  <a:cubicBezTo>
                    <a:pt x="90" y="73"/>
                    <a:pt x="90" y="71"/>
                    <a:pt x="88" y="70"/>
                  </a:cubicBezTo>
                  <a:cubicBezTo>
                    <a:pt x="65" y="49"/>
                    <a:pt x="33" y="23"/>
                    <a:pt x="9" y="2"/>
                  </a:cubicBezTo>
                  <a:cubicBezTo>
                    <a:pt x="7" y="1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6"/>
                    <a:pt x="1" y="138"/>
                    <a:pt x="3" y="139"/>
                  </a:cubicBezTo>
                  <a:cubicBezTo>
                    <a:pt x="3" y="139"/>
                    <a:pt x="4" y="139"/>
                    <a:pt x="5" y="139"/>
                  </a:cubicBezTo>
                  <a:cubicBezTo>
                    <a:pt x="6" y="139"/>
                    <a:pt x="7" y="139"/>
                    <a:pt x="8" y="138"/>
                  </a:cubicBezTo>
                  <a:close/>
                  <a:moveTo>
                    <a:pt x="8" y="138"/>
                  </a:moveTo>
                  <a:cubicBezTo>
                    <a:pt x="8" y="138"/>
                    <a:pt x="8" y="138"/>
                    <a:pt x="8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9E3FE467-A68C-4EE1-92B0-E108B05EB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6600" y="4460875"/>
              <a:ext cx="785813" cy="261937"/>
            </a:xfrm>
            <a:custGeom>
              <a:avLst/>
              <a:gdLst>
                <a:gd name="T0" fmla="*/ 257 w 259"/>
                <a:gd name="T1" fmla="*/ 71 h 86"/>
                <a:gd name="T2" fmla="*/ 164 w 259"/>
                <a:gd name="T3" fmla="*/ 2 h 86"/>
                <a:gd name="T4" fmla="*/ 157 w 259"/>
                <a:gd name="T5" fmla="*/ 2 h 86"/>
                <a:gd name="T6" fmla="*/ 145 w 259"/>
                <a:gd name="T7" fmla="*/ 13 h 86"/>
                <a:gd name="T8" fmla="*/ 114 w 259"/>
                <a:gd name="T9" fmla="*/ 13 h 86"/>
                <a:gd name="T10" fmla="*/ 102 w 259"/>
                <a:gd name="T11" fmla="*/ 2 h 86"/>
                <a:gd name="T12" fmla="*/ 94 w 259"/>
                <a:gd name="T13" fmla="*/ 2 h 86"/>
                <a:gd name="T14" fmla="*/ 2 w 259"/>
                <a:gd name="T15" fmla="*/ 71 h 86"/>
                <a:gd name="T16" fmla="*/ 0 w 259"/>
                <a:gd name="T17" fmla="*/ 74 h 86"/>
                <a:gd name="T18" fmla="*/ 2 w 259"/>
                <a:gd name="T19" fmla="*/ 79 h 86"/>
                <a:gd name="T20" fmla="*/ 18 w 259"/>
                <a:gd name="T21" fmla="*/ 86 h 86"/>
                <a:gd name="T22" fmla="*/ 241 w 259"/>
                <a:gd name="T23" fmla="*/ 86 h 86"/>
                <a:gd name="T24" fmla="*/ 257 w 259"/>
                <a:gd name="T25" fmla="*/ 79 h 86"/>
                <a:gd name="T26" fmla="*/ 259 w 259"/>
                <a:gd name="T27" fmla="*/ 74 h 86"/>
                <a:gd name="T28" fmla="*/ 257 w 259"/>
                <a:gd name="T29" fmla="*/ 71 h 86"/>
                <a:gd name="T30" fmla="*/ 257 w 259"/>
                <a:gd name="T31" fmla="*/ 71 h 86"/>
                <a:gd name="T32" fmla="*/ 257 w 259"/>
                <a:gd name="T33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9" h="86">
                  <a:moveTo>
                    <a:pt x="257" y="71"/>
                  </a:moveTo>
                  <a:cubicBezTo>
                    <a:pt x="233" y="54"/>
                    <a:pt x="190" y="23"/>
                    <a:pt x="164" y="2"/>
                  </a:cubicBezTo>
                  <a:cubicBezTo>
                    <a:pt x="162" y="0"/>
                    <a:pt x="159" y="0"/>
                    <a:pt x="157" y="2"/>
                  </a:cubicBezTo>
                  <a:cubicBezTo>
                    <a:pt x="152" y="6"/>
                    <a:pt x="148" y="10"/>
                    <a:pt x="145" y="13"/>
                  </a:cubicBezTo>
                  <a:cubicBezTo>
                    <a:pt x="136" y="21"/>
                    <a:pt x="123" y="21"/>
                    <a:pt x="114" y="13"/>
                  </a:cubicBezTo>
                  <a:cubicBezTo>
                    <a:pt x="111" y="10"/>
                    <a:pt x="107" y="6"/>
                    <a:pt x="102" y="2"/>
                  </a:cubicBezTo>
                  <a:cubicBezTo>
                    <a:pt x="100" y="0"/>
                    <a:pt x="97" y="0"/>
                    <a:pt x="94" y="2"/>
                  </a:cubicBezTo>
                  <a:cubicBezTo>
                    <a:pt x="69" y="23"/>
                    <a:pt x="26" y="54"/>
                    <a:pt x="2" y="71"/>
                  </a:cubicBezTo>
                  <a:cubicBezTo>
                    <a:pt x="1" y="71"/>
                    <a:pt x="0" y="73"/>
                    <a:pt x="0" y="74"/>
                  </a:cubicBezTo>
                  <a:cubicBezTo>
                    <a:pt x="0" y="76"/>
                    <a:pt x="0" y="78"/>
                    <a:pt x="2" y="79"/>
                  </a:cubicBezTo>
                  <a:cubicBezTo>
                    <a:pt x="6" y="83"/>
                    <a:pt x="12" y="86"/>
                    <a:pt x="18" y="86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7" y="86"/>
                    <a:pt x="253" y="83"/>
                    <a:pt x="257" y="79"/>
                  </a:cubicBezTo>
                  <a:cubicBezTo>
                    <a:pt x="258" y="78"/>
                    <a:pt x="259" y="76"/>
                    <a:pt x="259" y="74"/>
                  </a:cubicBezTo>
                  <a:cubicBezTo>
                    <a:pt x="259" y="73"/>
                    <a:pt x="258" y="71"/>
                    <a:pt x="257" y="71"/>
                  </a:cubicBezTo>
                  <a:close/>
                  <a:moveTo>
                    <a:pt x="257" y="71"/>
                  </a:moveTo>
                  <a:cubicBezTo>
                    <a:pt x="257" y="71"/>
                    <a:pt x="257" y="71"/>
                    <a:pt x="257" y="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Freeform 17">
            <a:extLst>
              <a:ext uri="{FF2B5EF4-FFF2-40B4-BE49-F238E27FC236}">
                <a16:creationId xmlns:a16="http://schemas.microsoft.com/office/drawing/2014/main" id="{61CE6061-A082-4202-A1EE-36D4D3A0A35D}"/>
              </a:ext>
            </a:extLst>
          </p:cNvPr>
          <p:cNvSpPr>
            <a:spLocks noEditPoints="1"/>
          </p:cNvSpPr>
          <p:nvPr/>
        </p:nvSpPr>
        <p:spPr bwMode="auto">
          <a:xfrm>
            <a:off x="4799848" y="5083003"/>
            <a:ext cx="126861" cy="177773"/>
          </a:xfrm>
          <a:custGeom>
            <a:avLst/>
            <a:gdLst>
              <a:gd name="T0" fmla="*/ 80 w 159"/>
              <a:gd name="T1" fmla="*/ 0 h 221"/>
              <a:gd name="T2" fmla="*/ 0 w 159"/>
              <a:gd name="T3" fmla="*/ 80 h 221"/>
              <a:gd name="T4" fmla="*/ 74 w 159"/>
              <a:gd name="T5" fmla="*/ 217 h 221"/>
              <a:gd name="T6" fmla="*/ 85 w 159"/>
              <a:gd name="T7" fmla="*/ 217 h 221"/>
              <a:gd name="T8" fmla="*/ 159 w 159"/>
              <a:gd name="T9" fmla="*/ 80 h 221"/>
              <a:gd name="T10" fmla="*/ 80 w 159"/>
              <a:gd name="T11" fmla="*/ 0 h 221"/>
              <a:gd name="T12" fmla="*/ 80 w 159"/>
              <a:gd name="T13" fmla="*/ 120 h 221"/>
              <a:gd name="T14" fmla="*/ 40 w 159"/>
              <a:gd name="T15" fmla="*/ 80 h 221"/>
              <a:gd name="T16" fmla="*/ 80 w 159"/>
              <a:gd name="T17" fmla="*/ 40 h 221"/>
              <a:gd name="T18" fmla="*/ 120 w 159"/>
              <a:gd name="T19" fmla="*/ 80 h 221"/>
              <a:gd name="T20" fmla="*/ 80 w 159"/>
              <a:gd name="T21" fmla="*/ 120 h 221"/>
              <a:gd name="T22" fmla="*/ 80 w 159"/>
              <a:gd name="T23" fmla="*/ 120 h 221"/>
              <a:gd name="T24" fmla="*/ 80 w 159"/>
              <a:gd name="T25" fmla="*/ 1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221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34"/>
                  <a:pt x="71" y="214"/>
                  <a:pt x="74" y="217"/>
                </a:cubicBezTo>
                <a:cubicBezTo>
                  <a:pt x="77" y="221"/>
                  <a:pt x="82" y="221"/>
                  <a:pt x="85" y="217"/>
                </a:cubicBezTo>
                <a:cubicBezTo>
                  <a:pt x="88" y="214"/>
                  <a:pt x="159" y="134"/>
                  <a:pt x="159" y="80"/>
                </a:cubicBezTo>
                <a:cubicBezTo>
                  <a:pt x="159" y="36"/>
                  <a:pt x="123" y="0"/>
                  <a:pt x="80" y="0"/>
                </a:cubicBezTo>
                <a:close/>
                <a:moveTo>
                  <a:pt x="80" y="120"/>
                </a:moveTo>
                <a:cubicBezTo>
                  <a:pt x="57" y="120"/>
                  <a:pt x="40" y="102"/>
                  <a:pt x="40" y="80"/>
                </a:cubicBezTo>
                <a:cubicBezTo>
                  <a:pt x="40" y="58"/>
                  <a:pt x="57" y="40"/>
                  <a:pt x="80" y="40"/>
                </a:cubicBezTo>
                <a:cubicBezTo>
                  <a:pt x="102" y="40"/>
                  <a:pt x="120" y="58"/>
                  <a:pt x="120" y="80"/>
                </a:cubicBezTo>
                <a:cubicBezTo>
                  <a:pt x="120" y="102"/>
                  <a:pt x="102" y="120"/>
                  <a:pt x="80" y="120"/>
                </a:cubicBezTo>
                <a:close/>
                <a:moveTo>
                  <a:pt x="80" y="120"/>
                </a:moveTo>
                <a:cubicBezTo>
                  <a:pt x="80" y="120"/>
                  <a:pt x="80" y="120"/>
                  <a:pt x="80" y="12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2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213BE-C3C9-4832-A29B-E4955904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Importance of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7ED98-93A5-49FC-87C3-3C6345FE6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/>
              <a:t>Assess response towards the diagnosis</a:t>
            </a:r>
          </a:p>
          <a:p>
            <a:r>
              <a:rPr lang="en-GB" sz="2000"/>
              <a:t>Surveillance of undesirable effects on body </a:t>
            </a:r>
          </a:p>
          <a:p>
            <a:r>
              <a:rPr lang="en-GB" sz="2000"/>
              <a:t>Seeking a therapeutic drug level (avoiding subtherapeutic/ toxic levels)</a:t>
            </a:r>
          </a:p>
          <a:p>
            <a:pPr marL="0" indent="0">
              <a:buNone/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29977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FACDB-194B-47DA-B353-C920934B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What is a high-risk Drug?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A5F02-C3E8-47E5-B19A-2BD999218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/>
              <a:t>Narrow therapeutic index</a:t>
            </a:r>
          </a:p>
          <a:p>
            <a:r>
              <a:rPr lang="en-GB" sz="2000"/>
              <a:t>Regular monitoring required as per licensed indication</a:t>
            </a:r>
          </a:p>
          <a:p>
            <a:r>
              <a:rPr lang="en-GB" sz="2000"/>
              <a:t>Frequently linked to drug related preventable serious harm </a:t>
            </a:r>
          </a:p>
          <a:p>
            <a:r>
              <a:rPr lang="en-GB" sz="2000"/>
              <a:t>Frequently linked to prescribing errors</a:t>
            </a:r>
          </a:p>
        </p:txBody>
      </p:sp>
    </p:spTree>
    <p:extLst>
      <p:ext uri="{BB962C8B-B14F-4D97-AF65-F5344CB8AC3E}">
        <p14:creationId xmlns:p14="http://schemas.microsoft.com/office/powerpoint/2010/main" val="13416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FA28E-E326-43A3-811E-E6A0E1C1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</a:rPr>
              <a:t>High risk drugs/ drug groups and their monitoring (Examples)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C905-B12F-4B1D-9E28-F8C14A354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GB" sz="2000"/>
              <a:t>DMARDs</a:t>
            </a:r>
          </a:p>
          <a:p>
            <a:r>
              <a:rPr lang="en-GB" sz="2000"/>
              <a:t>Lithium</a:t>
            </a:r>
          </a:p>
          <a:p>
            <a:r>
              <a:rPr lang="en-GB" sz="2000"/>
              <a:t>Amiodarone</a:t>
            </a:r>
          </a:p>
          <a:p>
            <a:r>
              <a:rPr lang="en-GB" sz="2000"/>
              <a:t>Warfarin</a:t>
            </a:r>
          </a:p>
          <a:p>
            <a:r>
              <a:rPr lang="en-GB" sz="2000"/>
              <a:t>NOACs</a:t>
            </a:r>
          </a:p>
          <a:p>
            <a:r>
              <a:rPr lang="en-GB" sz="2000"/>
              <a:t>ACE inh and ARB II antagonists</a:t>
            </a:r>
          </a:p>
          <a:p>
            <a:r>
              <a:rPr lang="en-GB" sz="2000"/>
              <a:t>Diuretics</a:t>
            </a:r>
          </a:p>
          <a:p>
            <a:r>
              <a:rPr lang="en-GB" sz="2000"/>
              <a:t>Oral atypical antipsychotics</a:t>
            </a:r>
          </a:p>
          <a:p>
            <a:r>
              <a:rPr lang="en-GB" sz="2000"/>
              <a:t>SGLT2 inhibitors</a:t>
            </a:r>
          </a:p>
          <a:p>
            <a:r>
              <a:rPr lang="en-GB" sz="2000"/>
              <a:t>Mirabegron</a:t>
            </a:r>
          </a:p>
          <a:p>
            <a:r>
              <a:rPr lang="en-GB" sz="2000"/>
              <a:t>Long term Nitrofurantoin</a:t>
            </a:r>
          </a:p>
          <a:p>
            <a:r>
              <a:rPr lang="en-GB" sz="2000"/>
              <a:t>Spironolactone</a:t>
            </a:r>
          </a:p>
          <a:p>
            <a:r>
              <a:rPr lang="en-GB" sz="2000"/>
              <a:t>NSAIDs</a:t>
            </a:r>
          </a:p>
          <a:p>
            <a:pPr marL="0" indent="0">
              <a:buNone/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5898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F424E-E577-4495-BDC5-3962A5EC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</a:rPr>
              <a:t>High risk drugs/ drug groups and their monitoring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6221-BE70-4399-B04E-0B3108F1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Examples of drugs requiring therapeutic levels monitoring:</a:t>
            </a:r>
          </a:p>
          <a:p>
            <a:r>
              <a:rPr lang="en-GB" sz="2000"/>
              <a:t>Digoxin</a:t>
            </a:r>
          </a:p>
          <a:p>
            <a:r>
              <a:rPr lang="en-GB" sz="2000"/>
              <a:t>Theophylline</a:t>
            </a:r>
          </a:p>
          <a:p>
            <a:r>
              <a:rPr lang="en-GB" sz="2000"/>
              <a:t>Sodium valproate</a:t>
            </a:r>
          </a:p>
          <a:p>
            <a:r>
              <a:rPr lang="en-GB" sz="2000"/>
              <a:t>Lithium</a:t>
            </a:r>
          </a:p>
          <a:p>
            <a:r>
              <a:rPr lang="en-GB" sz="2000"/>
              <a:t>Carbamazepine</a:t>
            </a:r>
          </a:p>
          <a:p>
            <a:endParaRPr lang="en-GB" sz="20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8879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90D63-DC4D-8BE8-B0E3-2F29FBF7466E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examples of real patients’ blood tests	</a:t>
            </a:r>
          </a:p>
        </p:txBody>
      </p:sp>
      <p:pic>
        <p:nvPicPr>
          <p:cNvPr id="7" name="Graphic 6" descr="IV">
            <a:extLst>
              <a:ext uri="{FF2B5EF4-FFF2-40B4-BE49-F238E27FC236}">
                <a16:creationId xmlns:a16="http://schemas.microsoft.com/office/drawing/2014/main" id="{A9173F3C-8892-67E0-DD3B-37D534150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9919" y="1966293"/>
            <a:ext cx="445216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EFB867A-EE13-1F39-CF42-B9EC04BC2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7" y="1398949"/>
            <a:ext cx="11397453" cy="47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8BB12-6FD7-B0E0-F095-DAF469C23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" y="3166134"/>
            <a:ext cx="11762509" cy="17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9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a733046-219c-4af4-90ce-80bf2f5da720">
      <Terms xmlns="http://schemas.microsoft.com/office/infopath/2007/PartnerControls"/>
    </lcf76f155ced4ddcb4097134ff3c332f>
    <TaxCatchAll xmlns="c3915098-0e6e-4776-810b-20debd4e05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E95FC8AFA1704BB8F6C24BEA972573" ma:contentTypeVersion="16" ma:contentTypeDescription="Create a new document." ma:contentTypeScope="" ma:versionID="0e4a9fce198d4b1a2c7a0f76b2f99653">
  <xsd:schema xmlns:xsd="http://www.w3.org/2001/XMLSchema" xmlns:xs="http://www.w3.org/2001/XMLSchema" xmlns:p="http://schemas.microsoft.com/office/2006/metadata/properties" xmlns:ns2="1a733046-219c-4af4-90ce-80bf2f5da720" xmlns:ns3="c3915098-0e6e-4776-810b-20debd4e05d3" targetNamespace="http://schemas.microsoft.com/office/2006/metadata/properties" ma:root="true" ma:fieldsID="8bfb2b253fb12a908294619edcdb16a9" ns2:_="" ns3:_="">
    <xsd:import namespace="1a733046-219c-4af4-90ce-80bf2f5da720"/>
    <xsd:import namespace="c3915098-0e6e-4776-810b-20debd4e05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733046-219c-4af4-90ce-80bf2f5da7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1396328f-31da-4927-aff5-e7d6c24842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15098-0e6e-4776-810b-20debd4e05d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e1ca944-d13f-4a81-bb7b-f16515b1a035}" ma:internalName="TaxCatchAll" ma:showField="CatchAllData" ma:web="c3915098-0e6e-4776-810b-20debd4e05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BE2F4F-0A1D-416F-98E9-75757162980E}">
  <ds:schemaRefs>
    <ds:schemaRef ds:uri="http://schemas.microsoft.com/office/2006/metadata/properties"/>
    <ds:schemaRef ds:uri="http://schemas.microsoft.com/office/infopath/2007/PartnerControls"/>
    <ds:schemaRef ds:uri="1a733046-219c-4af4-90ce-80bf2f5da720"/>
    <ds:schemaRef ds:uri="c3915098-0e6e-4776-810b-20debd4e05d3"/>
  </ds:schemaRefs>
</ds:datastoreItem>
</file>

<file path=customXml/itemProps2.xml><?xml version="1.0" encoding="utf-8"?>
<ds:datastoreItem xmlns:ds="http://schemas.openxmlformats.org/officeDocument/2006/customXml" ds:itemID="{F4AB3435-6C78-4B8B-B663-D378DA0523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733046-219c-4af4-90ce-80bf2f5da720"/>
    <ds:schemaRef ds:uri="c3915098-0e6e-4776-810b-20debd4e05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5CCABC-A9D1-4BD9-BF19-FB77BDAA17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535</Words>
  <Application>Microsoft Office PowerPoint</Application>
  <PresentationFormat>Widescreen</PresentationFormat>
  <Paragraphs>95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Monitoring of Medication in Primary Care</vt:lpstr>
      <vt:lpstr>Types of drug monitoring</vt:lpstr>
      <vt:lpstr>Importance of monitoring</vt:lpstr>
      <vt:lpstr>What is a high-risk Drug?</vt:lpstr>
      <vt:lpstr>High risk drugs/ drug groups and their monitoring (Examples)</vt:lpstr>
      <vt:lpstr>High risk drugs/ drug groups and their monitoring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 risk drugs/ drug groups and their monitoring (Continued)</vt:lpstr>
      <vt:lpstr>Ground facts</vt:lpstr>
      <vt:lpstr>Monitoring of medication requiring regular reviews</vt:lpstr>
      <vt:lpstr>Let’s improve prescribing safety </vt:lpstr>
      <vt:lpstr>Let’s improve prescribing safety (continued)</vt:lpstr>
      <vt:lpstr>Good practice examples:</vt:lpstr>
      <vt:lpstr>Good practice examples (continued):</vt:lpstr>
      <vt:lpstr>Good practice examples (continued):</vt:lpstr>
      <vt:lpstr>PowerPoint Presentation</vt:lpstr>
      <vt:lpstr>References</vt:lpstr>
      <vt:lpstr>Any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of Medication in Primary Care</dc:title>
  <dc:creator/>
  <cp:lastModifiedBy/>
  <cp:revision>28</cp:revision>
  <dcterms:created xsi:type="dcterms:W3CDTF">2022-01-31T17:06:57Z</dcterms:created>
  <dcterms:modified xsi:type="dcterms:W3CDTF">2023-10-19T10:23:13Z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0x0101005DE95FC8AFA1704BB8F6C24BEA972573</vt:lpwstr>
  </property>
  <property fmtid="{D5CDD505-2E9C-101B-9397-08002B2CF9AE}" pid="3" name="MediaServiceImageTags">
    <vt:lpwstr/>
  </property>
</Properties>
</file>