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80" r:id="rId8"/>
    <p:sldId id="269" r:id="rId9"/>
    <p:sldId id="262" r:id="rId10"/>
    <p:sldId id="264" r:id="rId11"/>
    <p:sldId id="266" r:id="rId12"/>
    <p:sldId id="270" r:id="rId13"/>
    <p:sldId id="276" r:id="rId14"/>
    <p:sldId id="4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rLXy8ZsxCKJZ/mSarFh8g==" hashData="hTJO+M/fMF4AtCWGLmDT0ETfcX9eVtRHJCZk/0DqaHJuYcYY57J0zfj/5xy6sEwX73BydHBLkEEFAbN6zlfi3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0FB1C-DB6A-457B-80AD-E807862EEDC9}" type="doc">
      <dgm:prSet loTypeId="urn:microsoft.com/office/officeart/2018/2/layout/IconLabelList#4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66F532-6095-444B-BE4F-920941ED074C}">
      <dgm:prSet/>
      <dgm:spPr/>
      <dgm:t>
        <a:bodyPr/>
        <a:lstStyle/>
        <a:p>
          <a:r>
            <a:rPr lang="en-GB"/>
            <a:t>Regular reviews </a:t>
          </a:r>
          <a:endParaRPr lang="en-US"/>
        </a:p>
      </dgm:t>
    </dgm:pt>
    <dgm:pt modelId="{B02F8C61-62A1-4E78-B32D-67F663D3D57D}" type="parTrans" cxnId="{65E35FCA-9EA3-4AD7-B9FA-F40F0ED55D5B}">
      <dgm:prSet/>
      <dgm:spPr/>
      <dgm:t>
        <a:bodyPr/>
        <a:lstStyle/>
        <a:p>
          <a:endParaRPr lang="en-US"/>
        </a:p>
      </dgm:t>
    </dgm:pt>
    <dgm:pt modelId="{23E0AF11-1382-4C3D-B6A1-4C5697F7D4A6}" type="sibTrans" cxnId="{65E35FCA-9EA3-4AD7-B9FA-F40F0ED55D5B}">
      <dgm:prSet/>
      <dgm:spPr/>
      <dgm:t>
        <a:bodyPr/>
        <a:lstStyle/>
        <a:p>
          <a:endParaRPr lang="en-US"/>
        </a:p>
      </dgm:t>
    </dgm:pt>
    <dgm:pt modelId="{3D598E54-4A38-4A78-8A15-50F220A5DFEB}">
      <dgm:prSet/>
      <dgm:spPr/>
      <dgm:t>
        <a:bodyPr/>
        <a:lstStyle/>
        <a:p>
          <a:r>
            <a:rPr lang="en-GB"/>
            <a:t>Physical health check</a:t>
          </a:r>
          <a:endParaRPr lang="en-US"/>
        </a:p>
      </dgm:t>
    </dgm:pt>
    <dgm:pt modelId="{211CCD81-A5D8-48F5-9B12-F2D7CBAA93F0}" type="parTrans" cxnId="{C39E0748-56A9-40F6-88F6-BDF147A78F37}">
      <dgm:prSet/>
      <dgm:spPr/>
      <dgm:t>
        <a:bodyPr/>
        <a:lstStyle/>
        <a:p>
          <a:endParaRPr lang="en-US"/>
        </a:p>
      </dgm:t>
    </dgm:pt>
    <dgm:pt modelId="{347E056C-A575-413E-9D6E-BB7B4DBC8C50}" type="sibTrans" cxnId="{C39E0748-56A9-40F6-88F6-BDF147A78F37}">
      <dgm:prSet/>
      <dgm:spPr/>
      <dgm:t>
        <a:bodyPr/>
        <a:lstStyle/>
        <a:p>
          <a:endParaRPr lang="en-US"/>
        </a:p>
      </dgm:t>
    </dgm:pt>
    <dgm:pt modelId="{5FA00140-F19C-4BD7-8AEB-7836EA23983B}">
      <dgm:prSet/>
      <dgm:spPr/>
      <dgm:t>
        <a:bodyPr/>
        <a:lstStyle/>
        <a:p>
          <a:r>
            <a:rPr lang="en-GB"/>
            <a:t>Blood test</a:t>
          </a:r>
          <a:endParaRPr lang="en-US"/>
        </a:p>
      </dgm:t>
    </dgm:pt>
    <dgm:pt modelId="{EE8AB2E6-1502-4E45-83E8-4DD4FC5A2322}" type="parTrans" cxnId="{F32B1961-DC8E-4E49-A094-97E459F4F924}">
      <dgm:prSet/>
      <dgm:spPr/>
      <dgm:t>
        <a:bodyPr/>
        <a:lstStyle/>
        <a:p>
          <a:endParaRPr lang="en-US"/>
        </a:p>
      </dgm:t>
    </dgm:pt>
    <dgm:pt modelId="{5F51F0BE-A3E1-4D00-BD2D-7347CDCAFA00}" type="sibTrans" cxnId="{F32B1961-DC8E-4E49-A094-97E459F4F924}">
      <dgm:prSet/>
      <dgm:spPr/>
      <dgm:t>
        <a:bodyPr/>
        <a:lstStyle/>
        <a:p>
          <a:endParaRPr lang="en-US"/>
        </a:p>
      </dgm:t>
    </dgm:pt>
    <dgm:pt modelId="{75C9164A-FFCE-4D23-B2B0-157944EFDED3}">
      <dgm:prSet/>
      <dgm:spPr/>
      <dgm:t>
        <a:bodyPr/>
        <a:lstStyle/>
        <a:p>
          <a:r>
            <a:rPr lang="en-GB"/>
            <a:t>Other investigations (ECG, urinalysis etc.)</a:t>
          </a:r>
          <a:endParaRPr lang="en-US"/>
        </a:p>
      </dgm:t>
    </dgm:pt>
    <dgm:pt modelId="{AF10E16B-9D03-4D24-BCAD-77E850D2D83D}" type="parTrans" cxnId="{C26F5A13-C4B0-40EC-B1CB-857A33A07DB4}">
      <dgm:prSet/>
      <dgm:spPr/>
      <dgm:t>
        <a:bodyPr/>
        <a:lstStyle/>
        <a:p>
          <a:endParaRPr lang="en-US"/>
        </a:p>
      </dgm:t>
    </dgm:pt>
    <dgm:pt modelId="{4C8E2161-99D3-44BB-811C-902E2F477ED5}" type="sibTrans" cxnId="{C26F5A13-C4B0-40EC-B1CB-857A33A07DB4}">
      <dgm:prSet/>
      <dgm:spPr/>
      <dgm:t>
        <a:bodyPr/>
        <a:lstStyle/>
        <a:p>
          <a:endParaRPr lang="en-US"/>
        </a:p>
      </dgm:t>
    </dgm:pt>
    <dgm:pt modelId="{2E22A024-A08A-48D4-B21C-1D11746F2BE5}" type="pres">
      <dgm:prSet presAssocID="{DC70FB1C-DB6A-457B-80AD-E807862EEDC9}" presName="root" presStyleCnt="0">
        <dgm:presLayoutVars>
          <dgm:dir/>
          <dgm:resizeHandles val="exact"/>
        </dgm:presLayoutVars>
      </dgm:prSet>
      <dgm:spPr/>
    </dgm:pt>
    <dgm:pt modelId="{FB96DA18-2CD6-44C6-862D-8DB92A793370}" type="pres">
      <dgm:prSet presAssocID="{0566F532-6095-444B-BE4F-920941ED074C}" presName="compNode" presStyleCnt="0"/>
      <dgm:spPr/>
    </dgm:pt>
    <dgm:pt modelId="{A16B856F-6017-4A51-A9B9-1F6852804989}" type="pres">
      <dgm:prSet presAssocID="{0566F532-6095-444B-BE4F-920941ED07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64ADAD8-C21C-44AC-992F-1B560BC25441}" type="pres">
      <dgm:prSet presAssocID="{0566F532-6095-444B-BE4F-920941ED074C}" presName="spaceRect" presStyleCnt="0"/>
      <dgm:spPr/>
    </dgm:pt>
    <dgm:pt modelId="{E951DC13-9B13-4593-A119-2EF8A50578F7}" type="pres">
      <dgm:prSet presAssocID="{0566F532-6095-444B-BE4F-920941ED074C}" presName="textRect" presStyleLbl="revTx" presStyleIdx="0" presStyleCnt="4">
        <dgm:presLayoutVars>
          <dgm:chMax val="1"/>
          <dgm:chPref val="1"/>
        </dgm:presLayoutVars>
      </dgm:prSet>
      <dgm:spPr/>
    </dgm:pt>
    <dgm:pt modelId="{A0067BAE-4E3C-411C-8FF5-B6C36A9E5C03}" type="pres">
      <dgm:prSet presAssocID="{23E0AF11-1382-4C3D-B6A1-4C5697F7D4A6}" presName="sibTrans" presStyleCnt="0"/>
      <dgm:spPr/>
    </dgm:pt>
    <dgm:pt modelId="{7B0FBA0E-3BF6-477F-B0B6-008E82F59843}" type="pres">
      <dgm:prSet presAssocID="{3D598E54-4A38-4A78-8A15-50F220A5DFEB}" presName="compNode" presStyleCnt="0"/>
      <dgm:spPr/>
    </dgm:pt>
    <dgm:pt modelId="{96BDB395-7CE3-45E6-9225-C21B6F736F2D}" type="pres">
      <dgm:prSet presAssocID="{3D598E54-4A38-4A78-8A15-50F220A5DF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4BBB035-8C33-46DF-9D50-A7896ECEE0C4}" type="pres">
      <dgm:prSet presAssocID="{3D598E54-4A38-4A78-8A15-50F220A5DFEB}" presName="spaceRect" presStyleCnt="0"/>
      <dgm:spPr/>
    </dgm:pt>
    <dgm:pt modelId="{F7DD6BD9-EDC5-4F5E-8E75-74C8ED9452AE}" type="pres">
      <dgm:prSet presAssocID="{3D598E54-4A38-4A78-8A15-50F220A5DFEB}" presName="textRect" presStyleLbl="revTx" presStyleIdx="1" presStyleCnt="4">
        <dgm:presLayoutVars>
          <dgm:chMax val="1"/>
          <dgm:chPref val="1"/>
        </dgm:presLayoutVars>
      </dgm:prSet>
      <dgm:spPr/>
    </dgm:pt>
    <dgm:pt modelId="{36A7D48A-86F0-42B9-ADE7-14650030AA6F}" type="pres">
      <dgm:prSet presAssocID="{347E056C-A575-413E-9D6E-BB7B4DBC8C50}" presName="sibTrans" presStyleCnt="0"/>
      <dgm:spPr/>
    </dgm:pt>
    <dgm:pt modelId="{AF0E3A5E-05C0-43CB-B140-398862CFC3B0}" type="pres">
      <dgm:prSet presAssocID="{5FA00140-F19C-4BD7-8AEB-7836EA23983B}" presName="compNode" presStyleCnt="0"/>
      <dgm:spPr/>
    </dgm:pt>
    <dgm:pt modelId="{BB14CC6D-3FB6-4BA5-BB28-2D682C8B81A9}" type="pres">
      <dgm:prSet presAssocID="{5FA00140-F19C-4BD7-8AEB-7836EA2398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6E7BAD3E-E26F-47E7-BE96-3061BDB2A341}" type="pres">
      <dgm:prSet presAssocID="{5FA00140-F19C-4BD7-8AEB-7836EA23983B}" presName="spaceRect" presStyleCnt="0"/>
      <dgm:spPr/>
    </dgm:pt>
    <dgm:pt modelId="{6E7DFAF5-89D8-4323-9F2A-CD695504B875}" type="pres">
      <dgm:prSet presAssocID="{5FA00140-F19C-4BD7-8AEB-7836EA23983B}" presName="textRect" presStyleLbl="revTx" presStyleIdx="2" presStyleCnt="4">
        <dgm:presLayoutVars>
          <dgm:chMax val="1"/>
          <dgm:chPref val="1"/>
        </dgm:presLayoutVars>
      </dgm:prSet>
      <dgm:spPr/>
    </dgm:pt>
    <dgm:pt modelId="{F1E5119F-D6CF-4A56-804F-0404C51E332D}" type="pres">
      <dgm:prSet presAssocID="{5F51F0BE-A3E1-4D00-BD2D-7347CDCAFA00}" presName="sibTrans" presStyleCnt="0"/>
      <dgm:spPr/>
    </dgm:pt>
    <dgm:pt modelId="{C50F110E-83D7-4581-B1A5-1B541BDF8353}" type="pres">
      <dgm:prSet presAssocID="{75C9164A-FFCE-4D23-B2B0-157944EFDED3}" presName="compNode" presStyleCnt="0"/>
      <dgm:spPr/>
    </dgm:pt>
    <dgm:pt modelId="{E1A8DBA0-31F3-4140-BABD-F5380669DA99}" type="pres">
      <dgm:prSet presAssocID="{75C9164A-FFCE-4D23-B2B0-157944EFDE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s"/>
        </a:ext>
      </dgm:extLst>
    </dgm:pt>
    <dgm:pt modelId="{BE222010-E78F-4F84-BB24-E620EFD51697}" type="pres">
      <dgm:prSet presAssocID="{75C9164A-FFCE-4D23-B2B0-157944EFDED3}" presName="spaceRect" presStyleCnt="0"/>
      <dgm:spPr/>
    </dgm:pt>
    <dgm:pt modelId="{2ADD3F52-FBE5-4780-B5D0-BAB7D2A2ED5A}" type="pres">
      <dgm:prSet presAssocID="{75C9164A-FFCE-4D23-B2B0-157944EFDED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7C5E08-9D66-42AA-A194-508757EC2660}" type="presOf" srcId="{75C9164A-FFCE-4D23-B2B0-157944EFDED3}" destId="{2ADD3F52-FBE5-4780-B5D0-BAB7D2A2ED5A}" srcOrd="0" destOrd="0" presId="urn:microsoft.com/office/officeart/2018/2/layout/IconLabelList#4"/>
    <dgm:cxn modelId="{C26F5A13-C4B0-40EC-B1CB-857A33A07DB4}" srcId="{DC70FB1C-DB6A-457B-80AD-E807862EEDC9}" destId="{75C9164A-FFCE-4D23-B2B0-157944EFDED3}" srcOrd="3" destOrd="0" parTransId="{AF10E16B-9D03-4D24-BCAD-77E850D2D83D}" sibTransId="{4C8E2161-99D3-44BB-811C-902E2F477ED5}"/>
    <dgm:cxn modelId="{278BFC28-0B80-4005-A091-12824F5DDDB2}" type="presOf" srcId="{DC70FB1C-DB6A-457B-80AD-E807862EEDC9}" destId="{2E22A024-A08A-48D4-B21C-1D11746F2BE5}" srcOrd="0" destOrd="0" presId="urn:microsoft.com/office/officeart/2018/2/layout/IconLabelList#4"/>
    <dgm:cxn modelId="{C39E0748-56A9-40F6-88F6-BDF147A78F37}" srcId="{DC70FB1C-DB6A-457B-80AD-E807862EEDC9}" destId="{3D598E54-4A38-4A78-8A15-50F220A5DFEB}" srcOrd="1" destOrd="0" parTransId="{211CCD81-A5D8-48F5-9B12-F2D7CBAA93F0}" sibTransId="{347E056C-A575-413E-9D6E-BB7B4DBC8C50}"/>
    <dgm:cxn modelId="{901AC44B-5052-4D99-9A37-CB9194473575}" type="presOf" srcId="{0566F532-6095-444B-BE4F-920941ED074C}" destId="{E951DC13-9B13-4593-A119-2EF8A50578F7}" srcOrd="0" destOrd="0" presId="urn:microsoft.com/office/officeart/2018/2/layout/IconLabelList#4"/>
    <dgm:cxn modelId="{F32B1961-DC8E-4E49-A094-97E459F4F924}" srcId="{DC70FB1C-DB6A-457B-80AD-E807862EEDC9}" destId="{5FA00140-F19C-4BD7-8AEB-7836EA23983B}" srcOrd="2" destOrd="0" parTransId="{EE8AB2E6-1502-4E45-83E8-4DD4FC5A2322}" sibTransId="{5F51F0BE-A3E1-4D00-BD2D-7347CDCAFA00}"/>
    <dgm:cxn modelId="{AD7DB47A-D195-4B08-B4E6-C08EACFAA288}" type="presOf" srcId="{3D598E54-4A38-4A78-8A15-50F220A5DFEB}" destId="{F7DD6BD9-EDC5-4F5E-8E75-74C8ED9452AE}" srcOrd="0" destOrd="0" presId="urn:microsoft.com/office/officeart/2018/2/layout/IconLabelList#4"/>
    <dgm:cxn modelId="{345FF5A4-CC21-46DE-B0D7-ED60DD638EC9}" type="presOf" srcId="{5FA00140-F19C-4BD7-8AEB-7836EA23983B}" destId="{6E7DFAF5-89D8-4323-9F2A-CD695504B875}" srcOrd="0" destOrd="0" presId="urn:microsoft.com/office/officeart/2018/2/layout/IconLabelList#4"/>
    <dgm:cxn modelId="{65E35FCA-9EA3-4AD7-B9FA-F40F0ED55D5B}" srcId="{DC70FB1C-DB6A-457B-80AD-E807862EEDC9}" destId="{0566F532-6095-444B-BE4F-920941ED074C}" srcOrd="0" destOrd="0" parTransId="{B02F8C61-62A1-4E78-B32D-67F663D3D57D}" sibTransId="{23E0AF11-1382-4C3D-B6A1-4C5697F7D4A6}"/>
    <dgm:cxn modelId="{BA6DFF97-D48D-454E-A7B2-CE9390C96B02}" type="presParOf" srcId="{2E22A024-A08A-48D4-B21C-1D11746F2BE5}" destId="{FB96DA18-2CD6-44C6-862D-8DB92A793370}" srcOrd="0" destOrd="0" presId="urn:microsoft.com/office/officeart/2018/2/layout/IconLabelList#4"/>
    <dgm:cxn modelId="{52CA51F5-2D8F-4BE0-80E2-5BFC4481A2F1}" type="presParOf" srcId="{FB96DA18-2CD6-44C6-862D-8DB92A793370}" destId="{A16B856F-6017-4A51-A9B9-1F6852804989}" srcOrd="0" destOrd="0" presId="urn:microsoft.com/office/officeart/2018/2/layout/IconLabelList#4"/>
    <dgm:cxn modelId="{6F66D393-E26B-4B26-BDA9-FC24429EC0B3}" type="presParOf" srcId="{FB96DA18-2CD6-44C6-862D-8DB92A793370}" destId="{D64ADAD8-C21C-44AC-992F-1B560BC25441}" srcOrd="1" destOrd="0" presId="urn:microsoft.com/office/officeart/2018/2/layout/IconLabelList#4"/>
    <dgm:cxn modelId="{FBB5C18D-B0F9-455C-8AB4-DD57FC762F9F}" type="presParOf" srcId="{FB96DA18-2CD6-44C6-862D-8DB92A793370}" destId="{E951DC13-9B13-4593-A119-2EF8A50578F7}" srcOrd="2" destOrd="0" presId="urn:microsoft.com/office/officeart/2018/2/layout/IconLabelList#4"/>
    <dgm:cxn modelId="{92F28C6F-871D-4A8C-9041-2CF2445017FB}" type="presParOf" srcId="{2E22A024-A08A-48D4-B21C-1D11746F2BE5}" destId="{A0067BAE-4E3C-411C-8FF5-B6C36A9E5C03}" srcOrd="1" destOrd="0" presId="urn:microsoft.com/office/officeart/2018/2/layout/IconLabelList#4"/>
    <dgm:cxn modelId="{E3D3DCD7-DCF6-4DA1-9521-CE8DE2F1E025}" type="presParOf" srcId="{2E22A024-A08A-48D4-B21C-1D11746F2BE5}" destId="{7B0FBA0E-3BF6-477F-B0B6-008E82F59843}" srcOrd="2" destOrd="0" presId="urn:microsoft.com/office/officeart/2018/2/layout/IconLabelList#4"/>
    <dgm:cxn modelId="{B8C9858F-FA2D-4852-A4A8-AEE251D57D2D}" type="presParOf" srcId="{7B0FBA0E-3BF6-477F-B0B6-008E82F59843}" destId="{96BDB395-7CE3-45E6-9225-C21B6F736F2D}" srcOrd="0" destOrd="0" presId="urn:microsoft.com/office/officeart/2018/2/layout/IconLabelList#4"/>
    <dgm:cxn modelId="{72B1A588-021C-4C9B-B481-5B640B862A2A}" type="presParOf" srcId="{7B0FBA0E-3BF6-477F-B0B6-008E82F59843}" destId="{84BBB035-8C33-46DF-9D50-A7896ECEE0C4}" srcOrd="1" destOrd="0" presId="urn:microsoft.com/office/officeart/2018/2/layout/IconLabelList#4"/>
    <dgm:cxn modelId="{AB9820A4-BD87-4E5B-B9AC-4EB017FA4B90}" type="presParOf" srcId="{7B0FBA0E-3BF6-477F-B0B6-008E82F59843}" destId="{F7DD6BD9-EDC5-4F5E-8E75-74C8ED9452AE}" srcOrd="2" destOrd="0" presId="urn:microsoft.com/office/officeart/2018/2/layout/IconLabelList#4"/>
    <dgm:cxn modelId="{D08D1BFE-3985-48EC-80AD-BAB80D86A535}" type="presParOf" srcId="{2E22A024-A08A-48D4-B21C-1D11746F2BE5}" destId="{36A7D48A-86F0-42B9-ADE7-14650030AA6F}" srcOrd="3" destOrd="0" presId="urn:microsoft.com/office/officeart/2018/2/layout/IconLabelList#4"/>
    <dgm:cxn modelId="{BBCF8831-3FB1-45EB-A71D-A26F30B7FDC0}" type="presParOf" srcId="{2E22A024-A08A-48D4-B21C-1D11746F2BE5}" destId="{AF0E3A5E-05C0-43CB-B140-398862CFC3B0}" srcOrd="4" destOrd="0" presId="urn:microsoft.com/office/officeart/2018/2/layout/IconLabelList#4"/>
    <dgm:cxn modelId="{11792E63-ABD9-4398-AD75-9A53CCF10773}" type="presParOf" srcId="{AF0E3A5E-05C0-43CB-B140-398862CFC3B0}" destId="{BB14CC6D-3FB6-4BA5-BB28-2D682C8B81A9}" srcOrd="0" destOrd="0" presId="urn:microsoft.com/office/officeart/2018/2/layout/IconLabelList#4"/>
    <dgm:cxn modelId="{213F8928-C41A-48D7-988D-24C46719400B}" type="presParOf" srcId="{AF0E3A5E-05C0-43CB-B140-398862CFC3B0}" destId="{6E7BAD3E-E26F-47E7-BE96-3061BDB2A341}" srcOrd="1" destOrd="0" presId="urn:microsoft.com/office/officeart/2018/2/layout/IconLabelList#4"/>
    <dgm:cxn modelId="{EDFCEBCB-BF91-43C4-9DE4-017D77D4964D}" type="presParOf" srcId="{AF0E3A5E-05C0-43CB-B140-398862CFC3B0}" destId="{6E7DFAF5-89D8-4323-9F2A-CD695504B875}" srcOrd="2" destOrd="0" presId="urn:microsoft.com/office/officeart/2018/2/layout/IconLabelList#4"/>
    <dgm:cxn modelId="{6C979076-97BE-42D0-8F5B-6336762177B4}" type="presParOf" srcId="{2E22A024-A08A-48D4-B21C-1D11746F2BE5}" destId="{F1E5119F-D6CF-4A56-804F-0404C51E332D}" srcOrd="5" destOrd="0" presId="urn:microsoft.com/office/officeart/2018/2/layout/IconLabelList#4"/>
    <dgm:cxn modelId="{C7B80B4D-D389-47B7-ADEA-3A3B8C7F82C9}" type="presParOf" srcId="{2E22A024-A08A-48D4-B21C-1D11746F2BE5}" destId="{C50F110E-83D7-4581-B1A5-1B541BDF8353}" srcOrd="6" destOrd="0" presId="urn:microsoft.com/office/officeart/2018/2/layout/IconLabelList#4"/>
    <dgm:cxn modelId="{79F69C7E-6827-4209-A531-9492242A879C}" type="presParOf" srcId="{C50F110E-83D7-4581-B1A5-1B541BDF8353}" destId="{E1A8DBA0-31F3-4140-BABD-F5380669DA99}" srcOrd="0" destOrd="0" presId="urn:microsoft.com/office/officeart/2018/2/layout/IconLabelList#4"/>
    <dgm:cxn modelId="{E2235C29-F1D7-4A8A-80F1-C15476650D08}" type="presParOf" srcId="{C50F110E-83D7-4581-B1A5-1B541BDF8353}" destId="{BE222010-E78F-4F84-BB24-E620EFD51697}" srcOrd="1" destOrd="0" presId="urn:microsoft.com/office/officeart/2018/2/layout/IconLabelList#4"/>
    <dgm:cxn modelId="{C368DEA9-4BA3-4688-950C-644F9FF93D5B}" type="presParOf" srcId="{C50F110E-83D7-4581-B1A5-1B541BDF8353}" destId="{2ADD3F52-FBE5-4780-B5D0-BAB7D2A2ED5A}" srcOrd="2" destOrd="0" presId="urn:microsoft.com/office/officeart/2018/2/layout/IconLabelLis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0D5D1-D2C7-4FA6-8479-3A403081226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03BADE-CC23-4EFE-9E5E-4FE3BD092E87}">
      <dgm:prSet/>
      <dgm:spPr/>
      <dgm:t>
        <a:bodyPr/>
        <a:lstStyle/>
        <a:p>
          <a:r>
            <a:rPr lang="en-GB"/>
            <a:t>Assess response towards the diagnosis</a:t>
          </a:r>
          <a:endParaRPr lang="en-US"/>
        </a:p>
      </dgm:t>
    </dgm:pt>
    <dgm:pt modelId="{F82535B4-E071-4D8E-B5D4-983F0B9EA1FE}" type="parTrans" cxnId="{A495869F-87EE-4F59-954B-4EEEE5B58A26}">
      <dgm:prSet/>
      <dgm:spPr/>
      <dgm:t>
        <a:bodyPr/>
        <a:lstStyle/>
        <a:p>
          <a:endParaRPr lang="en-US"/>
        </a:p>
      </dgm:t>
    </dgm:pt>
    <dgm:pt modelId="{D0789685-380A-4B18-A464-D778DE9285DA}" type="sibTrans" cxnId="{A495869F-87EE-4F59-954B-4EEEE5B58A26}">
      <dgm:prSet/>
      <dgm:spPr/>
      <dgm:t>
        <a:bodyPr/>
        <a:lstStyle/>
        <a:p>
          <a:endParaRPr lang="en-US"/>
        </a:p>
      </dgm:t>
    </dgm:pt>
    <dgm:pt modelId="{81702EBF-600D-4438-9CEF-CA764A650937}">
      <dgm:prSet/>
      <dgm:spPr/>
      <dgm:t>
        <a:bodyPr/>
        <a:lstStyle/>
        <a:p>
          <a:r>
            <a:rPr lang="en-GB"/>
            <a:t>Surveillance of undesirable effects on body </a:t>
          </a:r>
          <a:endParaRPr lang="en-US"/>
        </a:p>
      </dgm:t>
    </dgm:pt>
    <dgm:pt modelId="{34B72386-34DE-4B98-AC99-2CB679D01726}" type="parTrans" cxnId="{89723215-40EC-4609-BC2A-3AD11A942C88}">
      <dgm:prSet/>
      <dgm:spPr/>
      <dgm:t>
        <a:bodyPr/>
        <a:lstStyle/>
        <a:p>
          <a:endParaRPr lang="en-US"/>
        </a:p>
      </dgm:t>
    </dgm:pt>
    <dgm:pt modelId="{C781F0B1-E28A-4D70-B2D6-39448AB2772B}" type="sibTrans" cxnId="{89723215-40EC-4609-BC2A-3AD11A942C88}">
      <dgm:prSet/>
      <dgm:spPr/>
      <dgm:t>
        <a:bodyPr/>
        <a:lstStyle/>
        <a:p>
          <a:endParaRPr lang="en-US"/>
        </a:p>
      </dgm:t>
    </dgm:pt>
    <dgm:pt modelId="{945B0D71-714C-4BE7-AF72-F1D01847EFD9}">
      <dgm:prSet/>
      <dgm:spPr/>
      <dgm:t>
        <a:bodyPr/>
        <a:lstStyle/>
        <a:p>
          <a:r>
            <a:rPr lang="en-GB"/>
            <a:t>Seeking a therapeutic drug level (avoiding subtherapeutic/ toxic levels)</a:t>
          </a:r>
          <a:endParaRPr lang="en-US"/>
        </a:p>
      </dgm:t>
    </dgm:pt>
    <dgm:pt modelId="{229B1359-D665-4156-8BEE-400B26F42FF6}" type="parTrans" cxnId="{BD5B3600-4356-4409-AE51-8E7344313CFE}">
      <dgm:prSet/>
      <dgm:spPr/>
      <dgm:t>
        <a:bodyPr/>
        <a:lstStyle/>
        <a:p>
          <a:endParaRPr lang="en-US"/>
        </a:p>
      </dgm:t>
    </dgm:pt>
    <dgm:pt modelId="{7510F620-0EAD-4997-A877-FC74447A20BB}" type="sibTrans" cxnId="{BD5B3600-4356-4409-AE51-8E7344313CFE}">
      <dgm:prSet/>
      <dgm:spPr/>
      <dgm:t>
        <a:bodyPr/>
        <a:lstStyle/>
        <a:p>
          <a:endParaRPr lang="en-US"/>
        </a:p>
      </dgm:t>
    </dgm:pt>
    <dgm:pt modelId="{CFD003BC-ED2C-9144-85C9-1312E06E21EE}" type="pres">
      <dgm:prSet presAssocID="{E630D5D1-D2C7-4FA6-8479-3A4030812264}" presName="linear" presStyleCnt="0">
        <dgm:presLayoutVars>
          <dgm:animLvl val="lvl"/>
          <dgm:resizeHandles val="exact"/>
        </dgm:presLayoutVars>
      </dgm:prSet>
      <dgm:spPr/>
    </dgm:pt>
    <dgm:pt modelId="{A84C6F7D-29D9-2C48-A599-A09750147403}" type="pres">
      <dgm:prSet presAssocID="{1503BADE-CC23-4EFE-9E5E-4FE3BD092E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A52EE1-0FF7-8846-8D18-60121B0995FE}" type="pres">
      <dgm:prSet presAssocID="{D0789685-380A-4B18-A464-D778DE9285DA}" presName="spacer" presStyleCnt="0"/>
      <dgm:spPr/>
    </dgm:pt>
    <dgm:pt modelId="{13CA9FBB-ACDE-5F4D-BEB7-60C4AA9A5282}" type="pres">
      <dgm:prSet presAssocID="{81702EBF-600D-4438-9CEF-CA764A6509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76F7E-5F68-2143-969A-EAE880AB3003}" type="pres">
      <dgm:prSet presAssocID="{C781F0B1-E28A-4D70-B2D6-39448AB2772B}" presName="spacer" presStyleCnt="0"/>
      <dgm:spPr/>
    </dgm:pt>
    <dgm:pt modelId="{DDA3BD3A-7268-3E49-AABF-38B49B0F97F2}" type="pres">
      <dgm:prSet presAssocID="{945B0D71-714C-4BE7-AF72-F1D01847EF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5B3600-4356-4409-AE51-8E7344313CFE}" srcId="{E630D5D1-D2C7-4FA6-8479-3A4030812264}" destId="{945B0D71-714C-4BE7-AF72-F1D01847EFD9}" srcOrd="2" destOrd="0" parTransId="{229B1359-D665-4156-8BEE-400B26F42FF6}" sibTransId="{7510F620-0EAD-4997-A877-FC74447A20BB}"/>
    <dgm:cxn modelId="{AAAB0801-8671-9F41-88C7-63030CC5373E}" type="presOf" srcId="{945B0D71-714C-4BE7-AF72-F1D01847EFD9}" destId="{DDA3BD3A-7268-3E49-AABF-38B49B0F97F2}" srcOrd="0" destOrd="0" presId="urn:microsoft.com/office/officeart/2005/8/layout/vList2"/>
    <dgm:cxn modelId="{89723215-40EC-4609-BC2A-3AD11A942C88}" srcId="{E630D5D1-D2C7-4FA6-8479-3A4030812264}" destId="{81702EBF-600D-4438-9CEF-CA764A650937}" srcOrd="1" destOrd="0" parTransId="{34B72386-34DE-4B98-AC99-2CB679D01726}" sibTransId="{C781F0B1-E28A-4D70-B2D6-39448AB2772B}"/>
    <dgm:cxn modelId="{EA78699E-5833-7248-9790-A67B7F16E092}" type="presOf" srcId="{1503BADE-CC23-4EFE-9E5E-4FE3BD092E87}" destId="{A84C6F7D-29D9-2C48-A599-A09750147403}" srcOrd="0" destOrd="0" presId="urn:microsoft.com/office/officeart/2005/8/layout/vList2"/>
    <dgm:cxn modelId="{A495869F-87EE-4F59-954B-4EEEE5B58A26}" srcId="{E630D5D1-D2C7-4FA6-8479-3A4030812264}" destId="{1503BADE-CC23-4EFE-9E5E-4FE3BD092E87}" srcOrd="0" destOrd="0" parTransId="{F82535B4-E071-4D8E-B5D4-983F0B9EA1FE}" sibTransId="{D0789685-380A-4B18-A464-D778DE9285DA}"/>
    <dgm:cxn modelId="{9625A1A4-4413-674B-A1ED-B2D2E5D95982}" type="presOf" srcId="{E630D5D1-D2C7-4FA6-8479-3A4030812264}" destId="{CFD003BC-ED2C-9144-85C9-1312E06E21EE}" srcOrd="0" destOrd="0" presId="urn:microsoft.com/office/officeart/2005/8/layout/vList2"/>
    <dgm:cxn modelId="{75F1E9B5-1F59-994C-BB72-95B28D2D7AF1}" type="presOf" srcId="{81702EBF-600D-4438-9CEF-CA764A650937}" destId="{13CA9FBB-ACDE-5F4D-BEB7-60C4AA9A5282}" srcOrd="0" destOrd="0" presId="urn:microsoft.com/office/officeart/2005/8/layout/vList2"/>
    <dgm:cxn modelId="{15404F85-CA32-A740-9CB6-7241E997FB8C}" type="presParOf" srcId="{CFD003BC-ED2C-9144-85C9-1312E06E21EE}" destId="{A84C6F7D-29D9-2C48-A599-A09750147403}" srcOrd="0" destOrd="0" presId="urn:microsoft.com/office/officeart/2005/8/layout/vList2"/>
    <dgm:cxn modelId="{BF78082E-B5A3-4647-9066-F2192B390885}" type="presParOf" srcId="{CFD003BC-ED2C-9144-85C9-1312E06E21EE}" destId="{49A52EE1-0FF7-8846-8D18-60121B0995FE}" srcOrd="1" destOrd="0" presId="urn:microsoft.com/office/officeart/2005/8/layout/vList2"/>
    <dgm:cxn modelId="{30944E82-E36A-F744-8072-3D5BA126F03C}" type="presParOf" srcId="{CFD003BC-ED2C-9144-85C9-1312E06E21EE}" destId="{13CA9FBB-ACDE-5F4D-BEB7-60C4AA9A5282}" srcOrd="2" destOrd="0" presId="urn:microsoft.com/office/officeart/2005/8/layout/vList2"/>
    <dgm:cxn modelId="{6D96000A-A491-D249-A3E2-5906C3DFB5E6}" type="presParOf" srcId="{CFD003BC-ED2C-9144-85C9-1312E06E21EE}" destId="{FD276F7E-5F68-2143-969A-EAE880AB3003}" srcOrd="3" destOrd="0" presId="urn:microsoft.com/office/officeart/2005/8/layout/vList2"/>
    <dgm:cxn modelId="{1C5CDC3A-D7EB-284F-B212-95B07167D6E1}" type="presParOf" srcId="{CFD003BC-ED2C-9144-85C9-1312E06E21EE}" destId="{DDA3BD3A-7268-3E49-AABF-38B49B0F97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B856F-6017-4A51-A9B9-1F6852804989}">
      <dsp:nvSpPr>
        <dsp:cNvPr id="0" name=""/>
        <dsp:cNvSpPr/>
      </dsp:nvSpPr>
      <dsp:spPr>
        <a:xfrm>
          <a:off x="1138979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1DC13-9B13-4593-A119-2EF8A50578F7}">
      <dsp:nvSpPr>
        <dsp:cNvPr id="0" name=""/>
        <dsp:cNvSpPr/>
      </dsp:nvSpPr>
      <dsp:spPr>
        <a:xfrm>
          <a:off x="569079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Regular reviews </a:t>
          </a:r>
          <a:endParaRPr lang="en-US" sz="1900" kern="1200"/>
        </a:p>
      </dsp:txBody>
      <dsp:txXfrm>
        <a:off x="569079" y="2226604"/>
        <a:ext cx="2072362" cy="720000"/>
      </dsp:txXfrm>
    </dsp:sp>
    <dsp:sp modelId="{96BDB395-7CE3-45E6-9225-C21B6F736F2D}">
      <dsp:nvSpPr>
        <dsp:cNvPr id="0" name=""/>
        <dsp:cNvSpPr/>
      </dsp:nvSpPr>
      <dsp:spPr>
        <a:xfrm>
          <a:off x="3574005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D6BD9-EDC5-4F5E-8E75-74C8ED9452AE}">
      <dsp:nvSpPr>
        <dsp:cNvPr id="0" name=""/>
        <dsp:cNvSpPr/>
      </dsp:nvSpPr>
      <dsp:spPr>
        <a:xfrm>
          <a:off x="3004105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Physical health check</a:t>
          </a:r>
          <a:endParaRPr lang="en-US" sz="1900" kern="1200"/>
        </a:p>
      </dsp:txBody>
      <dsp:txXfrm>
        <a:off x="3004105" y="2226604"/>
        <a:ext cx="2072362" cy="720000"/>
      </dsp:txXfrm>
    </dsp:sp>
    <dsp:sp modelId="{BB14CC6D-3FB6-4BA5-BB28-2D682C8B81A9}">
      <dsp:nvSpPr>
        <dsp:cNvPr id="0" name=""/>
        <dsp:cNvSpPr/>
      </dsp:nvSpPr>
      <dsp:spPr>
        <a:xfrm>
          <a:off x="6009031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DFAF5-89D8-4323-9F2A-CD695504B875}">
      <dsp:nvSpPr>
        <dsp:cNvPr id="0" name=""/>
        <dsp:cNvSpPr/>
      </dsp:nvSpPr>
      <dsp:spPr>
        <a:xfrm>
          <a:off x="5439131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Blood test</a:t>
          </a:r>
          <a:endParaRPr lang="en-US" sz="1900" kern="1200"/>
        </a:p>
      </dsp:txBody>
      <dsp:txXfrm>
        <a:off x="5439131" y="2226604"/>
        <a:ext cx="2072362" cy="720000"/>
      </dsp:txXfrm>
    </dsp:sp>
    <dsp:sp modelId="{E1A8DBA0-31F3-4140-BABD-F5380669DA99}">
      <dsp:nvSpPr>
        <dsp:cNvPr id="0" name=""/>
        <dsp:cNvSpPr/>
      </dsp:nvSpPr>
      <dsp:spPr>
        <a:xfrm>
          <a:off x="8444057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D3F52-FBE5-4780-B5D0-BAB7D2A2ED5A}">
      <dsp:nvSpPr>
        <dsp:cNvPr id="0" name=""/>
        <dsp:cNvSpPr/>
      </dsp:nvSpPr>
      <dsp:spPr>
        <a:xfrm>
          <a:off x="7874157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Other investigations (ECG, urinalysis etc.)</a:t>
          </a:r>
          <a:endParaRPr lang="en-US" sz="1900" kern="1200"/>
        </a:p>
      </dsp:txBody>
      <dsp:txXfrm>
        <a:off x="7874157" y="222660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C6F7D-29D9-2C48-A599-A09750147403}">
      <dsp:nvSpPr>
        <dsp:cNvPr id="0" name=""/>
        <dsp:cNvSpPr/>
      </dsp:nvSpPr>
      <dsp:spPr>
        <a:xfrm>
          <a:off x="0" y="72535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Assess response towards the diagnosis</a:t>
          </a:r>
          <a:endParaRPr lang="en-US" sz="3200" kern="1200"/>
        </a:p>
      </dsp:txBody>
      <dsp:txXfrm>
        <a:off x="62141" y="787500"/>
        <a:ext cx="6542551" cy="1148678"/>
      </dsp:txXfrm>
    </dsp:sp>
    <dsp:sp modelId="{13CA9FBB-ACDE-5F4D-BEB7-60C4AA9A5282}">
      <dsp:nvSpPr>
        <dsp:cNvPr id="0" name=""/>
        <dsp:cNvSpPr/>
      </dsp:nvSpPr>
      <dsp:spPr>
        <a:xfrm>
          <a:off x="0" y="209048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Surveillance of undesirable effects on body </a:t>
          </a:r>
          <a:endParaRPr lang="en-US" sz="3200" kern="1200"/>
        </a:p>
      </dsp:txBody>
      <dsp:txXfrm>
        <a:off x="62141" y="2152621"/>
        <a:ext cx="6542551" cy="1148678"/>
      </dsp:txXfrm>
    </dsp:sp>
    <dsp:sp modelId="{DDA3BD3A-7268-3E49-AABF-38B49B0F97F2}">
      <dsp:nvSpPr>
        <dsp:cNvPr id="0" name=""/>
        <dsp:cNvSpPr/>
      </dsp:nvSpPr>
      <dsp:spPr>
        <a:xfrm>
          <a:off x="0" y="345560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Seeking a therapeutic drug level (avoiding subtherapeutic/ toxic levels)</a:t>
          </a:r>
          <a:endParaRPr lang="en-US" sz="3200" kern="1200"/>
        </a:p>
      </dsp:txBody>
      <dsp:txXfrm>
        <a:off x="62141" y="3517741"/>
        <a:ext cx="6542551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4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E7FBE-BB57-A344-91DA-5E199D1C0B3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A8F2E-DF62-5C43-8E1C-F311C53A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C6835C68-B166-8A9A-629B-3B79FFB6A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B103FE7C-5857-4502-ED1C-22A5983CF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EFF77649-B733-17A2-17A5-1D8060AAE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B0555B-2554-F74B-A113-742E327081B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353B-E87D-EE86-3C7D-82121A0A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BAFA-8849-5CF1-79D5-C91B1F3E6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209F-FC98-B1E9-4E1F-F6FB9BFF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4BCA-D458-4D4F-FFF4-E79424DE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154F-32CD-C4AD-9293-C7194A43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77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23AC-A574-D3B8-8E7F-19A1BD3D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0E52-12EA-6079-A0D9-73A874D4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0198-7447-0227-E7A1-E889E57C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D1C6-2EFE-949E-4DE7-102ADE59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150A-C7C4-C5CC-A0AF-8CD7B6AF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08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D79C9-4697-EFAF-E094-4A186DCD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B1424-92C9-EE3D-965F-F8FA04C3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655D-E239-4A3C-9804-7EAAB8F6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C233-A2B8-2AEC-EDFC-B6CF26D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07F56-6D43-600A-A389-3533C506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92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184387E-BE84-FC01-E1E8-CB2A805A7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" y="6275389"/>
            <a:ext cx="8509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956132-CEAD-A69B-CD9B-D3C0F5A0FB59}"/>
              </a:ext>
            </a:extLst>
          </p:cNvPr>
          <p:cNvCxnSpPr/>
          <p:nvPr userDrawn="1"/>
        </p:nvCxnSpPr>
        <p:spPr>
          <a:xfrm>
            <a:off x="1437217" y="6477000"/>
            <a:ext cx="0" cy="1666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91AF6-B814-B3B2-7CCE-7424F931CD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0933" y="6434138"/>
            <a:ext cx="2635251" cy="254000"/>
          </a:xfrm>
        </p:spPr>
        <p:txBody>
          <a:bodyPr/>
          <a:lstStyle>
            <a:lvl1pPr algn="l">
              <a:defRPr sz="900" spc="0" baseline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www.belmatt.co.uk</a:t>
            </a:r>
          </a:p>
        </p:txBody>
      </p:sp>
    </p:spTree>
    <p:extLst>
      <p:ext uri="{BB962C8B-B14F-4D97-AF65-F5344CB8AC3E}">
        <p14:creationId xmlns:p14="http://schemas.microsoft.com/office/powerpoint/2010/main" val="289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1B41-7B08-A0C0-0F44-8D3F01C0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6AC0-359C-CC6B-0E89-53C369A2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B46C-701B-CCB8-4E0F-7E2CCB9C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0A46-8564-67B5-D03D-1F7966F2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E4B5-2624-EEEE-0C46-64E2E4CE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88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91E5-ECCB-71DF-3E6A-6FFC839B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1615-588A-9EE3-CB2E-6237E50F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313A-0C93-1053-9E09-544ED5A7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A6A8-E5DB-460E-F65E-652EA6D2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CE9CA-E636-7F48-6DFF-25E70953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57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1A48-230B-6EBA-4F54-230118FE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9F0-121A-662B-8396-21F4738C7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8CFB4-92F2-34F2-6AB0-8B72281B8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79758-CAE0-5A38-B52D-F16D7375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5B9DE-9EA5-8B28-4512-652564CC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5FE0-A4A1-B562-3F07-7B3C8298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5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40A9-43C7-89C0-B944-8BD66738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5B1CB-A012-3823-0333-CD92A84F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576FF-3E6D-DAE0-71F5-969F356F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3EBD5-3565-A124-EF68-C75251BC3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AB7E4-474A-2393-792E-5611D21F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8779B-8E2C-F2E1-B869-42B6CA05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F1FE6-9843-FC06-0714-1D2659E3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16D3B-BA9B-B0D0-A979-43FA478E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C251-2452-5365-3640-2694ADC2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5D0D3-4D12-ED93-566B-463E288E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424AD-14EC-6352-0D75-CF190376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295B8-9408-794B-72EE-19B208A0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82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833CD-2ED0-D39E-67B9-41974A42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57BBB-BC11-586D-AF28-9745067F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CAE87-6437-65FA-C077-4E2F2E42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9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4EF4-D4A6-9254-7547-73E7DA71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E9A1-83F1-AAAB-8D0B-A04DFE33E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E5E47-5F63-DFF9-F730-8A7E757D1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9C9E9-BF3A-9A52-402B-EE0AFB24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D41C0-0EAB-67C7-542D-E9F8249E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6DD0-F6FC-0A64-C96E-395C6A2F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23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CF89-1C38-BE16-48D6-9B65DD6F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EABE4-A8BF-FA47-3A10-A9CD1160C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0ECBF-879B-BB08-F573-52A5BF3F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A482B-D0AD-0F57-DB5A-73CEBC6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E120C-F421-EAFF-6C9D-7570A2D9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79642-6BCD-8684-F5B0-E4C44D64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57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CE7FE-CC62-CE46-F51A-C36A8411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0BA8-6DC4-791B-EAEF-4AB98DD5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7669-DB18-5358-4381-58DB2D923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3083-4C92-44C2-8964-603CBDDA0428}" type="datetimeFigureOut">
              <a:rPr lang="en-GB" smtClean="0"/>
              <a:t>12/10/2023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B210-B283-5722-20C8-8BE411AD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2DD8-8477-FD1F-7D4A-DAF0F5E4B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29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m.wirral.nhs.uk/document_uploads/formulary/Therapeuticdrugmonitoring.pdf" TargetMode="External"/><Relationship Id="rId7" Type="http://schemas.openxmlformats.org/officeDocument/2006/relationships/hyperlink" Target="https://www.ncbi.nlm.nih.gov/pmc/articles/PMC2723197/" TargetMode="External"/><Relationship Id="rId2" Type="http://schemas.openxmlformats.org/officeDocument/2006/relationships/hyperlink" Target="https://www.gmc-uk.org/-/media/documents/preventable-patient-harm-across-health-care-services_pdf-7353829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armaceutical-journal.com/article/ld/the-top-ten-prescribing-errors-in-practice-and-how-to-avoid-them" TargetMode="External"/><Relationship Id="rId5" Type="http://schemas.openxmlformats.org/officeDocument/2006/relationships/hyperlink" Target="https://gmmmg.nhs.uk/shared-care/gmmmg-approved-shared-care-protocols/" TargetMode="External"/><Relationship Id="rId4" Type="http://schemas.openxmlformats.org/officeDocument/2006/relationships/hyperlink" Target="https://bnf.nice.org.uk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5764-A44C-409F-83E0-20753445E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>
                <a:solidFill>
                  <a:srgbClr val="FFFFFF"/>
                </a:solidFill>
              </a:rPr>
              <a:t>Monitoring of Medication in Primary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DE6C0-9FBF-49A6-BDD4-D2B94524E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GB"/>
          </a:p>
          <a:p>
            <a:pPr algn="l"/>
            <a:r>
              <a:rPr lang="en-GB" dirty="0"/>
              <a:t>By Aneela Tehseen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36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2EC7-5A3A-4E19-86D0-34C22E62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Monitoring of medication requiring regular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2296C-EE75-444C-99A5-A734EC7D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99210"/>
            <a:ext cx="5157787" cy="1486107"/>
          </a:xfrm>
        </p:spPr>
        <p:txBody>
          <a:bodyPr>
            <a:normAutofit/>
          </a:bodyPr>
          <a:lstStyle/>
          <a:p>
            <a:r>
              <a:rPr lang="en-GB" b="1" dirty="0"/>
              <a:t>What works well?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FB6A-9250-4848-B21B-B97473B4A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76142"/>
            <a:ext cx="5157787" cy="2753691"/>
          </a:xfrm>
        </p:spPr>
        <p:txBody>
          <a:bodyPr/>
          <a:lstStyle/>
          <a:p>
            <a:r>
              <a:rPr lang="en-GB" dirty="0"/>
              <a:t>Clinician’s expertise in prescribing</a:t>
            </a:r>
          </a:p>
          <a:p>
            <a:r>
              <a:rPr lang="en-GB" dirty="0"/>
              <a:t>A good prescribing policy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F8401-A984-42AB-A822-3E36A1E3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99210"/>
            <a:ext cx="5183188" cy="148610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Common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ED12F-F26C-44FA-BB83-E5DA77DEF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76141"/>
            <a:ext cx="5183188" cy="2713521"/>
          </a:xfrm>
        </p:spPr>
        <p:txBody>
          <a:bodyPr/>
          <a:lstStyle/>
          <a:p>
            <a:r>
              <a:rPr lang="en-GB" dirty="0"/>
              <a:t>Non-compliance from patients towards request for review</a:t>
            </a:r>
          </a:p>
          <a:p>
            <a:r>
              <a:rPr lang="en-GB" dirty="0"/>
              <a:t>Lack of robust monitoring</a:t>
            </a:r>
          </a:p>
          <a:p>
            <a:r>
              <a:rPr lang="en-GB" dirty="0"/>
              <a:t>Non-adherence to prescribing policy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90D9D-5129-4572-8655-8AF4ADE6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Let’s improve prescribing safety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1B49-2481-43F1-9D3B-1FBDE94E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Up-skill non-clinical patient facing team members</a:t>
            </a:r>
          </a:p>
          <a:p>
            <a:r>
              <a:rPr lang="en-GB" sz="2000"/>
              <a:t>Revise the prescribing policy</a:t>
            </a:r>
          </a:p>
          <a:p>
            <a:r>
              <a:rPr lang="en-GB" sz="2000"/>
              <a:t>Delegate audit for high risk drugs monitoring to team member(s) who can ensure timely action in event of patient non-compliance or other scenarios</a:t>
            </a:r>
          </a:p>
          <a:p>
            <a:r>
              <a:rPr lang="en-GB" sz="2000"/>
              <a:t>Present your findings and actions at regular practice meeting</a:t>
            </a:r>
          </a:p>
          <a:p>
            <a:r>
              <a:rPr lang="en-GB" sz="2000"/>
              <a:t>Update messages regarding Blood test/ Review request regularly</a:t>
            </a:r>
          </a:p>
        </p:txBody>
      </p:sp>
    </p:spTree>
    <p:extLst>
      <p:ext uri="{BB962C8B-B14F-4D97-AF65-F5344CB8AC3E}">
        <p14:creationId xmlns:p14="http://schemas.microsoft.com/office/powerpoint/2010/main" val="996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A1DB-B19D-4834-BFD7-E554308C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Let’s improve prescribing safety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8CE0-CDA4-4674-A13E-924C3AC1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Ensure to update patient records where a review has taken place at secondary care</a:t>
            </a:r>
          </a:p>
          <a:p>
            <a:r>
              <a:rPr lang="en-GB" sz="2000"/>
              <a:t>Post-hospital discharge medication reconciliation</a:t>
            </a:r>
          </a:p>
          <a:p>
            <a:r>
              <a:rPr lang="en-GB" sz="2000"/>
              <a:t>Take patient-centred approach</a:t>
            </a:r>
          </a:p>
          <a:p>
            <a:r>
              <a:rPr lang="en-GB" sz="2000"/>
              <a:t>Timely action on CAS alerts (DHSC, MHRA, NPSA etc.)</a:t>
            </a:r>
          </a:p>
          <a:p>
            <a:r>
              <a:rPr lang="en-GB" sz="2000"/>
              <a:t>Medication and regime reviews (multi-step check)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851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9C134-54A4-49CC-9FE9-A1951427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B2B-2B7A-41D2-BD83-E12E7A3C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>
                <a:hlinkClick r:id="rId2"/>
              </a:rPr>
              <a:t>https://www.gmc-uk.org/-/media/documents/preventable-patient-harm-across-health-care-services_pdf-73538295.pdf</a:t>
            </a:r>
            <a:endParaRPr lang="en-GB" sz="2000"/>
          </a:p>
          <a:p>
            <a:r>
              <a:rPr lang="en-GB" sz="2000">
                <a:hlinkClick r:id="rId3"/>
              </a:rPr>
              <a:t>https://mm.wirral.nhs.uk/document_uploads/formulary/Therapeuticdrugmonitoring.pdf</a:t>
            </a:r>
            <a:endParaRPr lang="en-GB" sz="2000"/>
          </a:p>
          <a:p>
            <a:r>
              <a:rPr lang="en-GB" sz="2000">
                <a:hlinkClick r:id="rId4"/>
              </a:rPr>
              <a:t>https://bnf.nice.org.uk/</a:t>
            </a:r>
            <a:endParaRPr lang="en-GB" sz="2000"/>
          </a:p>
          <a:p>
            <a:r>
              <a:rPr lang="en-GB" sz="2000">
                <a:hlinkClick r:id="rId5"/>
              </a:rPr>
              <a:t>https://gmmmg.nhs.uk/shared-care/gmmmg-approved-shared-care-protocols/</a:t>
            </a:r>
            <a:endParaRPr lang="en-GB" sz="2000"/>
          </a:p>
          <a:p>
            <a:r>
              <a:rPr lang="en-GB" sz="2000">
                <a:hlinkClick r:id="rId6"/>
              </a:rPr>
              <a:t>https://pharmaceutical-journal.com/article/ld/the-top-ten-prescribing-errors-in-practice-and-how-to-avoid-them</a:t>
            </a:r>
            <a:endParaRPr lang="en-GB" sz="2000"/>
          </a:p>
          <a:p>
            <a:r>
              <a:rPr lang="en-GB" sz="2000">
                <a:hlinkClick r:id="rId7"/>
              </a:rPr>
              <a:t>https://www.ncbi.nlm.nih.gov/pmc/articles/PMC2723197/</a:t>
            </a:r>
            <a:endParaRPr lang="en-GB" sz="2000"/>
          </a:p>
          <a:p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1503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D8298C-EE15-B743-68A8-D479CE5C09CF}"/>
              </a:ext>
            </a:extLst>
          </p:cNvPr>
          <p:cNvGrpSpPr/>
          <p:nvPr/>
        </p:nvGrpSpPr>
        <p:grpSpPr>
          <a:xfrm>
            <a:off x="1523999" y="3501629"/>
            <a:ext cx="1407320" cy="2491979"/>
            <a:chOff x="9645080" y="3822699"/>
            <a:chExt cx="1876426" cy="3322638"/>
          </a:xfr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100000">
                <a:schemeClr val="tx1">
                  <a:lumMod val="85000"/>
                  <a:lumOff val="15000"/>
                  <a:alpha val="20000"/>
                </a:schemeClr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FCDEAB33-B2F3-5E1E-B18F-E2481BDC0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768" y="6329362"/>
              <a:ext cx="947738" cy="815975"/>
            </a:xfrm>
            <a:custGeom>
              <a:avLst/>
              <a:gdLst>
                <a:gd name="T0" fmla="*/ 597 w 597"/>
                <a:gd name="T1" fmla="*/ 173 h 514"/>
                <a:gd name="T2" fmla="*/ 299 w 597"/>
                <a:gd name="T3" fmla="*/ 0 h 514"/>
                <a:gd name="T4" fmla="*/ 0 w 597"/>
                <a:gd name="T5" fmla="*/ 173 h 514"/>
                <a:gd name="T6" fmla="*/ 0 w 597"/>
                <a:gd name="T7" fmla="*/ 514 h 514"/>
                <a:gd name="T8" fmla="*/ 0 w 597"/>
                <a:gd name="T9" fmla="*/ 514 h 514"/>
                <a:gd name="T10" fmla="*/ 597 w 597"/>
                <a:gd name="T11" fmla="*/ 514 h 514"/>
                <a:gd name="T12" fmla="*/ 597 w 597"/>
                <a:gd name="T13" fmla="*/ 514 h 514"/>
                <a:gd name="T14" fmla="*/ 597 w 597"/>
                <a:gd name="T15" fmla="*/ 1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7" h="514">
                  <a:moveTo>
                    <a:pt x="597" y="173"/>
                  </a:moveTo>
                  <a:lnTo>
                    <a:pt x="299" y="0"/>
                  </a:lnTo>
                  <a:lnTo>
                    <a:pt x="0" y="173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597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6B4BBF2E-9F3B-D6ED-A89E-758D5875C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6329362"/>
              <a:ext cx="904875" cy="815975"/>
            </a:xfrm>
            <a:custGeom>
              <a:avLst/>
              <a:gdLst>
                <a:gd name="T0" fmla="*/ 570 w 570"/>
                <a:gd name="T1" fmla="*/ 173 h 514"/>
                <a:gd name="T2" fmla="*/ 272 w 570"/>
                <a:gd name="T3" fmla="*/ 0 h 514"/>
                <a:gd name="T4" fmla="*/ 0 w 570"/>
                <a:gd name="T5" fmla="*/ 158 h 514"/>
                <a:gd name="T6" fmla="*/ 0 w 570"/>
                <a:gd name="T7" fmla="*/ 514 h 514"/>
                <a:gd name="T8" fmla="*/ 570 w 570"/>
                <a:gd name="T9" fmla="*/ 514 h 514"/>
                <a:gd name="T10" fmla="*/ 570 w 570"/>
                <a:gd name="T11" fmla="*/ 514 h 514"/>
                <a:gd name="T12" fmla="*/ 570 w 570"/>
                <a:gd name="T13" fmla="*/ 1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14">
                  <a:moveTo>
                    <a:pt x="570" y="173"/>
                  </a:moveTo>
                  <a:lnTo>
                    <a:pt x="272" y="0"/>
                  </a:lnTo>
                  <a:lnTo>
                    <a:pt x="0" y="158"/>
                  </a:lnTo>
                  <a:lnTo>
                    <a:pt x="0" y="514"/>
                  </a:lnTo>
                  <a:lnTo>
                    <a:pt x="570" y="514"/>
                  </a:lnTo>
                  <a:lnTo>
                    <a:pt x="570" y="514"/>
                  </a:lnTo>
                  <a:lnTo>
                    <a:pt x="57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EE16CC73-F69C-34B1-EB33-1BEE93CA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5526087"/>
              <a:ext cx="419100" cy="1030288"/>
            </a:xfrm>
            <a:custGeom>
              <a:avLst/>
              <a:gdLst>
                <a:gd name="T0" fmla="*/ 264 w 264"/>
                <a:gd name="T1" fmla="*/ 150 h 649"/>
                <a:gd name="T2" fmla="*/ 0 w 264"/>
                <a:gd name="T3" fmla="*/ 0 h 649"/>
                <a:gd name="T4" fmla="*/ 0 w 264"/>
                <a:gd name="T5" fmla="*/ 649 h 649"/>
                <a:gd name="T6" fmla="*/ 264 w 264"/>
                <a:gd name="T7" fmla="*/ 495 h 649"/>
                <a:gd name="T8" fmla="*/ 264 w 264"/>
                <a:gd name="T9" fmla="*/ 15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49">
                  <a:moveTo>
                    <a:pt x="264" y="150"/>
                  </a:moveTo>
                  <a:lnTo>
                    <a:pt x="0" y="0"/>
                  </a:lnTo>
                  <a:lnTo>
                    <a:pt x="0" y="649"/>
                  </a:lnTo>
                  <a:lnTo>
                    <a:pt x="264" y="495"/>
                  </a:lnTo>
                  <a:lnTo>
                    <a:pt x="26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B5AC7A75-65EA-F25A-FE1E-5F430C994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768" y="4656137"/>
              <a:ext cx="947738" cy="1090613"/>
            </a:xfrm>
            <a:custGeom>
              <a:avLst/>
              <a:gdLst>
                <a:gd name="T0" fmla="*/ 0 w 597"/>
                <a:gd name="T1" fmla="*/ 173 h 687"/>
                <a:gd name="T2" fmla="*/ 0 w 597"/>
                <a:gd name="T3" fmla="*/ 514 h 687"/>
                <a:gd name="T4" fmla="*/ 299 w 597"/>
                <a:gd name="T5" fmla="*/ 687 h 687"/>
                <a:gd name="T6" fmla="*/ 597 w 597"/>
                <a:gd name="T7" fmla="*/ 514 h 687"/>
                <a:gd name="T8" fmla="*/ 597 w 597"/>
                <a:gd name="T9" fmla="*/ 173 h 687"/>
                <a:gd name="T10" fmla="*/ 299 w 597"/>
                <a:gd name="T11" fmla="*/ 0 h 687"/>
                <a:gd name="T12" fmla="*/ 0 w 597"/>
                <a:gd name="T13" fmla="*/ 17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687">
                  <a:moveTo>
                    <a:pt x="0" y="173"/>
                  </a:moveTo>
                  <a:lnTo>
                    <a:pt x="0" y="514"/>
                  </a:lnTo>
                  <a:lnTo>
                    <a:pt x="299" y="687"/>
                  </a:lnTo>
                  <a:lnTo>
                    <a:pt x="597" y="514"/>
                  </a:lnTo>
                  <a:lnTo>
                    <a:pt x="597" y="173"/>
                  </a:lnTo>
                  <a:lnTo>
                    <a:pt x="299" y="0"/>
                  </a:lnTo>
                  <a:lnTo>
                    <a:pt x="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914B17DF-5A33-31E1-1440-A986B24B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4656137"/>
              <a:ext cx="904875" cy="1090613"/>
            </a:xfrm>
            <a:custGeom>
              <a:avLst/>
              <a:gdLst>
                <a:gd name="T0" fmla="*/ 570 w 570"/>
                <a:gd name="T1" fmla="*/ 514 h 687"/>
                <a:gd name="T2" fmla="*/ 570 w 570"/>
                <a:gd name="T3" fmla="*/ 173 h 687"/>
                <a:gd name="T4" fmla="*/ 272 w 570"/>
                <a:gd name="T5" fmla="*/ 0 h 687"/>
                <a:gd name="T6" fmla="*/ 0 w 570"/>
                <a:gd name="T7" fmla="*/ 158 h 687"/>
                <a:gd name="T8" fmla="*/ 0 w 570"/>
                <a:gd name="T9" fmla="*/ 529 h 687"/>
                <a:gd name="T10" fmla="*/ 272 w 570"/>
                <a:gd name="T11" fmla="*/ 687 h 687"/>
                <a:gd name="T12" fmla="*/ 570 w 570"/>
                <a:gd name="T13" fmla="*/ 51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7">
                  <a:moveTo>
                    <a:pt x="570" y="514"/>
                  </a:moveTo>
                  <a:lnTo>
                    <a:pt x="570" y="173"/>
                  </a:lnTo>
                  <a:lnTo>
                    <a:pt x="272" y="0"/>
                  </a:lnTo>
                  <a:lnTo>
                    <a:pt x="0" y="158"/>
                  </a:lnTo>
                  <a:lnTo>
                    <a:pt x="0" y="529"/>
                  </a:lnTo>
                  <a:lnTo>
                    <a:pt x="272" y="687"/>
                  </a:lnTo>
                  <a:lnTo>
                    <a:pt x="570" y="5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F3170D8-57E5-1C59-4C0E-B9143257B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9580" y="3822699"/>
              <a:ext cx="946150" cy="1090613"/>
            </a:xfrm>
            <a:custGeom>
              <a:avLst/>
              <a:gdLst>
                <a:gd name="T0" fmla="*/ 596 w 596"/>
                <a:gd name="T1" fmla="*/ 173 h 687"/>
                <a:gd name="T2" fmla="*/ 298 w 596"/>
                <a:gd name="T3" fmla="*/ 0 h 687"/>
                <a:gd name="T4" fmla="*/ 0 w 596"/>
                <a:gd name="T5" fmla="*/ 173 h 687"/>
                <a:gd name="T6" fmla="*/ 0 w 596"/>
                <a:gd name="T7" fmla="*/ 514 h 687"/>
                <a:gd name="T8" fmla="*/ 298 w 596"/>
                <a:gd name="T9" fmla="*/ 687 h 687"/>
                <a:gd name="T10" fmla="*/ 596 w 596"/>
                <a:gd name="T11" fmla="*/ 514 h 687"/>
                <a:gd name="T12" fmla="*/ 596 w 596"/>
                <a:gd name="T13" fmla="*/ 17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687">
                  <a:moveTo>
                    <a:pt x="596" y="173"/>
                  </a:moveTo>
                  <a:lnTo>
                    <a:pt x="298" y="0"/>
                  </a:lnTo>
                  <a:lnTo>
                    <a:pt x="0" y="173"/>
                  </a:lnTo>
                  <a:lnTo>
                    <a:pt x="0" y="514"/>
                  </a:lnTo>
                  <a:lnTo>
                    <a:pt x="298" y="687"/>
                  </a:lnTo>
                  <a:lnTo>
                    <a:pt x="596" y="514"/>
                  </a:lnTo>
                  <a:lnTo>
                    <a:pt x="596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CE5F7C2C-4DFB-89A3-3576-91A6264BD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3852862"/>
              <a:ext cx="419100" cy="1030288"/>
            </a:xfrm>
            <a:custGeom>
              <a:avLst/>
              <a:gdLst>
                <a:gd name="T0" fmla="*/ 264 w 264"/>
                <a:gd name="T1" fmla="*/ 154 h 649"/>
                <a:gd name="T2" fmla="*/ 0 w 264"/>
                <a:gd name="T3" fmla="*/ 0 h 649"/>
                <a:gd name="T4" fmla="*/ 0 w 264"/>
                <a:gd name="T5" fmla="*/ 649 h 649"/>
                <a:gd name="T6" fmla="*/ 264 w 264"/>
                <a:gd name="T7" fmla="*/ 495 h 649"/>
                <a:gd name="T8" fmla="*/ 264 w 264"/>
                <a:gd name="T9" fmla="*/ 1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49">
                  <a:moveTo>
                    <a:pt x="264" y="154"/>
                  </a:moveTo>
                  <a:lnTo>
                    <a:pt x="0" y="0"/>
                  </a:lnTo>
                  <a:lnTo>
                    <a:pt x="0" y="649"/>
                  </a:lnTo>
                  <a:lnTo>
                    <a:pt x="264" y="495"/>
                  </a:lnTo>
                  <a:lnTo>
                    <a:pt x="264" y="1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A429EF9-363A-5E16-80B1-37D9B8967764}"/>
              </a:ext>
            </a:extLst>
          </p:cNvPr>
          <p:cNvSpPr/>
          <p:nvPr/>
        </p:nvSpPr>
        <p:spPr>
          <a:xfrm>
            <a:off x="2706688" y="4394201"/>
            <a:ext cx="411162" cy="411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accent1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63B1A58-1230-E9DF-62E8-52E97E1A51FA}"/>
              </a:ext>
            </a:extLst>
          </p:cNvPr>
          <p:cNvGrpSpPr/>
          <p:nvPr/>
        </p:nvGrpSpPr>
        <p:grpSpPr>
          <a:xfrm rot="10800000">
            <a:off x="9262124" y="850107"/>
            <a:ext cx="1407320" cy="2491979"/>
            <a:chOff x="9645080" y="3822699"/>
            <a:chExt cx="1876426" cy="3322638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20000"/>
                </a:schemeClr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EC5E4CB6-D61A-63FF-86D4-EDF7365A5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768" y="6329362"/>
              <a:ext cx="947738" cy="815975"/>
            </a:xfrm>
            <a:custGeom>
              <a:avLst/>
              <a:gdLst>
                <a:gd name="T0" fmla="*/ 597 w 597"/>
                <a:gd name="T1" fmla="*/ 173 h 514"/>
                <a:gd name="T2" fmla="*/ 299 w 597"/>
                <a:gd name="T3" fmla="*/ 0 h 514"/>
                <a:gd name="T4" fmla="*/ 0 w 597"/>
                <a:gd name="T5" fmla="*/ 173 h 514"/>
                <a:gd name="T6" fmla="*/ 0 w 597"/>
                <a:gd name="T7" fmla="*/ 514 h 514"/>
                <a:gd name="T8" fmla="*/ 0 w 597"/>
                <a:gd name="T9" fmla="*/ 514 h 514"/>
                <a:gd name="T10" fmla="*/ 597 w 597"/>
                <a:gd name="T11" fmla="*/ 514 h 514"/>
                <a:gd name="T12" fmla="*/ 597 w 597"/>
                <a:gd name="T13" fmla="*/ 514 h 514"/>
                <a:gd name="T14" fmla="*/ 597 w 597"/>
                <a:gd name="T15" fmla="*/ 1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7" h="514">
                  <a:moveTo>
                    <a:pt x="597" y="173"/>
                  </a:moveTo>
                  <a:lnTo>
                    <a:pt x="299" y="0"/>
                  </a:lnTo>
                  <a:lnTo>
                    <a:pt x="0" y="173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597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2176BC86-8E68-2E20-9165-454FAEE67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6329362"/>
              <a:ext cx="904875" cy="815975"/>
            </a:xfrm>
            <a:custGeom>
              <a:avLst/>
              <a:gdLst>
                <a:gd name="T0" fmla="*/ 570 w 570"/>
                <a:gd name="T1" fmla="*/ 173 h 514"/>
                <a:gd name="T2" fmla="*/ 272 w 570"/>
                <a:gd name="T3" fmla="*/ 0 h 514"/>
                <a:gd name="T4" fmla="*/ 0 w 570"/>
                <a:gd name="T5" fmla="*/ 158 h 514"/>
                <a:gd name="T6" fmla="*/ 0 w 570"/>
                <a:gd name="T7" fmla="*/ 514 h 514"/>
                <a:gd name="T8" fmla="*/ 570 w 570"/>
                <a:gd name="T9" fmla="*/ 514 h 514"/>
                <a:gd name="T10" fmla="*/ 570 w 570"/>
                <a:gd name="T11" fmla="*/ 514 h 514"/>
                <a:gd name="T12" fmla="*/ 570 w 570"/>
                <a:gd name="T13" fmla="*/ 1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14">
                  <a:moveTo>
                    <a:pt x="570" y="173"/>
                  </a:moveTo>
                  <a:lnTo>
                    <a:pt x="272" y="0"/>
                  </a:lnTo>
                  <a:lnTo>
                    <a:pt x="0" y="158"/>
                  </a:lnTo>
                  <a:lnTo>
                    <a:pt x="0" y="514"/>
                  </a:lnTo>
                  <a:lnTo>
                    <a:pt x="570" y="514"/>
                  </a:lnTo>
                  <a:lnTo>
                    <a:pt x="570" y="514"/>
                  </a:lnTo>
                  <a:lnTo>
                    <a:pt x="57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F251F557-B11B-2FCA-F840-58F8FB891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5526087"/>
              <a:ext cx="419100" cy="1030288"/>
            </a:xfrm>
            <a:custGeom>
              <a:avLst/>
              <a:gdLst>
                <a:gd name="T0" fmla="*/ 264 w 264"/>
                <a:gd name="T1" fmla="*/ 150 h 649"/>
                <a:gd name="T2" fmla="*/ 0 w 264"/>
                <a:gd name="T3" fmla="*/ 0 h 649"/>
                <a:gd name="T4" fmla="*/ 0 w 264"/>
                <a:gd name="T5" fmla="*/ 649 h 649"/>
                <a:gd name="T6" fmla="*/ 264 w 264"/>
                <a:gd name="T7" fmla="*/ 495 h 649"/>
                <a:gd name="T8" fmla="*/ 264 w 264"/>
                <a:gd name="T9" fmla="*/ 15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49">
                  <a:moveTo>
                    <a:pt x="264" y="150"/>
                  </a:moveTo>
                  <a:lnTo>
                    <a:pt x="0" y="0"/>
                  </a:lnTo>
                  <a:lnTo>
                    <a:pt x="0" y="649"/>
                  </a:lnTo>
                  <a:lnTo>
                    <a:pt x="264" y="495"/>
                  </a:lnTo>
                  <a:lnTo>
                    <a:pt x="26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C2B60503-948A-37A8-F805-476FA68A6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768" y="4656137"/>
              <a:ext cx="947738" cy="1090613"/>
            </a:xfrm>
            <a:custGeom>
              <a:avLst/>
              <a:gdLst>
                <a:gd name="T0" fmla="*/ 0 w 597"/>
                <a:gd name="T1" fmla="*/ 173 h 687"/>
                <a:gd name="T2" fmla="*/ 0 w 597"/>
                <a:gd name="T3" fmla="*/ 514 h 687"/>
                <a:gd name="T4" fmla="*/ 299 w 597"/>
                <a:gd name="T5" fmla="*/ 687 h 687"/>
                <a:gd name="T6" fmla="*/ 597 w 597"/>
                <a:gd name="T7" fmla="*/ 514 h 687"/>
                <a:gd name="T8" fmla="*/ 597 w 597"/>
                <a:gd name="T9" fmla="*/ 173 h 687"/>
                <a:gd name="T10" fmla="*/ 299 w 597"/>
                <a:gd name="T11" fmla="*/ 0 h 687"/>
                <a:gd name="T12" fmla="*/ 0 w 597"/>
                <a:gd name="T13" fmla="*/ 17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687">
                  <a:moveTo>
                    <a:pt x="0" y="173"/>
                  </a:moveTo>
                  <a:lnTo>
                    <a:pt x="0" y="514"/>
                  </a:lnTo>
                  <a:lnTo>
                    <a:pt x="299" y="687"/>
                  </a:lnTo>
                  <a:lnTo>
                    <a:pt x="597" y="514"/>
                  </a:lnTo>
                  <a:lnTo>
                    <a:pt x="597" y="173"/>
                  </a:lnTo>
                  <a:lnTo>
                    <a:pt x="299" y="0"/>
                  </a:lnTo>
                  <a:lnTo>
                    <a:pt x="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833B764C-1AF4-4E41-6D2F-DEE4F626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4656137"/>
              <a:ext cx="904875" cy="1090613"/>
            </a:xfrm>
            <a:custGeom>
              <a:avLst/>
              <a:gdLst>
                <a:gd name="T0" fmla="*/ 570 w 570"/>
                <a:gd name="T1" fmla="*/ 514 h 687"/>
                <a:gd name="T2" fmla="*/ 570 w 570"/>
                <a:gd name="T3" fmla="*/ 173 h 687"/>
                <a:gd name="T4" fmla="*/ 272 w 570"/>
                <a:gd name="T5" fmla="*/ 0 h 687"/>
                <a:gd name="T6" fmla="*/ 0 w 570"/>
                <a:gd name="T7" fmla="*/ 158 h 687"/>
                <a:gd name="T8" fmla="*/ 0 w 570"/>
                <a:gd name="T9" fmla="*/ 529 h 687"/>
                <a:gd name="T10" fmla="*/ 272 w 570"/>
                <a:gd name="T11" fmla="*/ 687 h 687"/>
                <a:gd name="T12" fmla="*/ 570 w 570"/>
                <a:gd name="T13" fmla="*/ 51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7">
                  <a:moveTo>
                    <a:pt x="570" y="514"/>
                  </a:moveTo>
                  <a:lnTo>
                    <a:pt x="570" y="173"/>
                  </a:lnTo>
                  <a:lnTo>
                    <a:pt x="272" y="0"/>
                  </a:lnTo>
                  <a:lnTo>
                    <a:pt x="0" y="158"/>
                  </a:lnTo>
                  <a:lnTo>
                    <a:pt x="0" y="529"/>
                  </a:lnTo>
                  <a:lnTo>
                    <a:pt x="272" y="687"/>
                  </a:lnTo>
                  <a:lnTo>
                    <a:pt x="570" y="5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3422499F-686E-26A2-1F02-237864E91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9580" y="3822699"/>
              <a:ext cx="946150" cy="1090613"/>
            </a:xfrm>
            <a:custGeom>
              <a:avLst/>
              <a:gdLst>
                <a:gd name="T0" fmla="*/ 596 w 596"/>
                <a:gd name="T1" fmla="*/ 173 h 687"/>
                <a:gd name="T2" fmla="*/ 298 w 596"/>
                <a:gd name="T3" fmla="*/ 0 h 687"/>
                <a:gd name="T4" fmla="*/ 0 w 596"/>
                <a:gd name="T5" fmla="*/ 173 h 687"/>
                <a:gd name="T6" fmla="*/ 0 w 596"/>
                <a:gd name="T7" fmla="*/ 514 h 687"/>
                <a:gd name="T8" fmla="*/ 298 w 596"/>
                <a:gd name="T9" fmla="*/ 687 h 687"/>
                <a:gd name="T10" fmla="*/ 596 w 596"/>
                <a:gd name="T11" fmla="*/ 514 h 687"/>
                <a:gd name="T12" fmla="*/ 596 w 596"/>
                <a:gd name="T13" fmla="*/ 17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687">
                  <a:moveTo>
                    <a:pt x="596" y="173"/>
                  </a:moveTo>
                  <a:lnTo>
                    <a:pt x="298" y="0"/>
                  </a:lnTo>
                  <a:lnTo>
                    <a:pt x="0" y="173"/>
                  </a:lnTo>
                  <a:lnTo>
                    <a:pt x="0" y="514"/>
                  </a:lnTo>
                  <a:lnTo>
                    <a:pt x="298" y="687"/>
                  </a:lnTo>
                  <a:lnTo>
                    <a:pt x="596" y="514"/>
                  </a:lnTo>
                  <a:lnTo>
                    <a:pt x="596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3849EE80-73EF-68E9-6312-AB7916D3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3852862"/>
              <a:ext cx="419100" cy="1030288"/>
            </a:xfrm>
            <a:custGeom>
              <a:avLst/>
              <a:gdLst>
                <a:gd name="T0" fmla="*/ 264 w 264"/>
                <a:gd name="T1" fmla="*/ 154 h 649"/>
                <a:gd name="T2" fmla="*/ 0 w 264"/>
                <a:gd name="T3" fmla="*/ 0 h 649"/>
                <a:gd name="T4" fmla="*/ 0 w 264"/>
                <a:gd name="T5" fmla="*/ 649 h 649"/>
                <a:gd name="T6" fmla="*/ 264 w 264"/>
                <a:gd name="T7" fmla="*/ 495 h 649"/>
                <a:gd name="T8" fmla="*/ 264 w 264"/>
                <a:gd name="T9" fmla="*/ 1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49">
                  <a:moveTo>
                    <a:pt x="264" y="154"/>
                  </a:moveTo>
                  <a:lnTo>
                    <a:pt x="0" y="0"/>
                  </a:lnTo>
                  <a:lnTo>
                    <a:pt x="0" y="649"/>
                  </a:lnTo>
                  <a:lnTo>
                    <a:pt x="264" y="495"/>
                  </a:lnTo>
                  <a:lnTo>
                    <a:pt x="264" y="1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CD29BC-7E4C-B00A-FC38-E782ADA7CAA7}"/>
              </a:ext>
            </a:extLst>
          </p:cNvPr>
          <p:cNvGrpSpPr/>
          <p:nvPr/>
        </p:nvGrpSpPr>
        <p:grpSpPr>
          <a:xfrm>
            <a:off x="2815526" y="4512638"/>
            <a:ext cx="192700" cy="194432"/>
            <a:chOff x="6780213" y="4087813"/>
            <a:chExt cx="706438" cy="712787"/>
          </a:xfrm>
          <a:solidFill>
            <a:schemeClr val="tx1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F56BCE5-80DF-6632-6B0A-0D204C83D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863" y="4487863"/>
              <a:ext cx="204788" cy="207962"/>
            </a:xfrm>
            <a:custGeom>
              <a:avLst/>
              <a:gdLst>
                <a:gd name="T0" fmla="*/ 60 w 68"/>
                <a:gd name="T1" fmla="*/ 36 h 68"/>
                <a:gd name="T2" fmla="*/ 32 w 68"/>
                <a:gd name="T3" fmla="*/ 8 h 68"/>
                <a:gd name="T4" fmla="*/ 5 w 68"/>
                <a:gd name="T5" fmla="*/ 8 h 68"/>
                <a:gd name="T6" fmla="*/ 0 w 68"/>
                <a:gd name="T7" fmla="*/ 12 h 68"/>
                <a:gd name="T8" fmla="*/ 56 w 68"/>
                <a:gd name="T9" fmla="*/ 68 h 68"/>
                <a:gd name="T10" fmla="*/ 60 w 68"/>
                <a:gd name="T11" fmla="*/ 63 h 68"/>
                <a:gd name="T12" fmla="*/ 60 w 68"/>
                <a:gd name="T13" fmla="*/ 36 h 68"/>
                <a:gd name="T14" fmla="*/ 60 w 68"/>
                <a:gd name="T15" fmla="*/ 36 h 68"/>
                <a:gd name="T16" fmla="*/ 60 w 68"/>
                <a:gd name="T17" fmla="*/ 3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0" y="36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5" y="0"/>
                    <a:pt x="12" y="0"/>
                    <a:pt x="5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8" y="56"/>
                    <a:pt x="68" y="43"/>
                    <a:pt x="60" y="36"/>
                  </a:cubicBezTo>
                  <a:close/>
                  <a:moveTo>
                    <a:pt x="60" y="36"/>
                  </a:moveTo>
                  <a:cubicBezTo>
                    <a:pt x="60" y="36"/>
                    <a:pt x="60" y="36"/>
                    <a:pt x="60" y="36"/>
                  </a:cubicBezTo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5E45C6F-00F1-FC39-34ED-F4DBA51AA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0213" y="4151313"/>
              <a:ext cx="639763" cy="649287"/>
            </a:xfrm>
            <a:custGeom>
              <a:avLst/>
              <a:gdLst>
                <a:gd name="T0" fmla="*/ 155 w 211"/>
                <a:gd name="T1" fmla="*/ 131 h 212"/>
                <a:gd name="T2" fmla="*/ 136 w 211"/>
                <a:gd name="T3" fmla="*/ 130 h 212"/>
                <a:gd name="T4" fmla="*/ 81 w 211"/>
                <a:gd name="T5" fmla="*/ 75 h 212"/>
                <a:gd name="T6" fmla="*/ 80 w 211"/>
                <a:gd name="T7" fmla="*/ 56 h 212"/>
                <a:gd name="T8" fmla="*/ 24 w 211"/>
                <a:gd name="T9" fmla="*/ 0 h 212"/>
                <a:gd name="T10" fmla="*/ 28 w 211"/>
                <a:gd name="T11" fmla="*/ 96 h 212"/>
                <a:gd name="T12" fmla="*/ 115 w 211"/>
                <a:gd name="T13" fmla="*/ 184 h 212"/>
                <a:gd name="T14" fmla="*/ 211 w 211"/>
                <a:gd name="T15" fmla="*/ 187 h 212"/>
                <a:gd name="T16" fmla="*/ 155 w 211"/>
                <a:gd name="T17" fmla="*/ 131 h 212"/>
                <a:gd name="T18" fmla="*/ 155 w 211"/>
                <a:gd name="T19" fmla="*/ 131 h 212"/>
                <a:gd name="T20" fmla="*/ 155 w 211"/>
                <a:gd name="T21" fmla="*/ 13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12">
                  <a:moveTo>
                    <a:pt x="155" y="131"/>
                  </a:moveTo>
                  <a:cubicBezTo>
                    <a:pt x="150" y="136"/>
                    <a:pt x="141" y="136"/>
                    <a:pt x="136" y="130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5" y="70"/>
                    <a:pt x="75" y="62"/>
                    <a:pt x="80" y="5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28"/>
                    <a:pt x="1" y="70"/>
                    <a:pt x="28" y="96"/>
                  </a:cubicBezTo>
                  <a:cubicBezTo>
                    <a:pt x="115" y="184"/>
                    <a:pt x="115" y="184"/>
                    <a:pt x="115" y="184"/>
                  </a:cubicBezTo>
                  <a:cubicBezTo>
                    <a:pt x="140" y="209"/>
                    <a:pt x="182" y="212"/>
                    <a:pt x="211" y="187"/>
                  </a:cubicBezTo>
                  <a:lnTo>
                    <a:pt x="155" y="131"/>
                  </a:lnTo>
                  <a:close/>
                  <a:moveTo>
                    <a:pt x="155" y="131"/>
                  </a:moveTo>
                  <a:cubicBezTo>
                    <a:pt x="155" y="131"/>
                    <a:pt x="155" y="131"/>
                    <a:pt x="155" y="131"/>
                  </a:cubicBezTo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A1C4FD4-E572-660E-058D-402C0A17B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0225" y="4087813"/>
              <a:ext cx="206375" cy="204787"/>
            </a:xfrm>
            <a:custGeom>
              <a:avLst/>
              <a:gdLst>
                <a:gd name="T0" fmla="*/ 60 w 68"/>
                <a:gd name="T1" fmla="*/ 35 h 67"/>
                <a:gd name="T2" fmla="*/ 33 w 68"/>
                <a:gd name="T3" fmla="*/ 7 h 67"/>
                <a:gd name="T4" fmla="*/ 5 w 68"/>
                <a:gd name="T5" fmla="*/ 7 h 67"/>
                <a:gd name="T6" fmla="*/ 0 w 68"/>
                <a:gd name="T7" fmla="*/ 12 h 67"/>
                <a:gd name="T8" fmla="*/ 56 w 68"/>
                <a:gd name="T9" fmla="*/ 67 h 67"/>
                <a:gd name="T10" fmla="*/ 60 w 68"/>
                <a:gd name="T11" fmla="*/ 63 h 67"/>
                <a:gd name="T12" fmla="*/ 60 w 68"/>
                <a:gd name="T13" fmla="*/ 35 h 67"/>
                <a:gd name="T14" fmla="*/ 60 w 68"/>
                <a:gd name="T15" fmla="*/ 35 h 67"/>
                <a:gd name="T16" fmla="*/ 60 w 68"/>
                <a:gd name="T1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7">
                  <a:moveTo>
                    <a:pt x="60" y="35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25" y="0"/>
                    <a:pt x="12" y="0"/>
                    <a:pt x="5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8" y="55"/>
                    <a:pt x="68" y="42"/>
                    <a:pt x="60" y="35"/>
                  </a:cubicBezTo>
                  <a:close/>
                  <a:moveTo>
                    <a:pt x="60" y="35"/>
                  </a:moveTo>
                  <a:cubicBezTo>
                    <a:pt x="60" y="35"/>
                    <a:pt x="60" y="35"/>
                    <a:pt x="60" y="35"/>
                  </a:cubicBezTo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10E07F6-BEF3-B66D-DE13-F1D57A946329}"/>
              </a:ext>
            </a:extLst>
          </p:cNvPr>
          <p:cNvSpPr/>
          <p:nvPr/>
        </p:nvSpPr>
        <p:spPr>
          <a:xfrm>
            <a:off x="2706688" y="4965701"/>
            <a:ext cx="411162" cy="411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E7AFBBC-BD7D-403B-AC53-6FF4E7651265}"/>
              </a:ext>
            </a:extLst>
          </p:cNvPr>
          <p:cNvSpPr/>
          <p:nvPr/>
        </p:nvSpPr>
        <p:spPr>
          <a:xfrm>
            <a:off x="3157539" y="4364039"/>
            <a:ext cx="1228725" cy="269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sz="1013" dirty="0">
                <a:solidFill>
                  <a:schemeClr val="accent1"/>
                </a:solidFill>
              </a:rPr>
              <a:t>+44 207 692 8709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CD3DDAA-E806-D418-03DD-E2870C654877}"/>
              </a:ext>
            </a:extLst>
          </p:cNvPr>
          <p:cNvSpPr/>
          <p:nvPr/>
        </p:nvSpPr>
        <p:spPr>
          <a:xfrm>
            <a:off x="5176839" y="4364038"/>
            <a:ext cx="25114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sz="1013" dirty="0" err="1">
                <a:solidFill>
                  <a:schemeClr val="accent1"/>
                </a:solidFill>
              </a:rPr>
              <a:t>admin@belmatt.co.uk</a:t>
            </a:r>
            <a:endParaRPr lang="en-US" sz="1013" dirty="0">
              <a:solidFill>
                <a:schemeClr val="accent1"/>
              </a:solidFill>
            </a:endParaRPr>
          </a:p>
          <a:p>
            <a:pPr>
              <a:lnSpc>
                <a:spcPts val="1500"/>
              </a:lnSpc>
              <a:defRPr/>
            </a:pPr>
            <a:r>
              <a:rPr lang="en-US" sz="1013" dirty="0" err="1">
                <a:solidFill>
                  <a:schemeClr val="accent1"/>
                </a:solidFill>
              </a:rPr>
              <a:t>info@belmatt.co.uk</a:t>
            </a:r>
            <a:endParaRPr lang="en-US" sz="1013" dirty="0">
              <a:solidFill>
                <a:schemeClr val="accent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891DCC3-F0FA-226B-5FBC-7CC7C6551954}"/>
              </a:ext>
            </a:extLst>
          </p:cNvPr>
          <p:cNvSpPr/>
          <p:nvPr/>
        </p:nvSpPr>
        <p:spPr>
          <a:xfrm>
            <a:off x="3157539" y="5011739"/>
            <a:ext cx="1228725" cy="269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sz="1013" dirty="0">
                <a:solidFill>
                  <a:schemeClr val="accent1"/>
                </a:solidFill>
              </a:rPr>
              <a:t>www.belmatt.co.uk</a:t>
            </a: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96A4A327-72B7-4FFB-F3C8-7E2C8B0DA919}"/>
              </a:ext>
            </a:extLst>
          </p:cNvPr>
          <p:cNvSpPr>
            <a:spLocks noEditPoints="1"/>
          </p:cNvSpPr>
          <p:nvPr/>
        </p:nvSpPr>
        <p:spPr bwMode="auto">
          <a:xfrm>
            <a:off x="2805113" y="5073650"/>
            <a:ext cx="214312" cy="215900"/>
          </a:xfrm>
          <a:custGeom>
            <a:avLst/>
            <a:gdLst>
              <a:gd name="T0" fmla="*/ 43 w 244"/>
              <a:gd name="T1" fmla="*/ 44 h 244"/>
              <a:gd name="T2" fmla="*/ 200 w 244"/>
              <a:gd name="T3" fmla="*/ 201 h 244"/>
              <a:gd name="T4" fmla="*/ 195 w 244"/>
              <a:gd name="T5" fmla="*/ 185 h 244"/>
              <a:gd name="T6" fmla="*/ 186 w 244"/>
              <a:gd name="T7" fmla="*/ 130 h 244"/>
              <a:gd name="T8" fmla="*/ 195 w 244"/>
              <a:gd name="T9" fmla="*/ 185 h 244"/>
              <a:gd name="T10" fmla="*/ 57 w 244"/>
              <a:gd name="T11" fmla="*/ 130 h 244"/>
              <a:gd name="T12" fmla="*/ 48 w 244"/>
              <a:gd name="T13" fmla="*/ 185 h 244"/>
              <a:gd name="T14" fmla="*/ 48 w 244"/>
              <a:gd name="T15" fmla="*/ 60 h 244"/>
              <a:gd name="T16" fmla="*/ 57 w 244"/>
              <a:gd name="T17" fmla="*/ 115 h 244"/>
              <a:gd name="T18" fmla="*/ 48 w 244"/>
              <a:gd name="T19" fmla="*/ 60 h 244"/>
              <a:gd name="T20" fmla="*/ 81 w 244"/>
              <a:gd name="T21" fmla="*/ 65 h 244"/>
              <a:gd name="T22" fmla="*/ 114 w 244"/>
              <a:gd name="T23" fmla="*/ 73 h 244"/>
              <a:gd name="T24" fmla="*/ 114 w 244"/>
              <a:gd name="T25" fmla="*/ 115 h 244"/>
              <a:gd name="T26" fmla="*/ 77 w 244"/>
              <a:gd name="T27" fmla="*/ 79 h 244"/>
              <a:gd name="T28" fmla="*/ 114 w 244"/>
              <a:gd name="T29" fmla="*/ 130 h 244"/>
              <a:gd name="T30" fmla="*/ 77 w 244"/>
              <a:gd name="T31" fmla="*/ 166 h 244"/>
              <a:gd name="T32" fmla="*/ 114 w 244"/>
              <a:gd name="T33" fmla="*/ 130 h 244"/>
              <a:gd name="T34" fmla="*/ 114 w 244"/>
              <a:gd name="T35" fmla="*/ 218 h 244"/>
              <a:gd name="T36" fmla="*/ 114 w 244"/>
              <a:gd name="T37" fmla="*/ 171 h 244"/>
              <a:gd name="T38" fmla="*/ 162 w 244"/>
              <a:gd name="T39" fmla="*/ 180 h 244"/>
              <a:gd name="T40" fmla="*/ 129 w 244"/>
              <a:gd name="T41" fmla="*/ 171 h 244"/>
              <a:gd name="T42" fmla="*/ 129 w 244"/>
              <a:gd name="T43" fmla="*/ 130 h 244"/>
              <a:gd name="T44" fmla="*/ 166 w 244"/>
              <a:gd name="T45" fmla="*/ 166 h 244"/>
              <a:gd name="T46" fmla="*/ 129 w 244"/>
              <a:gd name="T47" fmla="*/ 115 h 244"/>
              <a:gd name="T48" fmla="*/ 166 w 244"/>
              <a:gd name="T49" fmla="*/ 79 h 244"/>
              <a:gd name="T50" fmla="*/ 129 w 244"/>
              <a:gd name="T51" fmla="*/ 115 h 244"/>
              <a:gd name="T52" fmla="*/ 129 w 244"/>
              <a:gd name="T53" fmla="*/ 27 h 244"/>
              <a:gd name="T54" fmla="*/ 129 w 244"/>
              <a:gd name="T55" fmla="*/ 73 h 244"/>
              <a:gd name="T56" fmla="*/ 186 w 244"/>
              <a:gd name="T57" fmla="*/ 50 h 244"/>
              <a:gd name="T58" fmla="*/ 160 w 244"/>
              <a:gd name="T59" fmla="*/ 34 h 244"/>
              <a:gd name="T60" fmla="*/ 58 w 244"/>
              <a:gd name="T61" fmla="*/ 50 h 244"/>
              <a:gd name="T62" fmla="*/ 69 w 244"/>
              <a:gd name="T63" fmla="*/ 58 h 244"/>
              <a:gd name="T64" fmla="*/ 83 w 244"/>
              <a:gd name="T65" fmla="*/ 211 h 244"/>
              <a:gd name="T66" fmla="*/ 69 w 244"/>
              <a:gd name="T67" fmla="*/ 187 h 244"/>
              <a:gd name="T68" fmla="*/ 186 w 244"/>
              <a:gd name="T69" fmla="*/ 195 h 244"/>
              <a:gd name="T70" fmla="*/ 174 w 244"/>
              <a:gd name="T71" fmla="*/ 187 h 244"/>
              <a:gd name="T72" fmla="*/ 179 w 244"/>
              <a:gd name="T73" fmla="*/ 72 h 244"/>
              <a:gd name="T74" fmla="*/ 218 w 244"/>
              <a:gd name="T75" fmla="*/ 115 h 244"/>
              <a:gd name="T76" fmla="*/ 186 w 244"/>
              <a:gd name="T77" fmla="*/ 11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44">
                <a:moveTo>
                  <a:pt x="200" y="44"/>
                </a:moveTo>
                <a:cubicBezTo>
                  <a:pt x="157" y="0"/>
                  <a:pt x="86" y="0"/>
                  <a:pt x="43" y="44"/>
                </a:cubicBezTo>
                <a:cubicBezTo>
                  <a:pt x="0" y="87"/>
                  <a:pt x="0" y="158"/>
                  <a:pt x="43" y="201"/>
                </a:cubicBezTo>
                <a:cubicBezTo>
                  <a:pt x="86" y="244"/>
                  <a:pt x="157" y="244"/>
                  <a:pt x="200" y="201"/>
                </a:cubicBezTo>
                <a:cubicBezTo>
                  <a:pt x="244" y="158"/>
                  <a:pt x="244" y="87"/>
                  <a:pt x="200" y="44"/>
                </a:cubicBezTo>
                <a:close/>
                <a:moveTo>
                  <a:pt x="195" y="185"/>
                </a:moveTo>
                <a:cubicBezTo>
                  <a:pt x="190" y="181"/>
                  <a:pt x="185" y="176"/>
                  <a:pt x="179" y="173"/>
                </a:cubicBezTo>
                <a:cubicBezTo>
                  <a:pt x="183" y="160"/>
                  <a:pt x="185" y="145"/>
                  <a:pt x="186" y="130"/>
                </a:cubicBezTo>
                <a:cubicBezTo>
                  <a:pt x="218" y="130"/>
                  <a:pt x="218" y="130"/>
                  <a:pt x="218" y="130"/>
                </a:cubicBezTo>
                <a:cubicBezTo>
                  <a:pt x="217" y="150"/>
                  <a:pt x="209" y="169"/>
                  <a:pt x="195" y="185"/>
                </a:cubicBezTo>
                <a:close/>
                <a:moveTo>
                  <a:pt x="25" y="130"/>
                </a:moveTo>
                <a:cubicBezTo>
                  <a:pt x="57" y="130"/>
                  <a:pt x="57" y="130"/>
                  <a:pt x="57" y="130"/>
                </a:cubicBezTo>
                <a:cubicBezTo>
                  <a:pt x="58" y="145"/>
                  <a:pt x="60" y="160"/>
                  <a:pt x="64" y="173"/>
                </a:cubicBezTo>
                <a:cubicBezTo>
                  <a:pt x="58" y="176"/>
                  <a:pt x="53" y="181"/>
                  <a:pt x="48" y="185"/>
                </a:cubicBezTo>
                <a:cubicBezTo>
                  <a:pt x="34" y="169"/>
                  <a:pt x="26" y="150"/>
                  <a:pt x="25" y="130"/>
                </a:cubicBezTo>
                <a:close/>
                <a:moveTo>
                  <a:pt x="48" y="60"/>
                </a:moveTo>
                <a:cubicBezTo>
                  <a:pt x="53" y="64"/>
                  <a:pt x="58" y="68"/>
                  <a:pt x="64" y="72"/>
                </a:cubicBezTo>
                <a:cubicBezTo>
                  <a:pt x="60" y="85"/>
                  <a:pt x="58" y="100"/>
                  <a:pt x="57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6" y="95"/>
                  <a:pt x="34" y="75"/>
                  <a:pt x="48" y="60"/>
                </a:cubicBezTo>
                <a:close/>
                <a:moveTo>
                  <a:pt x="114" y="73"/>
                </a:moveTo>
                <a:cubicBezTo>
                  <a:pt x="103" y="73"/>
                  <a:pt x="92" y="70"/>
                  <a:pt x="81" y="65"/>
                </a:cubicBezTo>
                <a:cubicBezTo>
                  <a:pt x="87" y="50"/>
                  <a:pt x="99" y="31"/>
                  <a:pt x="114" y="27"/>
                </a:cubicBezTo>
                <a:lnTo>
                  <a:pt x="114" y="73"/>
                </a:lnTo>
                <a:close/>
                <a:moveTo>
                  <a:pt x="114" y="88"/>
                </a:moveTo>
                <a:cubicBezTo>
                  <a:pt x="114" y="115"/>
                  <a:pt x="114" y="115"/>
                  <a:pt x="114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02"/>
                  <a:pt x="74" y="90"/>
                  <a:pt x="77" y="79"/>
                </a:cubicBezTo>
                <a:cubicBezTo>
                  <a:pt x="89" y="84"/>
                  <a:pt x="101" y="87"/>
                  <a:pt x="114" y="88"/>
                </a:cubicBezTo>
                <a:close/>
                <a:moveTo>
                  <a:pt x="114" y="130"/>
                </a:moveTo>
                <a:cubicBezTo>
                  <a:pt x="114" y="157"/>
                  <a:pt x="114" y="157"/>
                  <a:pt x="114" y="157"/>
                </a:cubicBezTo>
                <a:cubicBezTo>
                  <a:pt x="101" y="158"/>
                  <a:pt x="89" y="161"/>
                  <a:pt x="77" y="166"/>
                </a:cubicBezTo>
                <a:cubicBezTo>
                  <a:pt x="74" y="155"/>
                  <a:pt x="72" y="142"/>
                  <a:pt x="72" y="130"/>
                </a:cubicBezTo>
                <a:lnTo>
                  <a:pt x="114" y="130"/>
                </a:lnTo>
                <a:close/>
                <a:moveTo>
                  <a:pt x="114" y="171"/>
                </a:moveTo>
                <a:cubicBezTo>
                  <a:pt x="114" y="218"/>
                  <a:pt x="114" y="218"/>
                  <a:pt x="114" y="218"/>
                </a:cubicBezTo>
                <a:cubicBezTo>
                  <a:pt x="99" y="214"/>
                  <a:pt x="87" y="195"/>
                  <a:pt x="81" y="180"/>
                </a:cubicBezTo>
                <a:cubicBezTo>
                  <a:pt x="92" y="175"/>
                  <a:pt x="103" y="172"/>
                  <a:pt x="114" y="171"/>
                </a:cubicBezTo>
                <a:close/>
                <a:moveTo>
                  <a:pt x="129" y="171"/>
                </a:moveTo>
                <a:cubicBezTo>
                  <a:pt x="140" y="172"/>
                  <a:pt x="151" y="175"/>
                  <a:pt x="162" y="180"/>
                </a:cubicBezTo>
                <a:cubicBezTo>
                  <a:pt x="156" y="195"/>
                  <a:pt x="145" y="214"/>
                  <a:pt x="129" y="218"/>
                </a:cubicBezTo>
                <a:lnTo>
                  <a:pt x="129" y="171"/>
                </a:lnTo>
                <a:close/>
                <a:moveTo>
                  <a:pt x="129" y="157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71" y="142"/>
                  <a:pt x="169" y="155"/>
                  <a:pt x="166" y="166"/>
                </a:cubicBezTo>
                <a:cubicBezTo>
                  <a:pt x="154" y="161"/>
                  <a:pt x="142" y="158"/>
                  <a:pt x="129" y="157"/>
                </a:cubicBezTo>
                <a:close/>
                <a:moveTo>
                  <a:pt x="129" y="115"/>
                </a:moveTo>
                <a:cubicBezTo>
                  <a:pt x="129" y="88"/>
                  <a:pt x="129" y="88"/>
                  <a:pt x="129" y="88"/>
                </a:cubicBezTo>
                <a:cubicBezTo>
                  <a:pt x="142" y="87"/>
                  <a:pt x="154" y="84"/>
                  <a:pt x="166" y="79"/>
                </a:cubicBezTo>
                <a:cubicBezTo>
                  <a:pt x="169" y="90"/>
                  <a:pt x="171" y="102"/>
                  <a:pt x="171" y="115"/>
                </a:cubicBezTo>
                <a:lnTo>
                  <a:pt x="129" y="115"/>
                </a:lnTo>
                <a:close/>
                <a:moveTo>
                  <a:pt x="129" y="73"/>
                </a:moveTo>
                <a:cubicBezTo>
                  <a:pt x="129" y="27"/>
                  <a:pt x="129" y="27"/>
                  <a:pt x="129" y="27"/>
                </a:cubicBezTo>
                <a:cubicBezTo>
                  <a:pt x="145" y="31"/>
                  <a:pt x="156" y="50"/>
                  <a:pt x="162" y="65"/>
                </a:cubicBezTo>
                <a:cubicBezTo>
                  <a:pt x="151" y="70"/>
                  <a:pt x="140" y="73"/>
                  <a:pt x="129" y="73"/>
                </a:cubicBezTo>
                <a:close/>
                <a:moveTo>
                  <a:pt x="160" y="34"/>
                </a:moveTo>
                <a:cubicBezTo>
                  <a:pt x="169" y="38"/>
                  <a:pt x="178" y="43"/>
                  <a:pt x="186" y="50"/>
                </a:cubicBezTo>
                <a:cubicBezTo>
                  <a:pt x="182" y="53"/>
                  <a:pt x="178" y="56"/>
                  <a:pt x="174" y="58"/>
                </a:cubicBezTo>
                <a:cubicBezTo>
                  <a:pt x="171" y="50"/>
                  <a:pt x="166" y="41"/>
                  <a:pt x="160" y="34"/>
                </a:cubicBezTo>
                <a:close/>
                <a:moveTo>
                  <a:pt x="69" y="58"/>
                </a:moveTo>
                <a:cubicBezTo>
                  <a:pt x="65" y="56"/>
                  <a:pt x="61" y="53"/>
                  <a:pt x="58" y="50"/>
                </a:cubicBezTo>
                <a:cubicBezTo>
                  <a:pt x="65" y="43"/>
                  <a:pt x="74" y="38"/>
                  <a:pt x="83" y="34"/>
                </a:cubicBezTo>
                <a:cubicBezTo>
                  <a:pt x="77" y="41"/>
                  <a:pt x="72" y="50"/>
                  <a:pt x="69" y="58"/>
                </a:cubicBezTo>
                <a:close/>
                <a:moveTo>
                  <a:pt x="69" y="187"/>
                </a:moveTo>
                <a:cubicBezTo>
                  <a:pt x="72" y="195"/>
                  <a:pt x="77" y="204"/>
                  <a:pt x="83" y="211"/>
                </a:cubicBezTo>
                <a:cubicBezTo>
                  <a:pt x="74" y="207"/>
                  <a:pt x="65" y="202"/>
                  <a:pt x="58" y="195"/>
                </a:cubicBezTo>
                <a:cubicBezTo>
                  <a:pt x="61" y="192"/>
                  <a:pt x="65" y="189"/>
                  <a:pt x="69" y="187"/>
                </a:cubicBezTo>
                <a:close/>
                <a:moveTo>
                  <a:pt x="174" y="187"/>
                </a:moveTo>
                <a:cubicBezTo>
                  <a:pt x="178" y="189"/>
                  <a:pt x="182" y="192"/>
                  <a:pt x="186" y="195"/>
                </a:cubicBezTo>
                <a:cubicBezTo>
                  <a:pt x="178" y="202"/>
                  <a:pt x="169" y="207"/>
                  <a:pt x="160" y="211"/>
                </a:cubicBezTo>
                <a:cubicBezTo>
                  <a:pt x="166" y="204"/>
                  <a:pt x="171" y="195"/>
                  <a:pt x="174" y="187"/>
                </a:cubicBezTo>
                <a:close/>
                <a:moveTo>
                  <a:pt x="186" y="115"/>
                </a:moveTo>
                <a:cubicBezTo>
                  <a:pt x="185" y="100"/>
                  <a:pt x="183" y="85"/>
                  <a:pt x="179" y="72"/>
                </a:cubicBezTo>
                <a:cubicBezTo>
                  <a:pt x="185" y="68"/>
                  <a:pt x="190" y="64"/>
                  <a:pt x="195" y="60"/>
                </a:cubicBezTo>
                <a:cubicBezTo>
                  <a:pt x="209" y="75"/>
                  <a:pt x="217" y="95"/>
                  <a:pt x="218" y="115"/>
                </a:cubicBezTo>
                <a:lnTo>
                  <a:pt x="186" y="115"/>
                </a:lnTo>
                <a:close/>
                <a:moveTo>
                  <a:pt x="186" y="115"/>
                </a:moveTo>
                <a:cubicBezTo>
                  <a:pt x="186" y="115"/>
                  <a:pt x="186" y="115"/>
                  <a:pt x="186" y="11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r>
              <a:rPr lang="en-US" sz="135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D07CEAA-D9E2-96C7-E0CF-279F9715C107}"/>
              </a:ext>
            </a:extLst>
          </p:cNvPr>
          <p:cNvSpPr/>
          <p:nvPr/>
        </p:nvSpPr>
        <p:spPr>
          <a:xfrm>
            <a:off x="5176839" y="4937125"/>
            <a:ext cx="1597025" cy="6556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sz="1013" dirty="0">
                <a:solidFill>
                  <a:schemeClr val="accent1"/>
                </a:solidFill>
              </a:rPr>
              <a:t>Suite 570, 405 Kings Road</a:t>
            </a:r>
          </a:p>
          <a:p>
            <a:pPr>
              <a:lnSpc>
                <a:spcPts val="1500"/>
              </a:lnSpc>
              <a:defRPr/>
            </a:pPr>
            <a:r>
              <a:rPr lang="en-US" sz="1013" dirty="0">
                <a:solidFill>
                  <a:schemeClr val="accent1"/>
                </a:solidFill>
              </a:rPr>
              <a:t>Chelsea</a:t>
            </a:r>
          </a:p>
          <a:p>
            <a:pPr>
              <a:lnSpc>
                <a:spcPts val="1500"/>
              </a:lnSpc>
              <a:defRPr/>
            </a:pPr>
            <a:r>
              <a:rPr lang="en-US" sz="1013" dirty="0">
                <a:solidFill>
                  <a:schemeClr val="accent1"/>
                </a:solidFill>
              </a:rPr>
              <a:t>SW10 0BB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8428E6F-63DD-E6D0-0C2C-5CFD501B179C}"/>
              </a:ext>
            </a:extLst>
          </p:cNvPr>
          <p:cNvSpPr/>
          <p:nvPr/>
        </p:nvSpPr>
        <p:spPr>
          <a:xfrm>
            <a:off x="2716213" y="3703638"/>
            <a:ext cx="4972050" cy="495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625" spc="525" dirty="0">
                <a:solidFill>
                  <a:schemeClr val="accent1"/>
                </a:solidFill>
                <a:latin typeface="+mj-lt"/>
              </a:rPr>
              <a:t>CONTACT INFO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902F5-420B-80DB-B379-6C1EDA2DE692}"/>
              </a:ext>
            </a:extLst>
          </p:cNvPr>
          <p:cNvSpPr/>
          <p:nvPr/>
        </p:nvSpPr>
        <p:spPr>
          <a:xfrm>
            <a:off x="4657726" y="4394201"/>
            <a:ext cx="411163" cy="411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3643A7-28E2-443E-D6ED-3B8DBA65C113}"/>
              </a:ext>
            </a:extLst>
          </p:cNvPr>
          <p:cNvSpPr/>
          <p:nvPr/>
        </p:nvSpPr>
        <p:spPr>
          <a:xfrm>
            <a:off x="4657726" y="4965701"/>
            <a:ext cx="411163" cy="411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5A1165-6C66-9A7E-CA8B-CE9EE8840F3F}"/>
              </a:ext>
            </a:extLst>
          </p:cNvPr>
          <p:cNvGrpSpPr/>
          <p:nvPr/>
        </p:nvGrpSpPr>
        <p:grpSpPr>
          <a:xfrm>
            <a:off x="4762753" y="4524110"/>
            <a:ext cx="201051" cy="152561"/>
            <a:chOff x="5803900" y="4108450"/>
            <a:chExt cx="809626" cy="614362"/>
          </a:xfrm>
          <a:solidFill>
            <a:schemeClr val="tx1"/>
          </a:solidFill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9CEE49E-EB2C-06BB-B827-8624C25CC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0250" y="4108450"/>
              <a:ext cx="795338" cy="376237"/>
            </a:xfrm>
            <a:custGeom>
              <a:avLst/>
              <a:gdLst>
                <a:gd name="T0" fmla="*/ 3 w 262"/>
                <a:gd name="T1" fmla="*/ 16 h 123"/>
                <a:gd name="T2" fmla="*/ 123 w 262"/>
                <a:gd name="T3" fmla="*/ 119 h 123"/>
                <a:gd name="T4" fmla="*/ 131 w 262"/>
                <a:gd name="T5" fmla="*/ 123 h 123"/>
                <a:gd name="T6" fmla="*/ 140 w 262"/>
                <a:gd name="T7" fmla="*/ 119 h 123"/>
                <a:gd name="T8" fmla="*/ 260 w 262"/>
                <a:gd name="T9" fmla="*/ 16 h 123"/>
                <a:gd name="T10" fmla="*/ 261 w 262"/>
                <a:gd name="T11" fmla="*/ 9 h 123"/>
                <a:gd name="T12" fmla="*/ 243 w 262"/>
                <a:gd name="T13" fmla="*/ 0 h 123"/>
                <a:gd name="T14" fmla="*/ 20 w 262"/>
                <a:gd name="T15" fmla="*/ 0 h 123"/>
                <a:gd name="T16" fmla="*/ 2 w 262"/>
                <a:gd name="T17" fmla="*/ 9 h 123"/>
                <a:gd name="T18" fmla="*/ 3 w 262"/>
                <a:gd name="T19" fmla="*/ 16 h 123"/>
                <a:gd name="T20" fmla="*/ 3 w 262"/>
                <a:gd name="T21" fmla="*/ 16 h 123"/>
                <a:gd name="T22" fmla="*/ 3 w 262"/>
                <a:gd name="T23" fmla="*/ 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123">
                  <a:moveTo>
                    <a:pt x="3" y="16"/>
                  </a:moveTo>
                  <a:cubicBezTo>
                    <a:pt x="40" y="48"/>
                    <a:pt x="104" y="102"/>
                    <a:pt x="123" y="119"/>
                  </a:cubicBezTo>
                  <a:cubicBezTo>
                    <a:pt x="126" y="122"/>
                    <a:pt x="129" y="123"/>
                    <a:pt x="131" y="123"/>
                  </a:cubicBezTo>
                  <a:cubicBezTo>
                    <a:pt x="134" y="123"/>
                    <a:pt x="137" y="122"/>
                    <a:pt x="140" y="119"/>
                  </a:cubicBezTo>
                  <a:cubicBezTo>
                    <a:pt x="159" y="102"/>
                    <a:pt x="223" y="48"/>
                    <a:pt x="260" y="16"/>
                  </a:cubicBezTo>
                  <a:cubicBezTo>
                    <a:pt x="262" y="14"/>
                    <a:pt x="262" y="11"/>
                    <a:pt x="261" y="9"/>
                  </a:cubicBezTo>
                  <a:cubicBezTo>
                    <a:pt x="256" y="3"/>
                    <a:pt x="250" y="0"/>
                    <a:pt x="24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7" y="3"/>
                    <a:pt x="2" y="9"/>
                  </a:cubicBezTo>
                  <a:cubicBezTo>
                    <a:pt x="0" y="11"/>
                    <a:pt x="1" y="14"/>
                    <a:pt x="3" y="16"/>
                  </a:cubicBezTo>
                  <a:close/>
                  <a:moveTo>
                    <a:pt x="3" y="16"/>
                  </a:moveTo>
                  <a:cubicBezTo>
                    <a:pt x="3" y="16"/>
                    <a:pt x="3" y="16"/>
                    <a:pt x="3" y="16"/>
                  </a:cubicBezTo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3711432-8047-6B82-6285-1C638B074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8888" y="4206875"/>
              <a:ext cx="274638" cy="425450"/>
            </a:xfrm>
            <a:custGeom>
              <a:avLst/>
              <a:gdLst>
                <a:gd name="T0" fmla="*/ 88 w 91"/>
                <a:gd name="T1" fmla="*/ 1 h 139"/>
                <a:gd name="T2" fmla="*/ 82 w 91"/>
                <a:gd name="T3" fmla="*/ 2 h 139"/>
                <a:gd name="T4" fmla="*/ 2 w 91"/>
                <a:gd name="T5" fmla="*/ 70 h 139"/>
                <a:gd name="T6" fmla="*/ 1 w 91"/>
                <a:gd name="T7" fmla="*/ 74 h 139"/>
                <a:gd name="T8" fmla="*/ 3 w 91"/>
                <a:gd name="T9" fmla="*/ 79 h 139"/>
                <a:gd name="T10" fmla="*/ 83 w 91"/>
                <a:gd name="T11" fmla="*/ 138 h 139"/>
                <a:gd name="T12" fmla="*/ 86 w 91"/>
                <a:gd name="T13" fmla="*/ 139 h 139"/>
                <a:gd name="T14" fmla="*/ 88 w 91"/>
                <a:gd name="T15" fmla="*/ 139 h 139"/>
                <a:gd name="T16" fmla="*/ 91 w 91"/>
                <a:gd name="T17" fmla="*/ 134 h 139"/>
                <a:gd name="T18" fmla="*/ 91 w 91"/>
                <a:gd name="T19" fmla="*/ 6 h 139"/>
                <a:gd name="T20" fmla="*/ 88 w 91"/>
                <a:gd name="T21" fmla="*/ 1 h 139"/>
                <a:gd name="T22" fmla="*/ 88 w 91"/>
                <a:gd name="T23" fmla="*/ 1 h 139"/>
                <a:gd name="T24" fmla="*/ 88 w 91"/>
                <a:gd name="T25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39">
                  <a:moveTo>
                    <a:pt x="88" y="1"/>
                  </a:moveTo>
                  <a:cubicBezTo>
                    <a:pt x="86" y="0"/>
                    <a:pt x="84" y="1"/>
                    <a:pt x="82" y="2"/>
                  </a:cubicBezTo>
                  <a:cubicBezTo>
                    <a:pt x="58" y="23"/>
                    <a:pt x="26" y="49"/>
                    <a:pt x="2" y="70"/>
                  </a:cubicBezTo>
                  <a:cubicBezTo>
                    <a:pt x="1" y="71"/>
                    <a:pt x="0" y="73"/>
                    <a:pt x="1" y="74"/>
                  </a:cubicBezTo>
                  <a:cubicBezTo>
                    <a:pt x="1" y="76"/>
                    <a:pt x="1" y="78"/>
                    <a:pt x="3" y="79"/>
                  </a:cubicBezTo>
                  <a:cubicBezTo>
                    <a:pt x="25" y="96"/>
                    <a:pt x="58" y="121"/>
                    <a:pt x="83" y="138"/>
                  </a:cubicBezTo>
                  <a:cubicBezTo>
                    <a:pt x="83" y="139"/>
                    <a:pt x="85" y="139"/>
                    <a:pt x="86" y="139"/>
                  </a:cubicBezTo>
                  <a:cubicBezTo>
                    <a:pt x="87" y="139"/>
                    <a:pt x="88" y="139"/>
                    <a:pt x="88" y="139"/>
                  </a:cubicBezTo>
                  <a:cubicBezTo>
                    <a:pt x="90" y="138"/>
                    <a:pt x="91" y="136"/>
                    <a:pt x="91" y="134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4"/>
                    <a:pt x="90" y="2"/>
                    <a:pt x="88" y="1"/>
                  </a:cubicBezTo>
                  <a:close/>
                  <a:moveTo>
                    <a:pt x="88" y="1"/>
                  </a:moveTo>
                  <a:cubicBezTo>
                    <a:pt x="88" y="1"/>
                    <a:pt x="88" y="1"/>
                    <a:pt x="88" y="1"/>
                  </a:cubicBezTo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6A68CC08-820F-CC70-0274-B5A14955B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4206875"/>
              <a:ext cx="273050" cy="425450"/>
            </a:xfrm>
            <a:custGeom>
              <a:avLst/>
              <a:gdLst>
                <a:gd name="T0" fmla="*/ 8 w 90"/>
                <a:gd name="T1" fmla="*/ 138 h 139"/>
                <a:gd name="T2" fmla="*/ 88 w 90"/>
                <a:gd name="T3" fmla="*/ 79 h 139"/>
                <a:gd name="T4" fmla="*/ 90 w 90"/>
                <a:gd name="T5" fmla="*/ 74 h 139"/>
                <a:gd name="T6" fmla="*/ 88 w 90"/>
                <a:gd name="T7" fmla="*/ 70 h 139"/>
                <a:gd name="T8" fmla="*/ 9 w 90"/>
                <a:gd name="T9" fmla="*/ 2 h 139"/>
                <a:gd name="T10" fmla="*/ 3 w 90"/>
                <a:gd name="T11" fmla="*/ 1 h 139"/>
                <a:gd name="T12" fmla="*/ 0 w 90"/>
                <a:gd name="T13" fmla="*/ 6 h 139"/>
                <a:gd name="T14" fmla="*/ 0 w 90"/>
                <a:gd name="T15" fmla="*/ 134 h 139"/>
                <a:gd name="T16" fmla="*/ 3 w 90"/>
                <a:gd name="T17" fmla="*/ 139 h 139"/>
                <a:gd name="T18" fmla="*/ 5 w 90"/>
                <a:gd name="T19" fmla="*/ 139 h 139"/>
                <a:gd name="T20" fmla="*/ 8 w 90"/>
                <a:gd name="T21" fmla="*/ 138 h 139"/>
                <a:gd name="T22" fmla="*/ 8 w 90"/>
                <a:gd name="T23" fmla="*/ 138 h 139"/>
                <a:gd name="T24" fmla="*/ 8 w 90"/>
                <a:gd name="T25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39">
                  <a:moveTo>
                    <a:pt x="8" y="138"/>
                  </a:moveTo>
                  <a:cubicBezTo>
                    <a:pt x="33" y="121"/>
                    <a:pt x="66" y="96"/>
                    <a:pt x="88" y="79"/>
                  </a:cubicBezTo>
                  <a:cubicBezTo>
                    <a:pt x="90" y="78"/>
                    <a:pt x="90" y="76"/>
                    <a:pt x="90" y="74"/>
                  </a:cubicBezTo>
                  <a:cubicBezTo>
                    <a:pt x="90" y="73"/>
                    <a:pt x="90" y="71"/>
                    <a:pt x="88" y="70"/>
                  </a:cubicBezTo>
                  <a:cubicBezTo>
                    <a:pt x="65" y="49"/>
                    <a:pt x="33" y="23"/>
                    <a:pt x="9" y="2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6"/>
                    <a:pt x="1" y="138"/>
                    <a:pt x="3" y="139"/>
                  </a:cubicBezTo>
                  <a:cubicBezTo>
                    <a:pt x="3" y="139"/>
                    <a:pt x="4" y="139"/>
                    <a:pt x="5" y="139"/>
                  </a:cubicBezTo>
                  <a:cubicBezTo>
                    <a:pt x="6" y="139"/>
                    <a:pt x="7" y="139"/>
                    <a:pt x="8" y="138"/>
                  </a:cubicBezTo>
                  <a:close/>
                  <a:moveTo>
                    <a:pt x="8" y="138"/>
                  </a:moveTo>
                  <a:cubicBezTo>
                    <a:pt x="8" y="138"/>
                    <a:pt x="8" y="138"/>
                    <a:pt x="8" y="138"/>
                  </a:cubicBezTo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DEEBFAA-1CB7-8F98-9B3A-5B08ABB16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6600" y="4460875"/>
              <a:ext cx="785813" cy="261937"/>
            </a:xfrm>
            <a:custGeom>
              <a:avLst/>
              <a:gdLst>
                <a:gd name="T0" fmla="*/ 257 w 259"/>
                <a:gd name="T1" fmla="*/ 71 h 86"/>
                <a:gd name="T2" fmla="*/ 164 w 259"/>
                <a:gd name="T3" fmla="*/ 2 h 86"/>
                <a:gd name="T4" fmla="*/ 157 w 259"/>
                <a:gd name="T5" fmla="*/ 2 h 86"/>
                <a:gd name="T6" fmla="*/ 145 w 259"/>
                <a:gd name="T7" fmla="*/ 13 h 86"/>
                <a:gd name="T8" fmla="*/ 114 w 259"/>
                <a:gd name="T9" fmla="*/ 13 h 86"/>
                <a:gd name="T10" fmla="*/ 102 w 259"/>
                <a:gd name="T11" fmla="*/ 2 h 86"/>
                <a:gd name="T12" fmla="*/ 94 w 259"/>
                <a:gd name="T13" fmla="*/ 2 h 86"/>
                <a:gd name="T14" fmla="*/ 2 w 259"/>
                <a:gd name="T15" fmla="*/ 71 h 86"/>
                <a:gd name="T16" fmla="*/ 0 w 259"/>
                <a:gd name="T17" fmla="*/ 74 h 86"/>
                <a:gd name="T18" fmla="*/ 2 w 259"/>
                <a:gd name="T19" fmla="*/ 79 h 86"/>
                <a:gd name="T20" fmla="*/ 18 w 259"/>
                <a:gd name="T21" fmla="*/ 86 h 86"/>
                <a:gd name="T22" fmla="*/ 241 w 259"/>
                <a:gd name="T23" fmla="*/ 86 h 86"/>
                <a:gd name="T24" fmla="*/ 257 w 259"/>
                <a:gd name="T25" fmla="*/ 79 h 86"/>
                <a:gd name="T26" fmla="*/ 259 w 259"/>
                <a:gd name="T27" fmla="*/ 74 h 86"/>
                <a:gd name="T28" fmla="*/ 257 w 259"/>
                <a:gd name="T29" fmla="*/ 71 h 86"/>
                <a:gd name="T30" fmla="*/ 257 w 259"/>
                <a:gd name="T31" fmla="*/ 71 h 86"/>
                <a:gd name="T32" fmla="*/ 257 w 259"/>
                <a:gd name="T33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9" h="86">
                  <a:moveTo>
                    <a:pt x="257" y="71"/>
                  </a:moveTo>
                  <a:cubicBezTo>
                    <a:pt x="233" y="54"/>
                    <a:pt x="190" y="23"/>
                    <a:pt x="164" y="2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152" y="6"/>
                    <a:pt x="148" y="10"/>
                    <a:pt x="145" y="13"/>
                  </a:cubicBezTo>
                  <a:cubicBezTo>
                    <a:pt x="136" y="21"/>
                    <a:pt x="123" y="21"/>
                    <a:pt x="114" y="13"/>
                  </a:cubicBezTo>
                  <a:cubicBezTo>
                    <a:pt x="111" y="10"/>
                    <a:pt x="107" y="6"/>
                    <a:pt x="102" y="2"/>
                  </a:cubicBezTo>
                  <a:cubicBezTo>
                    <a:pt x="100" y="0"/>
                    <a:pt x="97" y="0"/>
                    <a:pt x="94" y="2"/>
                  </a:cubicBezTo>
                  <a:cubicBezTo>
                    <a:pt x="69" y="23"/>
                    <a:pt x="26" y="54"/>
                    <a:pt x="2" y="71"/>
                  </a:cubicBezTo>
                  <a:cubicBezTo>
                    <a:pt x="1" y="71"/>
                    <a:pt x="0" y="73"/>
                    <a:pt x="0" y="74"/>
                  </a:cubicBezTo>
                  <a:cubicBezTo>
                    <a:pt x="0" y="76"/>
                    <a:pt x="0" y="78"/>
                    <a:pt x="2" y="79"/>
                  </a:cubicBezTo>
                  <a:cubicBezTo>
                    <a:pt x="6" y="83"/>
                    <a:pt x="12" y="86"/>
                    <a:pt x="18" y="86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7" y="86"/>
                    <a:pt x="253" y="83"/>
                    <a:pt x="257" y="79"/>
                  </a:cubicBezTo>
                  <a:cubicBezTo>
                    <a:pt x="258" y="78"/>
                    <a:pt x="259" y="76"/>
                    <a:pt x="259" y="74"/>
                  </a:cubicBezTo>
                  <a:cubicBezTo>
                    <a:pt x="259" y="73"/>
                    <a:pt x="258" y="71"/>
                    <a:pt x="257" y="71"/>
                  </a:cubicBezTo>
                  <a:close/>
                  <a:moveTo>
                    <a:pt x="257" y="71"/>
                  </a:moveTo>
                  <a:cubicBezTo>
                    <a:pt x="257" y="71"/>
                    <a:pt x="257" y="71"/>
                    <a:pt x="257" y="71"/>
                  </a:cubicBezTo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Freeform 17">
            <a:extLst>
              <a:ext uri="{FF2B5EF4-FFF2-40B4-BE49-F238E27FC236}">
                <a16:creationId xmlns:a16="http://schemas.microsoft.com/office/drawing/2014/main" id="{CF5BA3BD-27DD-3586-F534-4BB439851411}"/>
              </a:ext>
            </a:extLst>
          </p:cNvPr>
          <p:cNvSpPr>
            <a:spLocks noEditPoints="1"/>
          </p:cNvSpPr>
          <p:nvPr/>
        </p:nvSpPr>
        <p:spPr bwMode="auto">
          <a:xfrm>
            <a:off x="4800601" y="5083175"/>
            <a:ext cx="125413" cy="177800"/>
          </a:xfrm>
          <a:custGeom>
            <a:avLst/>
            <a:gdLst>
              <a:gd name="T0" fmla="*/ 80 w 159"/>
              <a:gd name="T1" fmla="*/ 0 h 221"/>
              <a:gd name="T2" fmla="*/ 0 w 159"/>
              <a:gd name="T3" fmla="*/ 80 h 221"/>
              <a:gd name="T4" fmla="*/ 74 w 159"/>
              <a:gd name="T5" fmla="*/ 217 h 221"/>
              <a:gd name="T6" fmla="*/ 85 w 159"/>
              <a:gd name="T7" fmla="*/ 217 h 221"/>
              <a:gd name="T8" fmla="*/ 159 w 159"/>
              <a:gd name="T9" fmla="*/ 80 h 221"/>
              <a:gd name="T10" fmla="*/ 80 w 159"/>
              <a:gd name="T11" fmla="*/ 0 h 221"/>
              <a:gd name="T12" fmla="*/ 80 w 159"/>
              <a:gd name="T13" fmla="*/ 120 h 221"/>
              <a:gd name="T14" fmla="*/ 40 w 159"/>
              <a:gd name="T15" fmla="*/ 80 h 221"/>
              <a:gd name="T16" fmla="*/ 80 w 159"/>
              <a:gd name="T17" fmla="*/ 40 h 221"/>
              <a:gd name="T18" fmla="*/ 120 w 159"/>
              <a:gd name="T19" fmla="*/ 80 h 221"/>
              <a:gd name="T20" fmla="*/ 80 w 159"/>
              <a:gd name="T21" fmla="*/ 120 h 221"/>
              <a:gd name="T22" fmla="*/ 80 w 159"/>
              <a:gd name="T23" fmla="*/ 120 h 221"/>
              <a:gd name="T24" fmla="*/ 80 w 159"/>
              <a:gd name="T25" fmla="*/ 1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221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34"/>
                  <a:pt x="71" y="214"/>
                  <a:pt x="74" y="217"/>
                </a:cubicBezTo>
                <a:cubicBezTo>
                  <a:pt x="77" y="221"/>
                  <a:pt x="82" y="221"/>
                  <a:pt x="85" y="217"/>
                </a:cubicBezTo>
                <a:cubicBezTo>
                  <a:pt x="88" y="214"/>
                  <a:pt x="159" y="134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lose/>
                <a:moveTo>
                  <a:pt x="80" y="120"/>
                </a:moveTo>
                <a:cubicBezTo>
                  <a:pt x="57" y="120"/>
                  <a:pt x="40" y="102"/>
                  <a:pt x="40" y="80"/>
                </a:cubicBezTo>
                <a:cubicBezTo>
                  <a:pt x="40" y="58"/>
                  <a:pt x="57" y="40"/>
                  <a:pt x="80" y="40"/>
                </a:cubicBezTo>
                <a:cubicBezTo>
                  <a:pt x="102" y="40"/>
                  <a:pt x="120" y="58"/>
                  <a:pt x="120" y="80"/>
                </a:cubicBezTo>
                <a:cubicBezTo>
                  <a:pt x="120" y="102"/>
                  <a:pt x="102" y="120"/>
                  <a:pt x="80" y="120"/>
                </a:cubicBezTo>
                <a:close/>
                <a:moveTo>
                  <a:pt x="80" y="120"/>
                </a:moveTo>
                <a:cubicBezTo>
                  <a:pt x="80" y="120"/>
                  <a:pt x="80" y="120"/>
                  <a:pt x="80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en-US" sz="135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D79C0-5CF7-4AE3-9D71-5D4BDDA0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/>
              <a:t>Types of drug monitoring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C1EC5-43B8-EC6D-E4B4-445E50855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7137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48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13BE-C3C9-4832-A29B-E4955904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Importance of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4309B-BC76-78E4-5316-1523310A8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4851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7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FACDB-194B-47DA-B353-C920934B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What is a high-risk Drug?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5F02-C3E8-47E5-B19A-2BD99921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Narrow therapeutic index</a:t>
            </a:r>
          </a:p>
          <a:p>
            <a:r>
              <a:rPr lang="en-GB" sz="2000"/>
              <a:t>Regular monitoring required as per licensed indication</a:t>
            </a:r>
          </a:p>
          <a:p>
            <a:r>
              <a:rPr lang="en-GB" sz="2000"/>
              <a:t>Frequently linked to drug related preventable serious harm </a:t>
            </a:r>
          </a:p>
          <a:p>
            <a:r>
              <a:rPr lang="en-GB" sz="2000"/>
              <a:t>Frequently linked to prescribing errors</a:t>
            </a:r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A48CA861-B29A-75B1-8902-C2D2C1D62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76" r="4177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FA28E-E326-43A3-811E-E6A0E1C1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High risk drugs/ drug groups and their monitoring (Examples)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C905-B12F-4B1D-9E28-F8C14A35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DMARDs</a:t>
            </a:r>
          </a:p>
          <a:p>
            <a:r>
              <a:rPr lang="en-GB" sz="2000"/>
              <a:t>Lithium</a:t>
            </a:r>
          </a:p>
          <a:p>
            <a:r>
              <a:rPr lang="en-GB" sz="2000"/>
              <a:t>Amiodarone</a:t>
            </a:r>
          </a:p>
          <a:p>
            <a:r>
              <a:rPr lang="en-GB" sz="2000"/>
              <a:t>Warfarin</a:t>
            </a:r>
          </a:p>
          <a:p>
            <a:r>
              <a:rPr lang="en-GB" sz="2000"/>
              <a:t>NOACs</a:t>
            </a:r>
          </a:p>
          <a:p>
            <a:r>
              <a:rPr lang="en-GB" sz="2000"/>
              <a:t>ACE inh and ARB II antagonists</a:t>
            </a:r>
          </a:p>
          <a:p>
            <a:r>
              <a:rPr lang="en-GB" sz="2000"/>
              <a:t>Diuretics</a:t>
            </a:r>
          </a:p>
          <a:p>
            <a:r>
              <a:rPr lang="en-GB" sz="2000"/>
              <a:t>Oral atypical antipsychotics</a:t>
            </a:r>
          </a:p>
          <a:p>
            <a:r>
              <a:rPr lang="en-GB" sz="2000"/>
              <a:t>SGLT2 inhibitors</a:t>
            </a:r>
          </a:p>
          <a:p>
            <a:r>
              <a:rPr lang="en-GB" sz="2000"/>
              <a:t>Mirabegron</a:t>
            </a:r>
          </a:p>
          <a:p>
            <a:r>
              <a:rPr lang="en-GB" sz="2000"/>
              <a:t>Long term Nitrofurantoin</a:t>
            </a:r>
          </a:p>
          <a:p>
            <a:r>
              <a:rPr lang="en-GB" sz="2000"/>
              <a:t>Spironolactone</a:t>
            </a:r>
          </a:p>
          <a:p>
            <a:r>
              <a:rPr lang="en-GB" sz="2000"/>
              <a:t>NSAIDs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5898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F424E-E577-4495-BDC5-3962A5EC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3700" b="1"/>
              <a:t>High risk drugs/ drug groups and their monitoring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6221-BE70-4399-B04E-0B3108F1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Examples of drugs requiring therapeutic levels monitoring:</a:t>
            </a:r>
          </a:p>
          <a:p>
            <a:r>
              <a:rPr lang="en-GB" sz="2000"/>
              <a:t>Digoxin</a:t>
            </a:r>
          </a:p>
          <a:p>
            <a:r>
              <a:rPr lang="en-GB" sz="2000"/>
              <a:t>Theophylline</a:t>
            </a:r>
          </a:p>
          <a:p>
            <a:r>
              <a:rPr lang="en-GB" sz="2000"/>
              <a:t>Sodium valproate</a:t>
            </a:r>
          </a:p>
          <a:p>
            <a:r>
              <a:rPr lang="en-GB" sz="2000"/>
              <a:t>Lithium</a:t>
            </a:r>
          </a:p>
          <a:p>
            <a:r>
              <a:rPr lang="en-GB" sz="2000"/>
              <a:t>Carbamazepine</a:t>
            </a:r>
          </a:p>
          <a:p>
            <a:endParaRPr lang="en-GB" sz="2000"/>
          </a:p>
          <a:p>
            <a:endParaRPr lang="en-GB" sz="2000"/>
          </a:p>
        </p:txBody>
      </p:sp>
      <p:pic>
        <p:nvPicPr>
          <p:cNvPr id="5" name="Picture 4" descr="Capsules and pills inside a glass bowl">
            <a:extLst>
              <a:ext uri="{FF2B5EF4-FFF2-40B4-BE49-F238E27FC236}">
                <a16:creationId xmlns:a16="http://schemas.microsoft.com/office/drawing/2014/main" id="{44D6C73E-4233-CEEE-2C8F-D03FBAFC2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5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9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1808-AF4E-D0BB-A186-574600D9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54" y="3006586"/>
            <a:ext cx="7284935" cy="273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examples of real patients’ blood tests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09F87-796E-BE3E-78B1-9A2D2EDF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4454" y="667911"/>
            <a:ext cx="6755642" cy="129636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37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1AB8B-52DC-4038-8BDC-71C51422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GB" sz="3700" b="1"/>
              <a:t>High risk drugs/ drug groups and their monitoring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58F-1234-4180-9F02-73B23F4C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Drugs requiring agreement of treatment plan and patient tailored approach:</a:t>
            </a:r>
          </a:p>
          <a:p>
            <a:r>
              <a:rPr lang="en-GB" sz="2000"/>
              <a:t>Hypnotics and Z-drugs</a:t>
            </a:r>
          </a:p>
          <a:p>
            <a:r>
              <a:rPr lang="en-GB" sz="2000"/>
              <a:t>Schedule 2,3 Controlled drugs</a:t>
            </a:r>
          </a:p>
          <a:p>
            <a:r>
              <a:rPr lang="en-GB" sz="2000"/>
              <a:t>Valproate prescribing in females of child baring-age</a:t>
            </a:r>
          </a:p>
          <a:p>
            <a:endParaRPr lang="en-GB" sz="2000"/>
          </a:p>
        </p:txBody>
      </p:sp>
      <p:pic>
        <p:nvPicPr>
          <p:cNvPr id="7" name="Graphic 6" descr="Pill">
            <a:extLst>
              <a:ext uri="{FF2B5EF4-FFF2-40B4-BE49-F238E27FC236}">
                <a16:creationId xmlns:a16="http://schemas.microsoft.com/office/drawing/2014/main" id="{73240994-93E1-3170-9CCD-712A28E94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4320-AEF4-4840-8961-F22A1A57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99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Ground 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6FCD-9C73-4DC1-881B-B38ABB0C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93195"/>
            <a:ext cx="5157787" cy="823912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What helps GP practices monitor medication requiring blood tests and other investigations?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F7642-B04E-4EB9-89E7-94D82C7DB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06725"/>
            <a:ext cx="5157787" cy="3182937"/>
          </a:xfrm>
        </p:spPr>
        <p:txBody>
          <a:bodyPr/>
          <a:lstStyle/>
          <a:p>
            <a:r>
              <a:rPr lang="en-GB" dirty="0"/>
              <a:t>Prescribing support software aided safety checks</a:t>
            </a:r>
          </a:p>
          <a:p>
            <a:r>
              <a:rPr lang="en-GB" dirty="0"/>
              <a:t>Audits for particular Drug/ Drug-groups (DMARDs, Lithium, Warfarin, NOACs etc.)</a:t>
            </a:r>
          </a:p>
          <a:p>
            <a:r>
              <a:rPr lang="en-GB" dirty="0"/>
              <a:t>A good prescribing policy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3504-52F0-40F4-8619-190A6E4D1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3195"/>
            <a:ext cx="5183188" cy="4259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b="1" dirty="0"/>
              <a:t>Common challenges</a:t>
            </a:r>
            <a:r>
              <a:rPr lang="en-GB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EA743-2E6F-4FC1-841D-39941BDB9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8"/>
          </a:xfrm>
        </p:spPr>
        <p:txBody>
          <a:bodyPr/>
          <a:lstStyle/>
          <a:p>
            <a:r>
              <a:rPr lang="en-GB" dirty="0"/>
              <a:t>Non-compliance from patients towards request for blood tests</a:t>
            </a:r>
          </a:p>
          <a:p>
            <a:r>
              <a:rPr lang="en-GB" dirty="0"/>
              <a:t>Lack of robust monitoring</a:t>
            </a:r>
          </a:p>
          <a:p>
            <a:r>
              <a:rPr lang="en-GB" dirty="0"/>
              <a:t>Non-adherence to prescribing policy</a:t>
            </a:r>
          </a:p>
        </p:txBody>
      </p:sp>
    </p:spTree>
    <p:extLst>
      <p:ext uri="{BB962C8B-B14F-4D97-AF65-F5344CB8AC3E}">
        <p14:creationId xmlns:p14="http://schemas.microsoft.com/office/powerpoint/2010/main" val="168642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519</Words>
  <Application>Microsoft Macintosh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Monitoring of Medication in Primary Care</vt:lpstr>
      <vt:lpstr>Types of drug monitoring</vt:lpstr>
      <vt:lpstr>Importance of monitoring</vt:lpstr>
      <vt:lpstr>What is a high-risk Drug?</vt:lpstr>
      <vt:lpstr>High risk drugs/ drug groups and their monitoring (Examples)</vt:lpstr>
      <vt:lpstr>High risk drugs/ drug groups and their monitoring (Continued)</vt:lpstr>
      <vt:lpstr>Some examples of real patients’ blood tests </vt:lpstr>
      <vt:lpstr>High risk drugs/ drug groups and their monitoring (Continued)</vt:lpstr>
      <vt:lpstr>Ground facts</vt:lpstr>
      <vt:lpstr>Monitoring of medication requiring regular reviews</vt:lpstr>
      <vt:lpstr>Let’s improve prescribing safety </vt:lpstr>
      <vt:lpstr>Let’s improve prescribing safety (continued)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of Medication in Primary Care</dc:title>
  <cp:lastModifiedBy>Jeshni Amblum-Almer</cp:lastModifiedBy>
  <cp:revision>2</cp:revision>
  <dcterms:modified xsi:type="dcterms:W3CDTF">2023-10-12T09:08:32Z</dcterms:modified>
</cp:coreProperties>
</file>