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5" r:id="rId4"/>
    <p:sldId id="267" r:id="rId5"/>
    <p:sldId id="266" r:id="rId6"/>
    <p:sldId id="269" r:id="rId7"/>
    <p:sldId id="260" r:id="rId8"/>
    <p:sldId id="268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6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5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9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5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0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1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0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9085FA-2076-4E12-B2AB-69BC03A41CAA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101C-3CBA-4ECC-BA83-1B699E50C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han1/Capstone-Project/blob/d6e33c758df00393efd666b87554b168635eccd4/Minyeong%20Han_Analysis%20Key%20findings%20and%20recommendation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D02C-DD95-43A2-B550-5339661FD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612559"/>
            <a:ext cx="9801803" cy="3349842"/>
          </a:xfrm>
        </p:spPr>
        <p:txBody>
          <a:bodyPr/>
          <a:lstStyle/>
          <a:p>
            <a:pPr algn="ctr"/>
            <a:r>
              <a:rPr lang="en-US" altLang="ko-KR" dirty="0"/>
              <a:t>Sales Optimization Strategy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DAC01-FB08-48B2-B8E7-41363B267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12923"/>
            <a:ext cx="8825658" cy="6613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4000" b="1" dirty="0"/>
              <a:t>Minyeong Han</a:t>
            </a:r>
          </a:p>
          <a:p>
            <a:pPr algn="ctr"/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81350-E65C-4A0D-A35D-52880002730E}"/>
              </a:ext>
            </a:extLst>
          </p:cNvPr>
          <p:cNvSpPr txBox="1"/>
          <p:nvPr/>
        </p:nvSpPr>
        <p:spPr>
          <a:xfrm>
            <a:off x="2627791" y="4974288"/>
            <a:ext cx="609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e-mail: minyeonghan17@gmail.com</a:t>
            </a:r>
            <a:endParaRPr lang="ko-KR" altLang="en-US" sz="2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B3-5C8F-402D-ACD4-CCDD705F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b="1" dirty="0"/>
              <a:t>Discussion</a:t>
            </a:r>
            <a:endParaRPr lang="ko-KR" alt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3B0-B446-43B2-A114-CFF7927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19720" cy="4195481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Feedbacks or suggestions?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3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B3-5C8F-402D-ACD4-CCDD705F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b="1" dirty="0"/>
              <a:t>Customer Problem</a:t>
            </a:r>
            <a:endParaRPr lang="ko-KR" alt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3B0-B446-43B2-A114-CFF7927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6" y="1853247"/>
            <a:ext cx="11503355" cy="437000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How to best optimize the sales efforts for an international dental software company to expand business into the US market</a:t>
            </a:r>
          </a:p>
          <a:p>
            <a:r>
              <a:rPr lang="en-US" altLang="ko-KR" sz="2400" b="1" dirty="0"/>
              <a:t>1. Which state should be the starting point for its marketing software in the US?</a:t>
            </a:r>
          </a:p>
          <a:p>
            <a:r>
              <a:rPr lang="en-US" altLang="ko-KR" sz="2400" b="1" dirty="0"/>
              <a:t>2. Which aspects of software functionality should be emphasized?</a:t>
            </a:r>
          </a:p>
          <a:p>
            <a:r>
              <a:rPr lang="en-US" altLang="ko-KR" sz="2400" b="1" dirty="0"/>
              <a:t>3.What is the main marketing channel and where should the company focus its sales effort?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6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0F09-E18E-4F96-9B23-03BA6CC9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452718"/>
            <a:ext cx="11008659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Findings</a:t>
            </a:r>
            <a:br>
              <a:rPr lang="en-US" altLang="ko-KR" sz="4800" b="1" dirty="0"/>
            </a:br>
            <a:r>
              <a:rPr lang="en-US" altLang="ko-KR" sz="2800" b="1" dirty="0"/>
              <a:t>Which US states have the most dentists?</a:t>
            </a:r>
            <a:endParaRPr lang="ko-KR" alt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E67-2E74-4119-B260-D25643DF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2052918"/>
            <a:ext cx="11313459" cy="4195481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1. </a:t>
            </a:r>
            <a:r>
              <a:rPr lang="en-US" altLang="ko-KR" sz="2600" b="1" dirty="0"/>
              <a:t>District of Columbia: 104.45 per 100,000 population</a:t>
            </a:r>
          </a:p>
          <a:p>
            <a:r>
              <a:rPr lang="en-US" altLang="ko-KR" sz="2600" dirty="0"/>
              <a:t>2. Massachusetts: 78.18 per 100,000 population</a:t>
            </a:r>
          </a:p>
          <a:p>
            <a:r>
              <a:rPr lang="en-US" altLang="ko-KR" sz="2600" dirty="0"/>
              <a:t>3. Hawaii: 77.49 per 100,000 population</a:t>
            </a:r>
          </a:p>
          <a:p>
            <a:r>
              <a:rPr lang="en-US" altLang="ko-KR" sz="2600" dirty="0"/>
              <a:t>4. New Jersey: 77.41 per 100,000 population</a:t>
            </a:r>
          </a:p>
          <a:p>
            <a:r>
              <a:rPr lang="en-US" altLang="ko-KR" sz="2600" dirty="0"/>
              <a:t>5. Alaska: 76.29 per 100,000 population</a:t>
            </a:r>
          </a:p>
          <a:p>
            <a:r>
              <a:rPr lang="en-US" altLang="ko-KR" sz="2600" dirty="0"/>
              <a:t>9. Maryland:70.90 per 100,000 populations</a:t>
            </a:r>
          </a:p>
          <a:p>
            <a:pPr marL="0" indent="0">
              <a:buNone/>
            </a:pPr>
            <a:r>
              <a:rPr lang="en-US" altLang="ko-KR" sz="2600" dirty="0"/>
              <a:t>* Average value from 2001 to 2018. (6. California, 7. New York)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1781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0F09-E18E-4F96-9B23-03BA6CC9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7" y="91983"/>
            <a:ext cx="11008659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Findings</a:t>
            </a:r>
            <a:br>
              <a:rPr lang="en-US" altLang="ko-KR" sz="3200" b="1" dirty="0"/>
            </a:br>
            <a:r>
              <a:rPr lang="en-US" altLang="ko-KR" sz="3200" b="1" dirty="0"/>
              <a:t>Which states are wealthiest?</a:t>
            </a:r>
            <a:endParaRPr lang="ko-KR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E67-2E74-4119-B260-D25643DF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97" y="1662253"/>
            <a:ext cx="6965016" cy="4578749"/>
          </a:xfrm>
        </p:spPr>
        <p:txBody>
          <a:bodyPr>
            <a:noAutofit/>
          </a:bodyPr>
          <a:lstStyle/>
          <a:p>
            <a:r>
              <a:rPr lang="en-US" altLang="ko-KR" dirty="0"/>
              <a:t>Top five wealthy States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Maryland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District of Columbia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New Jersey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Alaska</a:t>
            </a:r>
          </a:p>
          <a:p>
            <a:pPr marL="514350" indent="-514350">
              <a:buAutoNum type="arabicPeriod"/>
            </a:pPr>
            <a:r>
              <a:rPr lang="en-US" altLang="ko-KR" dirty="0"/>
              <a:t>Hawaii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Massachusetts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Median household income from 2013 to 2017. (10. California, 16. New York)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0E57-FA3C-47E1-ADB9-F4EE7B44C314}"/>
              </a:ext>
            </a:extLst>
          </p:cNvPr>
          <p:cNvSpPr txBox="1"/>
          <p:nvPr/>
        </p:nvSpPr>
        <p:spPr>
          <a:xfrm>
            <a:off x="3396704" y="1662253"/>
            <a:ext cx="3812134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Bottom five wealthy states</a:t>
            </a:r>
          </a:p>
          <a:p>
            <a:pPr marL="514350" lvl="0" indent="-51435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AutoNum type="arabicPeriod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Puerto Rico</a:t>
            </a:r>
          </a:p>
          <a:p>
            <a:pPr marL="514350" lvl="0" indent="-51435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AutoNum type="arabicPeriod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Mississippi</a:t>
            </a:r>
          </a:p>
          <a:p>
            <a:pPr marL="514350" lvl="0" indent="-51435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AutoNum type="arabicPeriod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Arkansas</a:t>
            </a:r>
          </a:p>
          <a:p>
            <a:pPr marL="514350" lvl="0" indent="-51435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AutoNum type="arabicPeriod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West Virginia</a:t>
            </a:r>
          </a:p>
          <a:p>
            <a:pPr marL="514350" lvl="0" indent="-514350" latinLnBrk="1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AutoNum type="arabicPeriod"/>
            </a:pPr>
            <a:r>
              <a:rPr lang="en-US" altLang="ko-KR" sz="2000" dirty="0">
                <a:solidFill>
                  <a:prstClr val="white"/>
                </a:solidFill>
                <a:cs typeface="+mj-cs"/>
              </a:rPr>
              <a:t>Alabama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AC10-ECF9-4B4C-9213-46860BEE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13" y="1384300"/>
            <a:ext cx="4934989" cy="53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0F09-E18E-4F96-9B23-03BA6CC9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452718"/>
            <a:ext cx="11008659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Findings</a:t>
            </a:r>
            <a:br>
              <a:rPr lang="en-US" altLang="ko-KR" sz="3200" b="1" dirty="0"/>
            </a:br>
            <a:r>
              <a:rPr lang="en-US" altLang="ko-KR" sz="3200" b="1" dirty="0"/>
              <a:t>What are the top five practice areas?</a:t>
            </a:r>
            <a:endParaRPr lang="ko-KR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E67-2E74-4119-B260-D25643DF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2052918"/>
            <a:ext cx="11313459" cy="4195481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1. General Practice: 145,118</a:t>
            </a:r>
          </a:p>
          <a:p>
            <a:r>
              <a:rPr lang="en-US" altLang="ko-KR" sz="2600" dirty="0"/>
              <a:t>2. </a:t>
            </a:r>
            <a:r>
              <a:rPr lang="en-US" altLang="ko-KR" sz="2600" b="1" u="sng" dirty="0"/>
              <a:t>Orthodontics</a:t>
            </a:r>
            <a:r>
              <a:rPr lang="en-US" altLang="ko-KR" sz="2600" b="1" dirty="0"/>
              <a:t> and Dentofacial Orthopedics: 9,992 (cosmetic dentistry)</a:t>
            </a:r>
          </a:p>
          <a:p>
            <a:r>
              <a:rPr lang="en-US" altLang="ko-KR" sz="2600" dirty="0"/>
              <a:t>3. Oral and </a:t>
            </a:r>
            <a:r>
              <a:rPr lang="en-US" altLang="ko-KR" sz="2600" b="1" u="sng" dirty="0"/>
              <a:t>Maxillofacial Surgery</a:t>
            </a:r>
            <a:r>
              <a:rPr lang="en-US" altLang="ko-KR" sz="2600" dirty="0"/>
              <a:t>: 6,909</a:t>
            </a:r>
          </a:p>
          <a:p>
            <a:r>
              <a:rPr lang="en-US" altLang="ko-KR" sz="2600" dirty="0"/>
              <a:t>4. Pediatric Dentistry: 5,897</a:t>
            </a:r>
          </a:p>
          <a:p>
            <a:r>
              <a:rPr lang="en-US" altLang="ko-KR" sz="2600" dirty="0"/>
              <a:t>5. </a:t>
            </a:r>
            <a:r>
              <a:rPr lang="en-US" altLang="ko-KR" sz="2600" b="1" dirty="0"/>
              <a:t>Periodontics: 5,364</a:t>
            </a:r>
          </a:p>
          <a:p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* Average value from 2001 to 2018.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871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0F09-E18E-4F96-9B23-03BA6CC9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452718"/>
            <a:ext cx="11008659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Sales Optimization Strategy</a:t>
            </a:r>
            <a:endParaRPr lang="ko-KR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E67-2E74-4119-B260-D25643DF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2052918"/>
            <a:ext cx="11313459" cy="4195481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hlinkClick r:id="rId2"/>
              </a:rPr>
              <a:t>Tableau dashboard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1482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B3-5C8F-402D-ACD4-CCDD705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2148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Recommendations</a:t>
            </a:r>
            <a:endParaRPr lang="ko-KR" alt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3B0-B446-43B2-A114-CFF7927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396538"/>
            <a:ext cx="11546541" cy="50690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Target state determination: dentist supply and income level match. </a:t>
            </a:r>
            <a:r>
              <a:rPr lang="en-US" altLang="ko-KR" sz="2400" b="1" dirty="0"/>
              <a:t>Start marketing in the states that have the most dentists per 100,000 people; these states are also among the wealthiest in the US.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Use targeted advertising, conferences, and sales calls to emphasize the cosmetic dentistry functionality in wealthy states. 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Emphasize the appointment/administrative software functionality in less affluent states. In these states, there are more patients with longer wait-times. </a:t>
            </a:r>
            <a:r>
              <a:rPr lang="en-US" altLang="ko-KR" sz="2400" b="1" dirty="0"/>
              <a:t>My customer has applied this recommendation and now is developing a custom appointment/administrative version of the software at a lower price point.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06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B3-5C8F-402D-ACD4-CCDD705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25" y="192505"/>
            <a:ext cx="10972148" cy="1400530"/>
          </a:xfrm>
        </p:spPr>
        <p:txBody>
          <a:bodyPr/>
          <a:lstStyle/>
          <a:p>
            <a:pPr algn="ctr"/>
            <a:r>
              <a:rPr lang="en-US" altLang="ko-KR" sz="4800" b="1" dirty="0"/>
              <a:t>Summary</a:t>
            </a:r>
            <a:endParaRPr lang="ko-KR" alt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3B0-B446-43B2-A114-CFF7927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25" y="1436914"/>
            <a:ext cx="10467378" cy="522858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Start marketing in the wealthy states that also have the most dentists per 100,000 people, emphasizing the cosmetic dentistry functionality of the software.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Marketing channel: dental trade shows &amp; conferences</a:t>
            </a:r>
          </a:p>
        </p:txBody>
      </p:sp>
    </p:spTree>
    <p:extLst>
      <p:ext uri="{BB962C8B-B14F-4D97-AF65-F5344CB8AC3E}">
        <p14:creationId xmlns:p14="http://schemas.microsoft.com/office/powerpoint/2010/main" val="212482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B3-5C8F-402D-ACD4-CCDD705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3" y="409629"/>
            <a:ext cx="10972148" cy="852920"/>
          </a:xfrm>
        </p:spPr>
        <p:txBody>
          <a:bodyPr/>
          <a:lstStyle/>
          <a:p>
            <a:pPr algn="ctr"/>
            <a:r>
              <a:rPr lang="en-US" altLang="ko-KR" sz="4300" b="1" dirty="0"/>
              <a:t>Appendix</a:t>
            </a:r>
            <a:br>
              <a:rPr lang="en-US" altLang="ko-KR" sz="4300" b="1" dirty="0"/>
            </a:br>
            <a:r>
              <a:rPr lang="en-US" altLang="ko-KR" sz="4300" b="1" dirty="0"/>
              <a:t>Recommended conferences</a:t>
            </a:r>
            <a:endParaRPr lang="ko-KR" altLang="en-US" sz="4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3B0-B446-43B2-A114-CFF79273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3" y="2397211"/>
            <a:ext cx="11295354" cy="426828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7200" b="1" dirty="0"/>
              <a:t>(1) American Dental Association Dental Meeting (ADA Dental Show), September 5-7, Moscone Center, San Francisco, California.</a:t>
            </a:r>
            <a:br>
              <a:rPr lang="en-US" altLang="ko-KR" sz="7200" b="1" dirty="0"/>
            </a:br>
            <a:br>
              <a:rPr lang="en-US" altLang="ko-KR" sz="7200" b="1" dirty="0"/>
            </a:br>
            <a:r>
              <a:rPr lang="en-US" altLang="ko-KR" sz="7200" b="1" dirty="0"/>
              <a:t>(2) American Association of Oral and Maxillofacial Surgeons - 101st Annual Meeting Scientific Sessions &amp; Exhibition, September 16-21, Boston Convention and Exhibition Center, Boston, Massachusetts. </a:t>
            </a:r>
            <a:br>
              <a:rPr lang="en-US" altLang="ko-KR" sz="7200" b="1" dirty="0"/>
            </a:br>
            <a:br>
              <a:rPr lang="en-US" altLang="ko-KR" sz="7200" b="1" dirty="0"/>
            </a:br>
            <a:r>
              <a:rPr lang="en-US" altLang="ko-KR" sz="7200" b="1" dirty="0"/>
              <a:t>(3) Greater New York Dental Meeting, November 29-Deember 4, Jacob K. Javits Convention Center, New York, New York. </a:t>
            </a:r>
            <a:br>
              <a:rPr lang="en-US" altLang="ko-KR" sz="7200" b="1" dirty="0"/>
            </a:br>
            <a:br>
              <a:rPr lang="en-US" altLang="ko-KR" sz="7200" b="1" dirty="0"/>
            </a:br>
            <a:r>
              <a:rPr lang="en-US" altLang="ko-KR" sz="7200" b="1" dirty="0"/>
              <a:t>(4) American Association of Oral and Maxillofacial Surgeons, December 5-7, Sheraton Grand, Chicago, Illinois.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353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Sales Optimization Strategy</vt:lpstr>
      <vt:lpstr>Customer Problem</vt:lpstr>
      <vt:lpstr>Findings Which US states have the most dentists?</vt:lpstr>
      <vt:lpstr>Findings Which states are wealthiest?</vt:lpstr>
      <vt:lpstr>Findings What are the top five practice areas?</vt:lpstr>
      <vt:lpstr>Sales Optimization Strategy</vt:lpstr>
      <vt:lpstr>Recommendations</vt:lpstr>
      <vt:lpstr>Summary</vt:lpstr>
      <vt:lpstr>Appendix Recommended conferences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 민영</dc:creator>
  <cp:lastModifiedBy>한 민영</cp:lastModifiedBy>
  <cp:revision>85</cp:revision>
  <dcterms:created xsi:type="dcterms:W3CDTF">2019-06-13T01:09:55Z</dcterms:created>
  <dcterms:modified xsi:type="dcterms:W3CDTF">2019-08-19T16:43:14Z</dcterms:modified>
</cp:coreProperties>
</file>