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7" r:id="rId1"/>
  </p:sldMasterIdLst>
  <p:sldIdLst>
    <p:sldId id="256" r:id="rId2"/>
    <p:sldId id="257" r:id="rId3"/>
    <p:sldId id="258" r:id="rId4"/>
    <p:sldId id="259" r:id="rId5"/>
    <p:sldId id="260" r:id="rId6"/>
    <p:sldId id="261" r:id="rId7"/>
    <p:sldId id="265" r:id="rId8"/>
    <p:sldId id="262" r:id="rId9"/>
    <p:sldId id="266" r:id="rId10"/>
    <p:sldId id="267" r:id="rId11"/>
    <p:sldId id="270" r:id="rId12"/>
    <p:sldId id="269"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48" y="5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ltLang="ko-KR"/>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a:t>Click to edit Master subtitle style</a:t>
            </a:r>
            <a:endParaRPr lang="en-US" dirty="0"/>
          </a:p>
        </p:txBody>
      </p:sp>
      <p:sp>
        <p:nvSpPr>
          <p:cNvPr id="4" name="Date Placeholder 3"/>
          <p:cNvSpPr>
            <a:spLocks noGrp="1"/>
          </p:cNvSpPr>
          <p:nvPr>
            <p:ph type="dt" sz="half" idx="10"/>
          </p:nvPr>
        </p:nvSpPr>
        <p:spPr/>
        <p:txBody>
          <a:bodyPr/>
          <a:lstStyle/>
          <a:p>
            <a:fld id="{D079866A-CB82-4A4F-8FBA-F1B81E2817CE}" type="datetimeFigureOut">
              <a:rPr lang="ko-KR" altLang="en-US" smtClean="0"/>
              <a:t>2019-05-07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30447137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ltLang="ko-KR"/>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D079866A-CB82-4A4F-8FBA-F1B81E2817CE}" type="datetimeFigureOut">
              <a:rPr lang="ko-KR" altLang="en-US" smtClean="0"/>
              <a:t>2019-05-07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845194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ko-KR"/>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ko-KR"/>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D079866A-CB82-4A4F-8FBA-F1B81E2817CE}" type="datetimeFigureOut">
              <a:rPr lang="ko-KR" altLang="en-US" smtClean="0"/>
              <a:t>2019-05-07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D8351C-D5F8-484A-A811-29436F5D1E3F}" type="slidenum">
              <a:rPr lang="ko-KR" altLang="en-US" smtClean="0"/>
              <a:t>‹#›</a:t>
            </a:fld>
            <a:endParaRPr lang="ko-KR"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0017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ltLang="ko-KR"/>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ko-KR"/>
              <a:t>Click to edit Master text styles</a:t>
            </a:r>
          </a:p>
        </p:txBody>
      </p:sp>
      <p:sp>
        <p:nvSpPr>
          <p:cNvPr id="5" name="Date Placeholder 4"/>
          <p:cNvSpPr>
            <a:spLocks noGrp="1"/>
          </p:cNvSpPr>
          <p:nvPr>
            <p:ph type="dt" sz="half" idx="10"/>
          </p:nvPr>
        </p:nvSpPr>
        <p:spPr/>
        <p:txBody>
          <a:bodyPr/>
          <a:lstStyle/>
          <a:p>
            <a:fld id="{D079866A-CB82-4A4F-8FBA-F1B81E2817CE}" type="datetimeFigureOut">
              <a:rPr lang="ko-KR" altLang="en-US" smtClean="0"/>
              <a:t>2019-05-07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3513754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ltLang="ko-KR"/>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ko-KR"/>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ko-KR"/>
              <a:t>Click to edit Master text styles</a:t>
            </a:r>
          </a:p>
        </p:txBody>
      </p:sp>
      <p:sp>
        <p:nvSpPr>
          <p:cNvPr id="5" name="Date Placeholder 4"/>
          <p:cNvSpPr>
            <a:spLocks noGrp="1"/>
          </p:cNvSpPr>
          <p:nvPr>
            <p:ph type="dt" sz="half" idx="10"/>
          </p:nvPr>
        </p:nvSpPr>
        <p:spPr/>
        <p:txBody>
          <a:bodyPr/>
          <a:lstStyle/>
          <a:p>
            <a:fld id="{D079866A-CB82-4A4F-8FBA-F1B81E2817CE}" type="datetimeFigureOut">
              <a:rPr lang="ko-KR" altLang="en-US" smtClean="0"/>
              <a:t>2019-05-07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D8351C-D5F8-484A-A811-29436F5D1E3F}" type="slidenum">
              <a:rPr lang="ko-KR" altLang="en-US" smtClean="0"/>
              <a:t>‹#›</a:t>
            </a:fld>
            <a:endParaRPr lang="ko-KR"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810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ltLang="ko-KR"/>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ltLang="ko-KR"/>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ltLang="ko-KR"/>
              <a:t>Click to edit Master text styles</a:t>
            </a:r>
          </a:p>
        </p:txBody>
      </p:sp>
      <p:sp>
        <p:nvSpPr>
          <p:cNvPr id="5" name="Date Placeholder 4"/>
          <p:cNvSpPr>
            <a:spLocks noGrp="1"/>
          </p:cNvSpPr>
          <p:nvPr>
            <p:ph type="dt" sz="half" idx="10"/>
          </p:nvPr>
        </p:nvSpPr>
        <p:spPr/>
        <p:txBody>
          <a:bodyPr/>
          <a:lstStyle/>
          <a:p>
            <a:fld id="{D079866A-CB82-4A4F-8FBA-F1B81E2817CE}" type="datetimeFigureOut">
              <a:rPr lang="ko-KR" altLang="en-US" smtClean="0"/>
              <a:t>2019-05-07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2975399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D079866A-CB82-4A4F-8FBA-F1B81E2817CE}" type="datetimeFigureOut">
              <a:rPr lang="ko-KR" altLang="en-US" smtClean="0"/>
              <a:t>2019-05-07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2746799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ltLang="ko-KR"/>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D079866A-CB82-4A4F-8FBA-F1B81E2817CE}" type="datetimeFigureOut">
              <a:rPr lang="ko-KR" altLang="en-US" smtClean="0"/>
              <a:t>2019-05-07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198553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ltLang="ko-KR"/>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10"/>
          </p:nvPr>
        </p:nvSpPr>
        <p:spPr/>
        <p:txBody>
          <a:bodyPr/>
          <a:lstStyle/>
          <a:p>
            <a:fld id="{D079866A-CB82-4A4F-8FBA-F1B81E2817CE}" type="datetimeFigureOut">
              <a:rPr lang="ko-KR" altLang="en-US" smtClean="0"/>
              <a:t>2019-05-07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282248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ltLang="ko-KR"/>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D079866A-CB82-4A4F-8FBA-F1B81E2817CE}" type="datetimeFigureOut">
              <a:rPr lang="ko-KR" altLang="en-US" smtClean="0"/>
              <a:t>2019-05-07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57402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ko-KR"/>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Date Placeholder 4"/>
          <p:cNvSpPr>
            <a:spLocks noGrp="1"/>
          </p:cNvSpPr>
          <p:nvPr>
            <p:ph type="dt" sz="half" idx="10"/>
          </p:nvPr>
        </p:nvSpPr>
        <p:spPr/>
        <p:txBody>
          <a:bodyPr/>
          <a:lstStyle/>
          <a:p>
            <a:fld id="{D079866A-CB82-4A4F-8FBA-F1B81E2817CE}" type="datetimeFigureOut">
              <a:rPr lang="ko-KR" altLang="en-US" smtClean="0"/>
              <a:t>2019-05-07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4018038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ko-KR"/>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7" name="Date Placeholder 6"/>
          <p:cNvSpPr>
            <a:spLocks noGrp="1"/>
          </p:cNvSpPr>
          <p:nvPr>
            <p:ph type="dt" sz="half" idx="10"/>
          </p:nvPr>
        </p:nvSpPr>
        <p:spPr/>
        <p:txBody>
          <a:bodyPr/>
          <a:lstStyle/>
          <a:p>
            <a:fld id="{D079866A-CB82-4A4F-8FBA-F1B81E2817CE}" type="datetimeFigureOut">
              <a:rPr lang="ko-KR" altLang="en-US" smtClean="0"/>
              <a:t>2019-05-07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361381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en-US" dirty="0"/>
          </a:p>
        </p:txBody>
      </p:sp>
      <p:sp>
        <p:nvSpPr>
          <p:cNvPr id="3" name="Date Placeholder 2"/>
          <p:cNvSpPr>
            <a:spLocks noGrp="1"/>
          </p:cNvSpPr>
          <p:nvPr>
            <p:ph type="dt" sz="half" idx="10"/>
          </p:nvPr>
        </p:nvSpPr>
        <p:spPr/>
        <p:txBody>
          <a:bodyPr/>
          <a:lstStyle/>
          <a:p>
            <a:fld id="{D079866A-CB82-4A4F-8FBA-F1B81E2817CE}" type="datetimeFigureOut">
              <a:rPr lang="ko-KR" altLang="en-US" smtClean="0"/>
              <a:t>2019-05-07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3196322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79866A-CB82-4A4F-8FBA-F1B81E2817CE}" type="datetimeFigureOut">
              <a:rPr lang="ko-KR" altLang="en-US" smtClean="0"/>
              <a:t>2019-05-07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320687056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ltLang="ko-KR"/>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079866A-CB82-4A4F-8FBA-F1B81E2817CE}" type="datetimeFigureOut">
              <a:rPr lang="ko-KR" altLang="en-US" smtClean="0"/>
              <a:t>2019-05-07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32946523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ltLang="ko-KR"/>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ko-KR"/>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079866A-CB82-4A4F-8FBA-F1B81E2817CE}" type="datetimeFigureOut">
              <a:rPr lang="ko-KR" altLang="en-US" smtClean="0"/>
              <a:t>2019-05-07</a:t>
            </a:fld>
            <a:endParaRPr lang="ko-KR" alt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1421442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ltLang="ko-KR"/>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079866A-CB82-4A4F-8FBA-F1B81E2817CE}" type="datetimeFigureOut">
              <a:rPr lang="ko-KR" altLang="en-US" smtClean="0"/>
              <a:t>2019-05-07</a:t>
            </a:fld>
            <a:endParaRPr lang="ko-KR"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FD8351C-D5F8-484A-A811-29436F5D1E3F}" type="slidenum">
              <a:rPr lang="ko-KR" altLang="en-US" smtClean="0"/>
              <a:t>‹#›</a:t>
            </a:fld>
            <a:endParaRPr lang="ko-KR" altLang="en-US"/>
          </a:p>
        </p:txBody>
      </p:sp>
    </p:spTree>
    <p:extLst>
      <p:ext uri="{BB962C8B-B14F-4D97-AF65-F5344CB8AC3E}">
        <p14:creationId xmlns:p14="http://schemas.microsoft.com/office/powerpoint/2010/main" val="1056677378"/>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 id="2147484020" r:id="rId13"/>
    <p:sldLayoutId id="2147484021" r:id="rId14"/>
    <p:sldLayoutId id="2147484022" r:id="rId15"/>
    <p:sldLayoutId id="2147484023" r:id="rId16"/>
  </p:sldLayoutIdLst>
  <p:txStyles>
    <p:titleStyle>
      <a:lvl1pPr algn="l" defTabSz="457200" rtl="0" eaLnBrk="1" latinLnBrk="1" hangingPunct="1">
        <a:spcBef>
          <a:spcPct val="0"/>
        </a:spcBef>
        <a:buNone/>
        <a:defRPr sz="3600" kern="1200">
          <a:solidFill>
            <a:schemeClr val="tx1">
              <a:lumMod val="85000"/>
              <a:lumOff val="15000"/>
            </a:schemeClr>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nyc_restaurants_map.html"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hyperlink" Target="nyc_restaurants_map.html" TargetMode="Externa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image" Target="../media/image2.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ata.cityofnewyork.us/Health/DOHMH-New-York-City-Restaurant-Inspection-Results/43nn-pn8j"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nyc_restaurants_map.html" TargetMode="Externa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hyperlink" Target="nyc_restaurants_map.html" TargetMode="Externa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2.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17939-7030-42B8-9D59-236316510387}"/>
              </a:ext>
            </a:extLst>
          </p:cNvPr>
          <p:cNvSpPr>
            <a:spLocks noGrp="1"/>
          </p:cNvSpPr>
          <p:nvPr>
            <p:ph type="ctrTitle"/>
          </p:nvPr>
        </p:nvSpPr>
        <p:spPr>
          <a:xfrm>
            <a:off x="2196309" y="1927748"/>
            <a:ext cx="8735548" cy="1729854"/>
          </a:xfrm>
        </p:spPr>
        <p:txBody>
          <a:bodyPr>
            <a:normAutofit fontScale="90000"/>
          </a:bodyPr>
          <a:lstStyle/>
          <a:p>
            <a:pPr algn="ctr"/>
            <a:r>
              <a:rPr lang="en-US" altLang="ko-KR" dirty="0"/>
              <a:t>NYC Restaurant Inspection vs. Yelp</a:t>
            </a:r>
            <a:endParaRPr lang="ko-KR" altLang="en-US" dirty="0"/>
          </a:p>
        </p:txBody>
      </p:sp>
      <p:sp>
        <p:nvSpPr>
          <p:cNvPr id="3" name="Subtitle 2">
            <a:extLst>
              <a:ext uri="{FF2B5EF4-FFF2-40B4-BE49-F238E27FC236}">
                <a16:creationId xmlns:a16="http://schemas.microsoft.com/office/drawing/2014/main" id="{E8DB5898-C35A-4F2B-8445-A35BCEA609AA}"/>
              </a:ext>
            </a:extLst>
          </p:cNvPr>
          <p:cNvSpPr>
            <a:spLocks noGrp="1"/>
          </p:cNvSpPr>
          <p:nvPr>
            <p:ph type="subTitle" idx="1"/>
          </p:nvPr>
        </p:nvSpPr>
        <p:spPr>
          <a:xfrm>
            <a:off x="2657452" y="5082267"/>
            <a:ext cx="8915399" cy="630326"/>
          </a:xfrm>
        </p:spPr>
        <p:txBody>
          <a:bodyPr>
            <a:normAutofit/>
          </a:bodyPr>
          <a:lstStyle/>
          <a:p>
            <a:pPr algn="ctr"/>
            <a:r>
              <a:rPr lang="en-US" altLang="ko-KR" sz="2800" b="1" dirty="0">
                <a:latin typeface="Helvetica Neue"/>
              </a:rPr>
              <a:t>Minyeong Han</a:t>
            </a:r>
            <a:endParaRPr lang="ko-KR" altLang="en-US" sz="2800" b="1" dirty="0">
              <a:latin typeface="Helvetica Neue"/>
            </a:endParaRPr>
          </a:p>
        </p:txBody>
      </p:sp>
    </p:spTree>
    <p:extLst>
      <p:ext uri="{BB962C8B-B14F-4D97-AF65-F5344CB8AC3E}">
        <p14:creationId xmlns:p14="http://schemas.microsoft.com/office/powerpoint/2010/main" val="306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Results</a:t>
            </a:r>
            <a:endParaRPr lang="ko-KR" altLang="en-US" dirty="0"/>
          </a:p>
        </p:txBody>
      </p:sp>
      <p:graphicFrame>
        <p:nvGraphicFramePr>
          <p:cNvPr id="4" name="Content Placeholder 3">
            <a:hlinkClick r:id="rId3" action="ppaction://hlinkfile"/>
            <a:extLst>
              <a:ext uri="{FF2B5EF4-FFF2-40B4-BE49-F238E27FC236}">
                <a16:creationId xmlns:a16="http://schemas.microsoft.com/office/drawing/2014/main" id="{E7BF8BBF-0BB4-4B9D-9031-481E06429CCC}"/>
              </a:ext>
            </a:extLst>
          </p:cNvPr>
          <p:cNvGraphicFramePr>
            <a:graphicFrameLocks noGrp="1" noChangeAspect="1"/>
          </p:cNvGraphicFramePr>
          <p:nvPr>
            <p:ph idx="1"/>
          </p:nvPr>
        </p:nvGraphicFramePr>
        <p:xfrm>
          <a:off x="10185399" y="842280"/>
          <a:ext cx="1319213" cy="422275"/>
        </p:xfrm>
        <a:graphic>
          <a:graphicData uri="http://schemas.openxmlformats.org/presentationml/2006/ole">
            <mc:AlternateContent xmlns:mc="http://schemas.openxmlformats.org/markup-compatibility/2006">
              <mc:Choice xmlns:v="urn:schemas-microsoft-com:vml" Requires="v">
                <p:oleObj spid="_x0000_s3088" name="Packager Shell Object" showAsIcon="1" r:id="rId4" imgW="1319760" imgH="421560" progId="Package">
                  <p:embed/>
                </p:oleObj>
              </mc:Choice>
              <mc:Fallback>
                <p:oleObj name="Packager Shell Object" showAsIcon="1" r:id="rId4" imgW="1319760" imgH="421560" progId="Package">
                  <p:embed/>
                  <p:pic>
                    <p:nvPicPr>
                      <p:cNvPr id="4" name="Content Placeholder 3">
                        <a:hlinkClick r:id="" action="ppaction://hlinkfile"/>
                        <a:extLst>
                          <a:ext uri="{FF2B5EF4-FFF2-40B4-BE49-F238E27FC236}">
                            <a16:creationId xmlns:a16="http://schemas.microsoft.com/office/drawing/2014/main" id="{E7BF8BBF-0BB4-4B9D-9031-481E06429CCC}"/>
                          </a:ext>
                        </a:extLst>
                      </p:cNvPr>
                      <p:cNvPicPr/>
                      <p:nvPr/>
                    </p:nvPicPr>
                    <p:blipFill>
                      <a:blip r:embed="rId5"/>
                      <a:stretch>
                        <a:fillRect/>
                      </a:stretch>
                    </p:blipFill>
                    <p:spPr>
                      <a:xfrm>
                        <a:off x="10185399" y="842280"/>
                        <a:ext cx="1319213" cy="422275"/>
                      </a:xfrm>
                      <a:prstGeom prst="rect">
                        <a:avLst/>
                      </a:prstGeom>
                    </p:spPr>
                  </p:pic>
                </p:oleObj>
              </mc:Fallback>
            </mc:AlternateContent>
          </a:graphicData>
        </a:graphic>
      </p:graphicFrame>
      <p:sp>
        <p:nvSpPr>
          <p:cNvPr id="9" name="Content Placeholder 2">
            <a:extLst>
              <a:ext uri="{FF2B5EF4-FFF2-40B4-BE49-F238E27FC236}">
                <a16:creationId xmlns:a16="http://schemas.microsoft.com/office/drawing/2014/main" id="{3AE06C4E-1CD6-4A52-A1C2-5E484353D84F}"/>
              </a:ext>
            </a:extLst>
          </p:cNvPr>
          <p:cNvSpPr txBox="1">
            <a:spLocks/>
          </p:cNvSpPr>
          <p:nvPr/>
        </p:nvSpPr>
        <p:spPr>
          <a:xfrm>
            <a:off x="1255594" y="1719618"/>
            <a:ext cx="10249018" cy="4899546"/>
          </a:xfrm>
          <a:prstGeom prst="rect">
            <a:avLst/>
          </a:prstGeom>
        </p:spPr>
        <p:txBody>
          <a:bodyPr vert="horz" lIns="91440" tIns="45720" rIns="91440" bIns="45720" rtlCol="0">
            <a:noAutofit/>
          </a:bodyPr>
          <a:lstStyle>
            <a:lvl1pPr marL="342900" indent="-342900" algn="l" defTabSz="457200" rtl="0" eaLnBrk="1" latinLnBrk="1"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ko-KR" sz="1600" b="1" dirty="0">
                <a:latin typeface="Helvetica Neue"/>
              </a:rPr>
              <a:t>The best restaurant, CROWN FRIED CHICKEN reviews</a:t>
            </a:r>
          </a:p>
          <a:p>
            <a:r>
              <a:rPr lang="en-US" altLang="ko-KR" sz="1600" dirty="0">
                <a:latin typeface="Helvetica Neue"/>
              </a:rPr>
              <a:t>Yelp API returns the three reviews. All of the reviewers gave 1 star rating. One of the review said this place was disgusting, and another review said there was a mouse trap and found a fly in cheese burger. </a:t>
            </a:r>
          </a:p>
          <a:p>
            <a:r>
              <a:rPr lang="en-US" altLang="ko-KR" sz="1600" dirty="0">
                <a:latin typeface="Helvetica Neue"/>
              </a:rPr>
              <a:t>However, both of these reviews were created on April 12, 2018. The restaurant inspection date that I used to assess was May 2, 2019, which means the CROWN FRIED CHICKEN restaurant made an effort to improve their compliance with the food safety regulations. This also matches with the result that I drew based on the line chart above.</a:t>
            </a:r>
          </a:p>
          <a:p>
            <a:r>
              <a:rPr lang="en-US" altLang="ko-KR" sz="1600" b="1" dirty="0">
                <a:latin typeface="Helvetica Neue"/>
              </a:rPr>
              <a:t>The worst restaurant, SOUTHERN GIRLS SOUL FOOD reviews</a:t>
            </a:r>
          </a:p>
          <a:p>
            <a:r>
              <a:rPr lang="en-US" altLang="ko-KR" sz="1600" dirty="0">
                <a:latin typeface="Helvetica Neue"/>
              </a:rPr>
              <a:t>The reviews are not consistent. One review that gave 4 star rating said it was well worth the drive to get some quality time and good soul food. However, the other two reviews gave 1 star ratings, and one review said the reviewer was going to state nice things before going into the restaurant, and another review said if he/she could give 0 star he/she would, because of the taste of food. These reviews were all posted in 2019, and based on the line chart above, SOUTHERN GIRLS SOUL FOOD have been getting worse since 2018. </a:t>
            </a:r>
          </a:p>
          <a:p>
            <a:r>
              <a:rPr lang="en-US" altLang="ko-KR" sz="1600" dirty="0">
                <a:latin typeface="Helvetica Neue"/>
              </a:rPr>
              <a:t>Hence, even though one of the recent reviewer gave positive reviews and 4 star ratings, I would not recommend this restaurant, as the reviewer did not mention food safety, and the restaurant inspection result showed this restaurant received the highest violation score in May 2, 2019.</a:t>
            </a:r>
            <a:endParaRPr lang="ko-KR" altLang="en-US" sz="1600" dirty="0">
              <a:latin typeface="Helvetica Neue"/>
            </a:endParaRPr>
          </a:p>
        </p:txBody>
      </p:sp>
    </p:spTree>
    <p:extLst>
      <p:ext uri="{BB962C8B-B14F-4D97-AF65-F5344CB8AC3E}">
        <p14:creationId xmlns:p14="http://schemas.microsoft.com/office/powerpoint/2010/main" val="1978908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Results</a:t>
            </a:r>
            <a:endParaRPr lang="ko-KR" altLang="en-US" dirty="0"/>
          </a:p>
        </p:txBody>
      </p:sp>
      <p:graphicFrame>
        <p:nvGraphicFramePr>
          <p:cNvPr id="4" name="Content Placeholder 3">
            <a:hlinkClick r:id="rId3" action="ppaction://hlinkfile"/>
            <a:extLst>
              <a:ext uri="{FF2B5EF4-FFF2-40B4-BE49-F238E27FC236}">
                <a16:creationId xmlns:a16="http://schemas.microsoft.com/office/drawing/2014/main" id="{E7BF8BBF-0BB4-4B9D-9031-481E06429CCC}"/>
              </a:ext>
            </a:extLst>
          </p:cNvPr>
          <p:cNvGraphicFramePr>
            <a:graphicFrameLocks noGrp="1" noChangeAspect="1"/>
          </p:cNvGraphicFramePr>
          <p:nvPr>
            <p:ph idx="1"/>
            <p:extLst>
              <p:ext uri="{D42A27DB-BD31-4B8C-83A1-F6EECF244321}">
                <p14:modId xmlns:p14="http://schemas.microsoft.com/office/powerpoint/2010/main" val="4280045389"/>
              </p:ext>
            </p:extLst>
          </p:nvPr>
        </p:nvGraphicFramePr>
        <p:xfrm>
          <a:off x="10649423" y="842280"/>
          <a:ext cx="1319213" cy="422275"/>
        </p:xfrm>
        <a:graphic>
          <a:graphicData uri="http://schemas.openxmlformats.org/presentationml/2006/ole">
            <mc:AlternateContent xmlns:mc="http://schemas.openxmlformats.org/markup-compatibility/2006">
              <mc:Choice xmlns:v="urn:schemas-microsoft-com:vml" Requires="v">
                <p:oleObj spid="_x0000_s4112" name="Packager Shell Object" showAsIcon="1" r:id="rId4" imgW="1319760" imgH="421560" progId="Package">
                  <p:embed/>
                </p:oleObj>
              </mc:Choice>
              <mc:Fallback>
                <p:oleObj name="Packager Shell Object" showAsIcon="1" r:id="rId4" imgW="1319760" imgH="421560" progId="Package">
                  <p:embed/>
                  <p:pic>
                    <p:nvPicPr>
                      <p:cNvPr id="4" name="Content Placeholder 3">
                        <a:hlinkClick r:id="" action="ppaction://hlinkfile"/>
                        <a:extLst>
                          <a:ext uri="{FF2B5EF4-FFF2-40B4-BE49-F238E27FC236}">
                            <a16:creationId xmlns:a16="http://schemas.microsoft.com/office/drawing/2014/main" id="{E7BF8BBF-0BB4-4B9D-9031-481E06429CCC}"/>
                          </a:ext>
                        </a:extLst>
                      </p:cNvPr>
                      <p:cNvPicPr/>
                      <p:nvPr/>
                    </p:nvPicPr>
                    <p:blipFill>
                      <a:blip r:embed="rId5"/>
                      <a:stretch>
                        <a:fillRect/>
                      </a:stretch>
                    </p:blipFill>
                    <p:spPr>
                      <a:xfrm>
                        <a:off x="10649423" y="842280"/>
                        <a:ext cx="1319213" cy="422275"/>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F3FD03CB-357F-4FC4-8A0E-0621541CEF38}"/>
              </a:ext>
            </a:extLst>
          </p:cNvPr>
          <p:cNvPicPr>
            <a:picLocks noChangeAspect="1"/>
          </p:cNvPicPr>
          <p:nvPr/>
        </p:nvPicPr>
        <p:blipFill>
          <a:blip r:embed="rId6"/>
          <a:stretch>
            <a:fillRect/>
          </a:stretch>
        </p:blipFill>
        <p:spPr>
          <a:xfrm>
            <a:off x="2394258" y="1729806"/>
            <a:ext cx="3190875" cy="2257425"/>
          </a:xfrm>
          <a:prstGeom prst="rect">
            <a:avLst/>
          </a:prstGeom>
        </p:spPr>
      </p:pic>
      <p:sp>
        <p:nvSpPr>
          <p:cNvPr id="6" name="TextBox 5">
            <a:extLst>
              <a:ext uri="{FF2B5EF4-FFF2-40B4-BE49-F238E27FC236}">
                <a16:creationId xmlns:a16="http://schemas.microsoft.com/office/drawing/2014/main" id="{6872DA40-8770-4D55-BA87-0A34F67D88A6}"/>
              </a:ext>
            </a:extLst>
          </p:cNvPr>
          <p:cNvSpPr txBox="1"/>
          <p:nvPr/>
        </p:nvSpPr>
        <p:spPr>
          <a:xfrm>
            <a:off x="2592924" y="1315092"/>
            <a:ext cx="3084545" cy="369332"/>
          </a:xfrm>
          <a:prstGeom prst="rect">
            <a:avLst/>
          </a:prstGeom>
          <a:noFill/>
        </p:spPr>
        <p:txBody>
          <a:bodyPr wrap="square" rtlCol="0">
            <a:spAutoFit/>
          </a:bodyPr>
          <a:lstStyle/>
          <a:p>
            <a:r>
              <a:rPr lang="en-US" altLang="ko-KR" dirty="0"/>
              <a:t>Yelp’s best restaurants</a:t>
            </a:r>
            <a:endParaRPr lang="ko-KR" altLang="en-US" dirty="0"/>
          </a:p>
        </p:txBody>
      </p:sp>
      <p:pic>
        <p:nvPicPr>
          <p:cNvPr id="7" name="Picture 6">
            <a:extLst>
              <a:ext uri="{FF2B5EF4-FFF2-40B4-BE49-F238E27FC236}">
                <a16:creationId xmlns:a16="http://schemas.microsoft.com/office/drawing/2014/main" id="{0BE65978-1C80-41B6-B0FA-7CBF6DE8EFCD}"/>
              </a:ext>
            </a:extLst>
          </p:cNvPr>
          <p:cNvPicPr>
            <a:picLocks noChangeAspect="1"/>
          </p:cNvPicPr>
          <p:nvPr/>
        </p:nvPicPr>
        <p:blipFill>
          <a:blip r:embed="rId7"/>
          <a:stretch>
            <a:fillRect/>
          </a:stretch>
        </p:blipFill>
        <p:spPr>
          <a:xfrm>
            <a:off x="6670904" y="1628133"/>
            <a:ext cx="4429125" cy="3914775"/>
          </a:xfrm>
          <a:prstGeom prst="rect">
            <a:avLst/>
          </a:prstGeom>
        </p:spPr>
      </p:pic>
      <p:sp>
        <p:nvSpPr>
          <p:cNvPr id="10" name="TextBox 9">
            <a:extLst>
              <a:ext uri="{FF2B5EF4-FFF2-40B4-BE49-F238E27FC236}">
                <a16:creationId xmlns:a16="http://schemas.microsoft.com/office/drawing/2014/main" id="{E625A2DC-9437-4E74-B622-E2101366DB16}"/>
              </a:ext>
            </a:extLst>
          </p:cNvPr>
          <p:cNvSpPr txBox="1"/>
          <p:nvPr/>
        </p:nvSpPr>
        <p:spPr>
          <a:xfrm>
            <a:off x="7588155" y="1258801"/>
            <a:ext cx="2613246" cy="369332"/>
          </a:xfrm>
          <a:prstGeom prst="rect">
            <a:avLst/>
          </a:prstGeom>
          <a:noFill/>
        </p:spPr>
        <p:txBody>
          <a:bodyPr wrap="square" rtlCol="0">
            <a:spAutoFit/>
          </a:bodyPr>
          <a:lstStyle/>
          <a:p>
            <a:r>
              <a:rPr lang="en-US" altLang="ko-KR" dirty="0"/>
              <a:t>Inspection results</a:t>
            </a:r>
            <a:endParaRPr lang="ko-KR" altLang="en-US" dirty="0"/>
          </a:p>
        </p:txBody>
      </p:sp>
      <p:sp>
        <p:nvSpPr>
          <p:cNvPr id="8" name="Rectangle 7">
            <a:extLst>
              <a:ext uri="{FF2B5EF4-FFF2-40B4-BE49-F238E27FC236}">
                <a16:creationId xmlns:a16="http://schemas.microsoft.com/office/drawing/2014/main" id="{972E744D-D23E-4872-AF43-546DBC45DE5E}"/>
              </a:ext>
            </a:extLst>
          </p:cNvPr>
          <p:cNvSpPr/>
          <p:nvPr/>
        </p:nvSpPr>
        <p:spPr>
          <a:xfrm>
            <a:off x="1455761" y="4032613"/>
            <a:ext cx="5067868" cy="2862322"/>
          </a:xfrm>
          <a:prstGeom prst="rect">
            <a:avLst/>
          </a:prstGeom>
        </p:spPr>
        <p:txBody>
          <a:bodyPr wrap="square">
            <a:spAutoFit/>
          </a:bodyPr>
          <a:lstStyle/>
          <a:p>
            <a:r>
              <a:rPr lang="en-US" altLang="ko-KR" dirty="0">
                <a:solidFill>
                  <a:srgbClr val="000000"/>
                </a:solidFill>
                <a:latin typeface="Helvetica Neue"/>
              </a:rPr>
              <a:t>The three restaurants do not have matched phone number in the inspection result dataset.</a:t>
            </a:r>
          </a:p>
          <a:p>
            <a:endParaRPr lang="en-US" altLang="ko-KR" dirty="0">
              <a:solidFill>
                <a:srgbClr val="000000"/>
              </a:solidFill>
              <a:latin typeface="Helvetica Neue"/>
            </a:endParaRPr>
          </a:p>
          <a:p>
            <a:r>
              <a:rPr lang="en-US" altLang="ko-KR" dirty="0">
                <a:solidFill>
                  <a:srgbClr val="000000"/>
                </a:solidFill>
                <a:latin typeface="Helvetica Neue"/>
              </a:rPr>
              <a:t>Only three restaurants received A GRADE in 2019, two were not inspected in 2019, and two restaurants received pending grade in 2019.  </a:t>
            </a:r>
          </a:p>
          <a:p>
            <a:endParaRPr lang="en-US" altLang="ko-KR" dirty="0">
              <a:solidFill>
                <a:srgbClr val="000000"/>
              </a:solidFill>
              <a:latin typeface="Helvetica Neue"/>
            </a:endParaRPr>
          </a:p>
          <a:p>
            <a:r>
              <a:rPr lang="en-US" altLang="ko-KR" dirty="0">
                <a:solidFill>
                  <a:srgbClr val="000000"/>
                </a:solidFill>
                <a:latin typeface="Helvetica Neue"/>
              </a:rPr>
              <a:t>This result confirms that Yelp's best restaurants are not necessarily compliant with the City and State food safety regulations.</a:t>
            </a:r>
            <a:endParaRPr lang="ko-KR" altLang="en-US" dirty="0"/>
          </a:p>
        </p:txBody>
      </p:sp>
    </p:spTree>
    <p:extLst>
      <p:ext uri="{BB962C8B-B14F-4D97-AF65-F5344CB8AC3E}">
        <p14:creationId xmlns:p14="http://schemas.microsoft.com/office/powerpoint/2010/main" val="2243579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Conclusion</a:t>
            </a:r>
            <a:endParaRPr lang="ko-KR" altLang="en-US" dirty="0"/>
          </a:p>
        </p:txBody>
      </p:sp>
      <p:sp>
        <p:nvSpPr>
          <p:cNvPr id="3" name="Content Placeholder 2">
            <a:extLst>
              <a:ext uri="{FF2B5EF4-FFF2-40B4-BE49-F238E27FC236}">
                <a16:creationId xmlns:a16="http://schemas.microsoft.com/office/drawing/2014/main" id="{6EA1806C-BBA8-45E3-A303-04499A57C002}"/>
              </a:ext>
            </a:extLst>
          </p:cNvPr>
          <p:cNvSpPr>
            <a:spLocks noGrp="1"/>
          </p:cNvSpPr>
          <p:nvPr>
            <p:ph idx="1"/>
          </p:nvPr>
        </p:nvSpPr>
        <p:spPr>
          <a:xfrm>
            <a:off x="2589212" y="2133599"/>
            <a:ext cx="8915400" cy="4349087"/>
          </a:xfrm>
        </p:spPr>
        <p:txBody>
          <a:bodyPr>
            <a:normAutofit/>
          </a:bodyPr>
          <a:lstStyle/>
          <a:p>
            <a:r>
              <a:rPr lang="en-US" altLang="ko-KR" dirty="0">
                <a:latin typeface="Helvetica Neue"/>
              </a:rPr>
              <a:t>Restaurants that we see as the best restaurants on Yelp.com do not necessarily have the best inspection results. </a:t>
            </a:r>
          </a:p>
          <a:p>
            <a:pPr>
              <a:buFontTx/>
              <a:buChar char="-"/>
            </a:pPr>
            <a:endParaRPr lang="en-US" altLang="ko-KR" dirty="0">
              <a:latin typeface="Helvetica Neue"/>
            </a:endParaRPr>
          </a:p>
          <a:p>
            <a:r>
              <a:rPr lang="en-US" altLang="ko-KR" dirty="0">
                <a:latin typeface="Helvetica Neue"/>
              </a:rPr>
              <a:t>Yelp's star ratings and reviews are frequently used to decide where to eat outside home in our everyday life, however, by doing this project, I learned that the Yelp's star ratings and reviews mentioning great taste, service or convenient distance do not guarantee the safety of food they serve and the respective restaurant's compliance with the City and State food safety regulations. </a:t>
            </a:r>
          </a:p>
          <a:p>
            <a:endParaRPr lang="en-US" altLang="ko-KR" dirty="0">
              <a:latin typeface="Helvetica Neue"/>
            </a:endParaRPr>
          </a:p>
          <a:p>
            <a:r>
              <a:rPr lang="en-US" altLang="ko-KR" dirty="0">
                <a:latin typeface="Helvetica Neue"/>
              </a:rPr>
              <a:t>I suggest that we should refer to the Health Department's restaurant inspection result once we pick a restaurant based on the Yelp as a starting point to ensure we are having food that is safe to eat, and prepared in safe environments.</a:t>
            </a:r>
            <a:endParaRPr lang="ko-KR" altLang="en-US" dirty="0">
              <a:latin typeface="Helvetica Neue"/>
            </a:endParaRPr>
          </a:p>
        </p:txBody>
      </p:sp>
    </p:spTree>
    <p:extLst>
      <p:ext uri="{BB962C8B-B14F-4D97-AF65-F5344CB8AC3E}">
        <p14:creationId xmlns:p14="http://schemas.microsoft.com/office/powerpoint/2010/main" val="149012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References</a:t>
            </a:r>
            <a:endParaRPr lang="ko-KR" altLang="en-US" dirty="0"/>
          </a:p>
        </p:txBody>
      </p:sp>
      <p:sp>
        <p:nvSpPr>
          <p:cNvPr id="3" name="Content Placeholder 2">
            <a:extLst>
              <a:ext uri="{FF2B5EF4-FFF2-40B4-BE49-F238E27FC236}">
                <a16:creationId xmlns:a16="http://schemas.microsoft.com/office/drawing/2014/main" id="{6EA1806C-BBA8-45E3-A303-04499A57C002}"/>
              </a:ext>
            </a:extLst>
          </p:cNvPr>
          <p:cNvSpPr>
            <a:spLocks noGrp="1"/>
          </p:cNvSpPr>
          <p:nvPr>
            <p:ph idx="1"/>
          </p:nvPr>
        </p:nvSpPr>
        <p:spPr>
          <a:xfrm>
            <a:off x="1801504" y="1266967"/>
            <a:ext cx="10235820" cy="5475027"/>
          </a:xfrm>
        </p:spPr>
        <p:txBody>
          <a:bodyPr>
            <a:noAutofit/>
          </a:bodyPr>
          <a:lstStyle/>
          <a:p>
            <a:r>
              <a:rPr lang="en-US" altLang="ko-KR" sz="1300" dirty="0">
                <a:latin typeface="Helvetica Neue"/>
              </a:rPr>
              <a:t>DOHMH New York City Restaurant Inspection Results </a:t>
            </a:r>
          </a:p>
          <a:p>
            <a:r>
              <a:rPr lang="en-US" altLang="ko-KR" sz="1300" dirty="0">
                <a:latin typeface="Helvetica Neue"/>
                <a:hlinkClick r:id="rId2"/>
              </a:rPr>
              <a:t>https://data.cityofnewyork.us/Health/DOHMH-New-York-City-Restaurant-Inspection-Results/43nn-pn8j</a:t>
            </a:r>
            <a:endParaRPr lang="en-US" altLang="ko-KR" sz="1300" dirty="0">
              <a:latin typeface="Helvetica Neue"/>
            </a:endParaRPr>
          </a:p>
          <a:p>
            <a:endParaRPr lang="en-US" altLang="ko-KR" sz="1300" dirty="0">
              <a:latin typeface="Helvetica Neue"/>
            </a:endParaRPr>
          </a:p>
          <a:p>
            <a:r>
              <a:rPr lang="en-US" altLang="ko-KR" sz="1300" dirty="0">
                <a:latin typeface="Helvetica Neue"/>
              </a:rPr>
              <a:t>How we score and grade </a:t>
            </a:r>
          </a:p>
          <a:p>
            <a:r>
              <a:rPr lang="en-US" altLang="ko-KR" sz="1300" dirty="0">
                <a:latin typeface="Helvetica Neue"/>
              </a:rPr>
              <a:t>https://www1.nyc.gov/assets/doh/downloads/pdf/rii/how-we-score-grade.pdf</a:t>
            </a:r>
            <a:endParaRPr lang="ko-KR" altLang="en-US" sz="1300" dirty="0">
              <a:latin typeface="Helvetica Neue"/>
            </a:endParaRPr>
          </a:p>
          <a:p>
            <a:endParaRPr lang="en-US" altLang="ko-KR" sz="1300" dirty="0">
              <a:latin typeface="Helvetica Neue"/>
            </a:endParaRPr>
          </a:p>
          <a:p>
            <a:r>
              <a:rPr lang="en-US" altLang="ko-KR" sz="1300" dirty="0">
                <a:latin typeface="Helvetica Neue"/>
              </a:rPr>
              <a:t>Get started with the Yelp Fusion API </a:t>
            </a:r>
          </a:p>
          <a:p>
            <a:r>
              <a:rPr lang="en-US" altLang="ko-KR" sz="1300" dirty="0">
                <a:latin typeface="Helvetica Neue"/>
              </a:rPr>
              <a:t>https://www.yelp.com/developers/documentation/v3/get_started</a:t>
            </a:r>
          </a:p>
          <a:p>
            <a:endParaRPr lang="en-US" altLang="ko-KR" sz="1300" dirty="0">
              <a:latin typeface="Helvetica Neue"/>
            </a:endParaRPr>
          </a:p>
          <a:p>
            <a:r>
              <a:rPr lang="en-US" altLang="ko-KR" sz="1300" dirty="0">
                <a:latin typeface="Helvetica Neue"/>
              </a:rPr>
              <a:t>World </a:t>
            </a:r>
            <a:r>
              <a:rPr lang="en-US" altLang="ko-KR" sz="1300" dirty="0" err="1">
                <a:latin typeface="Helvetica Neue"/>
              </a:rPr>
              <a:t>Popultion</a:t>
            </a:r>
            <a:r>
              <a:rPr lang="en-US" altLang="ko-KR" sz="1300" dirty="0">
                <a:latin typeface="Helvetica Neue"/>
              </a:rPr>
              <a:t> Review </a:t>
            </a:r>
          </a:p>
          <a:p>
            <a:r>
              <a:rPr lang="en-US" altLang="ko-KR" sz="1300" dirty="0">
                <a:latin typeface="Helvetica Neue"/>
              </a:rPr>
              <a:t>http://worldpopulationreview.com/us-cities/new-york-city-population/</a:t>
            </a:r>
          </a:p>
          <a:p>
            <a:endParaRPr lang="en-US" altLang="ko-KR" sz="1300" dirty="0">
              <a:latin typeface="Helvetica Neue"/>
            </a:endParaRPr>
          </a:p>
          <a:p>
            <a:r>
              <a:rPr lang="en-US" altLang="ko-KR" sz="1300" dirty="0">
                <a:latin typeface="Helvetica Neue"/>
              </a:rPr>
              <a:t>Burdens abound, but NYC restaurants' numbers are growing </a:t>
            </a:r>
          </a:p>
          <a:p>
            <a:r>
              <a:rPr lang="en-US" altLang="ko-KR" sz="1300" dirty="0">
                <a:latin typeface="Helvetica Neue"/>
              </a:rPr>
              <a:t>https://www.crainsnewyork.com/article/20180412/BLOGS01/180419940/burdens-abound-but-nyc-restaurants-numbers-are-growing</a:t>
            </a:r>
          </a:p>
          <a:p>
            <a:endParaRPr lang="en-US" altLang="ko-KR" sz="1300" dirty="0">
              <a:latin typeface="Helvetica Neue"/>
            </a:endParaRPr>
          </a:p>
          <a:p>
            <a:r>
              <a:rPr lang="en-US" altLang="ko-KR" sz="1300" dirty="0">
                <a:latin typeface="Helvetica Neue"/>
              </a:rPr>
              <a:t>Don’t Eat Out as Often (188/365) </a:t>
            </a:r>
          </a:p>
          <a:p>
            <a:r>
              <a:rPr lang="en-US" altLang="ko-KR" sz="1300" dirty="0">
                <a:latin typeface="Helvetica Neue"/>
              </a:rPr>
              <a:t>https://www.thesimpledollar.com/dont-eat-out-as-often-188365/</a:t>
            </a:r>
          </a:p>
          <a:p>
            <a:endParaRPr lang="en-US" altLang="ko-KR" sz="1200" dirty="0"/>
          </a:p>
        </p:txBody>
      </p:sp>
    </p:spTree>
    <p:extLst>
      <p:ext uri="{BB962C8B-B14F-4D97-AF65-F5344CB8AC3E}">
        <p14:creationId xmlns:p14="http://schemas.microsoft.com/office/powerpoint/2010/main" val="130163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593F-B182-4F12-AB3B-6D26A5ED79EC}"/>
              </a:ext>
            </a:extLst>
          </p:cNvPr>
          <p:cNvSpPr>
            <a:spLocks noGrp="1"/>
          </p:cNvSpPr>
          <p:nvPr>
            <p:ph type="title"/>
          </p:nvPr>
        </p:nvSpPr>
        <p:spPr/>
        <p:txBody>
          <a:bodyPr/>
          <a:lstStyle/>
          <a:p>
            <a:pPr algn="ctr"/>
            <a:r>
              <a:rPr lang="en-US" altLang="ko-KR" dirty="0"/>
              <a:t>Contents</a:t>
            </a:r>
            <a:endParaRPr lang="ko-KR" altLang="en-US" dirty="0"/>
          </a:p>
        </p:txBody>
      </p:sp>
      <p:sp>
        <p:nvSpPr>
          <p:cNvPr id="3" name="Content Placeholder 2">
            <a:extLst>
              <a:ext uri="{FF2B5EF4-FFF2-40B4-BE49-F238E27FC236}">
                <a16:creationId xmlns:a16="http://schemas.microsoft.com/office/drawing/2014/main" id="{2ECF9998-4B6C-4B46-BF02-49BEC727F300}"/>
              </a:ext>
            </a:extLst>
          </p:cNvPr>
          <p:cNvSpPr>
            <a:spLocks noGrp="1"/>
          </p:cNvSpPr>
          <p:nvPr>
            <p:ph idx="1"/>
          </p:nvPr>
        </p:nvSpPr>
        <p:spPr>
          <a:xfrm>
            <a:off x="4913194" y="2133600"/>
            <a:ext cx="6591418" cy="3777622"/>
          </a:xfrm>
        </p:spPr>
        <p:txBody>
          <a:bodyPr/>
          <a:lstStyle/>
          <a:p>
            <a:r>
              <a:rPr lang="en-US" altLang="ko-KR" dirty="0">
                <a:latin typeface="Helvetica Neue"/>
              </a:rPr>
              <a:t>Motivation</a:t>
            </a:r>
          </a:p>
          <a:p>
            <a:r>
              <a:rPr lang="en-US" altLang="ko-KR" dirty="0">
                <a:latin typeface="Helvetica Neue"/>
              </a:rPr>
              <a:t>Research Questions</a:t>
            </a:r>
          </a:p>
          <a:p>
            <a:r>
              <a:rPr lang="en-US" altLang="ko-KR" dirty="0">
                <a:latin typeface="Helvetica Neue"/>
              </a:rPr>
              <a:t>Datasets</a:t>
            </a:r>
          </a:p>
          <a:p>
            <a:r>
              <a:rPr lang="en-US" altLang="ko-KR" dirty="0">
                <a:latin typeface="Helvetica Neue"/>
              </a:rPr>
              <a:t>Approaches</a:t>
            </a:r>
          </a:p>
          <a:p>
            <a:r>
              <a:rPr lang="en-US" altLang="ko-KR" dirty="0">
                <a:latin typeface="Helvetica Neue"/>
              </a:rPr>
              <a:t>Challenges &amp; Limitations</a:t>
            </a:r>
          </a:p>
          <a:p>
            <a:r>
              <a:rPr lang="en-US" altLang="ko-KR" dirty="0">
                <a:latin typeface="Helvetica Neue"/>
              </a:rPr>
              <a:t>Results</a:t>
            </a:r>
          </a:p>
          <a:p>
            <a:r>
              <a:rPr lang="en-US" altLang="ko-KR" dirty="0">
                <a:latin typeface="Helvetica Neue"/>
              </a:rPr>
              <a:t>Conclusion</a:t>
            </a:r>
          </a:p>
          <a:p>
            <a:r>
              <a:rPr lang="en-US" altLang="ko-KR" dirty="0">
                <a:latin typeface="Helvetica Neue"/>
              </a:rPr>
              <a:t>References</a:t>
            </a:r>
            <a:endParaRPr lang="ko-KR" altLang="en-US" dirty="0">
              <a:latin typeface="Helvetica Neue"/>
            </a:endParaRPr>
          </a:p>
        </p:txBody>
      </p:sp>
    </p:spTree>
    <p:extLst>
      <p:ext uri="{BB962C8B-B14F-4D97-AF65-F5344CB8AC3E}">
        <p14:creationId xmlns:p14="http://schemas.microsoft.com/office/powerpoint/2010/main" val="99836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Motivation</a:t>
            </a:r>
            <a:endParaRPr lang="ko-KR" altLang="en-US" dirty="0"/>
          </a:p>
        </p:txBody>
      </p:sp>
      <p:sp>
        <p:nvSpPr>
          <p:cNvPr id="3" name="Content Placeholder 2">
            <a:extLst>
              <a:ext uri="{FF2B5EF4-FFF2-40B4-BE49-F238E27FC236}">
                <a16:creationId xmlns:a16="http://schemas.microsoft.com/office/drawing/2014/main" id="{6EA1806C-BBA8-45E3-A303-04499A57C002}"/>
              </a:ext>
            </a:extLst>
          </p:cNvPr>
          <p:cNvSpPr>
            <a:spLocks noGrp="1"/>
          </p:cNvSpPr>
          <p:nvPr>
            <p:ph idx="1"/>
          </p:nvPr>
        </p:nvSpPr>
        <p:spPr/>
        <p:txBody>
          <a:bodyPr>
            <a:normAutofit fontScale="92500" lnSpcReduction="10000"/>
          </a:bodyPr>
          <a:lstStyle/>
          <a:p>
            <a:r>
              <a:rPr lang="en-US" altLang="ko-KR" dirty="0">
                <a:latin typeface="Helvetica Neue"/>
              </a:rPr>
              <a:t>NYC is the largest city in US: 8.6 million population &amp; 26.7K open restaurants as of 2017.</a:t>
            </a:r>
          </a:p>
          <a:p>
            <a:endParaRPr lang="en-US" altLang="ko-KR" dirty="0">
              <a:latin typeface="Helvetica Neue"/>
            </a:endParaRPr>
          </a:p>
          <a:p>
            <a:r>
              <a:rPr lang="en-US" altLang="ko-KR" dirty="0">
                <a:latin typeface="Helvetica Neue"/>
              </a:rPr>
              <a:t>Yelp.com is one of the most popular website at our fingertips for reviews and recommendations of best restaurants.</a:t>
            </a:r>
          </a:p>
          <a:p>
            <a:endParaRPr lang="en-US" altLang="ko-KR" dirty="0">
              <a:latin typeface="Helvetica Neue"/>
            </a:endParaRPr>
          </a:p>
          <a:p>
            <a:r>
              <a:rPr lang="en-US" altLang="ko-KR" dirty="0">
                <a:latin typeface="Helvetica Neue"/>
              </a:rPr>
              <a:t>Given the overwhelming number of restaurants to choose, I wanted to make better decision based on reliable foundation such as compliance with the food safety regulations, not just lay opinions.</a:t>
            </a:r>
          </a:p>
          <a:p>
            <a:endParaRPr lang="en-US" altLang="ko-KR" dirty="0">
              <a:latin typeface="Helvetica Neue"/>
            </a:endParaRPr>
          </a:p>
          <a:p>
            <a:r>
              <a:rPr lang="en-US" altLang="ko-KR" dirty="0">
                <a:latin typeface="Helvetica Neue"/>
              </a:rPr>
              <a:t>Hence, I decided to analyze the NYC restaurant inspection results and compare these with Yelp’s recommended restaurants in NYC. </a:t>
            </a:r>
          </a:p>
        </p:txBody>
      </p:sp>
    </p:spTree>
    <p:extLst>
      <p:ext uri="{BB962C8B-B14F-4D97-AF65-F5344CB8AC3E}">
        <p14:creationId xmlns:p14="http://schemas.microsoft.com/office/powerpoint/2010/main" val="178012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Research Questions</a:t>
            </a:r>
            <a:endParaRPr lang="ko-KR" altLang="en-US" dirty="0"/>
          </a:p>
        </p:txBody>
      </p:sp>
      <p:sp>
        <p:nvSpPr>
          <p:cNvPr id="3" name="Content Placeholder 2">
            <a:extLst>
              <a:ext uri="{FF2B5EF4-FFF2-40B4-BE49-F238E27FC236}">
                <a16:creationId xmlns:a16="http://schemas.microsoft.com/office/drawing/2014/main" id="{6EA1806C-BBA8-45E3-A303-04499A57C002}"/>
              </a:ext>
            </a:extLst>
          </p:cNvPr>
          <p:cNvSpPr>
            <a:spLocks noGrp="1"/>
          </p:cNvSpPr>
          <p:nvPr>
            <p:ph idx="1"/>
          </p:nvPr>
        </p:nvSpPr>
        <p:spPr/>
        <p:txBody>
          <a:bodyPr/>
          <a:lstStyle/>
          <a:p>
            <a:r>
              <a:rPr lang="en-US" altLang="ko-KR" dirty="0">
                <a:latin typeface="Helvetica Neue"/>
              </a:rPr>
              <a:t>The best restaurants vs. the worst restaurants</a:t>
            </a:r>
          </a:p>
          <a:p>
            <a:pPr>
              <a:buAutoNum type="arabicParenR"/>
            </a:pPr>
            <a:r>
              <a:rPr lang="en-US" altLang="ko-KR" dirty="0">
                <a:latin typeface="Helvetica Neue"/>
              </a:rPr>
              <a:t>What are the restaurants that are or are not compliant with the City and State food safety regulations in NYC?</a:t>
            </a:r>
          </a:p>
          <a:p>
            <a:pPr>
              <a:buAutoNum type="arabicParenR"/>
            </a:pPr>
            <a:r>
              <a:rPr lang="en-US" altLang="ko-KR" dirty="0">
                <a:latin typeface="Helvetica Neue"/>
              </a:rPr>
              <a:t>Are those restaurants getting better over time?</a:t>
            </a:r>
          </a:p>
          <a:p>
            <a:pPr>
              <a:buAutoNum type="arabicParenR"/>
            </a:pPr>
            <a:r>
              <a:rPr lang="en-US" altLang="ko-KR" dirty="0">
                <a:latin typeface="Helvetica Neue"/>
              </a:rPr>
              <a:t>What does Yelp say about these restaurants in terms of star rating and reviews?</a:t>
            </a:r>
          </a:p>
          <a:p>
            <a:pPr>
              <a:buAutoNum type="arabicParenR"/>
            </a:pPr>
            <a:r>
              <a:rPr lang="en-US" altLang="ko-KR" dirty="0">
                <a:latin typeface="Helvetica Neue"/>
              </a:rPr>
              <a:t>Display the best and the worst restaurants on the map</a:t>
            </a:r>
          </a:p>
          <a:p>
            <a:pPr marL="0" indent="0">
              <a:buNone/>
            </a:pPr>
            <a:endParaRPr lang="en-US" altLang="ko-KR" dirty="0">
              <a:latin typeface="Helvetica Neue"/>
            </a:endParaRPr>
          </a:p>
          <a:p>
            <a:r>
              <a:rPr lang="en-US" altLang="ko-KR" dirty="0">
                <a:latin typeface="Helvetica Neue"/>
              </a:rPr>
              <a:t>Are the Yelp’s top 10 best restaurants compliant with the City and State food safety regulations?</a:t>
            </a:r>
          </a:p>
          <a:p>
            <a:endParaRPr lang="en-US" altLang="ko-KR" dirty="0"/>
          </a:p>
          <a:p>
            <a:pPr marL="0" indent="0">
              <a:buNone/>
            </a:pPr>
            <a:endParaRPr lang="en-US" altLang="ko-KR" dirty="0"/>
          </a:p>
          <a:p>
            <a:pPr marL="0" indent="0">
              <a:buNone/>
            </a:pPr>
            <a:endParaRPr lang="ko-KR" altLang="en-US" dirty="0"/>
          </a:p>
        </p:txBody>
      </p:sp>
    </p:spTree>
    <p:extLst>
      <p:ext uri="{BB962C8B-B14F-4D97-AF65-F5344CB8AC3E}">
        <p14:creationId xmlns:p14="http://schemas.microsoft.com/office/powerpoint/2010/main" val="423586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Datasets</a:t>
            </a:r>
            <a:endParaRPr lang="ko-KR" altLang="en-US" dirty="0"/>
          </a:p>
        </p:txBody>
      </p:sp>
      <p:sp>
        <p:nvSpPr>
          <p:cNvPr id="3" name="Content Placeholder 2">
            <a:extLst>
              <a:ext uri="{FF2B5EF4-FFF2-40B4-BE49-F238E27FC236}">
                <a16:creationId xmlns:a16="http://schemas.microsoft.com/office/drawing/2014/main" id="{6EA1806C-BBA8-45E3-A303-04499A57C002}"/>
              </a:ext>
            </a:extLst>
          </p:cNvPr>
          <p:cNvSpPr>
            <a:spLocks noGrp="1"/>
          </p:cNvSpPr>
          <p:nvPr>
            <p:ph idx="1"/>
          </p:nvPr>
        </p:nvSpPr>
        <p:spPr>
          <a:xfrm>
            <a:off x="2589212" y="2133599"/>
            <a:ext cx="8915400" cy="4346713"/>
          </a:xfrm>
        </p:spPr>
        <p:txBody>
          <a:bodyPr/>
          <a:lstStyle/>
          <a:p>
            <a:r>
              <a:rPr lang="en-US" altLang="ko-KR" dirty="0">
                <a:latin typeface="Helvetica Neue"/>
              </a:rPr>
              <a:t>DOHMH New York City Restaurant Inspection Results from NYC </a:t>
            </a:r>
            <a:r>
              <a:rPr lang="en-US" altLang="ko-KR" dirty="0" err="1">
                <a:latin typeface="Helvetica Neue"/>
              </a:rPr>
              <a:t>OpenData</a:t>
            </a:r>
            <a:endParaRPr lang="en-US" altLang="ko-KR" dirty="0">
              <a:latin typeface="Helvetica Neue"/>
            </a:endParaRPr>
          </a:p>
          <a:p>
            <a:pPr marL="0" indent="0">
              <a:buNone/>
            </a:pPr>
            <a:r>
              <a:rPr lang="en-US" altLang="ko-KR" dirty="0">
                <a:latin typeface="Helvetica Neue"/>
              </a:rPr>
              <a:t>: 383K rows x 18 columns</a:t>
            </a:r>
          </a:p>
          <a:p>
            <a:pPr marL="0" indent="0">
              <a:buNone/>
            </a:pPr>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en-US" altLang="ko-KR" dirty="0">
                <a:latin typeface="Helvetica Neue"/>
              </a:rPr>
              <a:t>JSON Data obtained through Yelp Fusion API</a:t>
            </a:r>
          </a:p>
          <a:p>
            <a:endParaRPr lang="en-US" altLang="ko-KR" dirty="0"/>
          </a:p>
          <a:p>
            <a:endParaRPr lang="en-US" altLang="ko-KR" dirty="0"/>
          </a:p>
          <a:p>
            <a:endParaRPr lang="en-US" altLang="ko-KR" dirty="0"/>
          </a:p>
          <a:p>
            <a:endParaRPr lang="en-US" altLang="ko-KR" dirty="0"/>
          </a:p>
          <a:p>
            <a:endParaRPr lang="ko-KR" altLang="en-US" dirty="0"/>
          </a:p>
        </p:txBody>
      </p:sp>
      <p:pic>
        <p:nvPicPr>
          <p:cNvPr id="4" name="Picture 3">
            <a:extLst>
              <a:ext uri="{FF2B5EF4-FFF2-40B4-BE49-F238E27FC236}">
                <a16:creationId xmlns:a16="http://schemas.microsoft.com/office/drawing/2014/main" id="{62D0CFC5-4123-4690-B951-D9C754DF987E}"/>
              </a:ext>
            </a:extLst>
          </p:cNvPr>
          <p:cNvPicPr>
            <a:picLocks noChangeAspect="1"/>
          </p:cNvPicPr>
          <p:nvPr/>
        </p:nvPicPr>
        <p:blipFill>
          <a:blip r:embed="rId2"/>
          <a:stretch>
            <a:fillRect/>
          </a:stretch>
        </p:blipFill>
        <p:spPr>
          <a:xfrm>
            <a:off x="1231661" y="3058272"/>
            <a:ext cx="10747513" cy="2067649"/>
          </a:xfrm>
          <a:prstGeom prst="rect">
            <a:avLst/>
          </a:prstGeom>
        </p:spPr>
      </p:pic>
    </p:spTree>
    <p:extLst>
      <p:ext uri="{BB962C8B-B14F-4D97-AF65-F5344CB8AC3E}">
        <p14:creationId xmlns:p14="http://schemas.microsoft.com/office/powerpoint/2010/main" val="238323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Approaches</a:t>
            </a:r>
            <a:endParaRPr lang="ko-KR" altLang="en-US" dirty="0"/>
          </a:p>
        </p:txBody>
      </p:sp>
      <p:sp>
        <p:nvSpPr>
          <p:cNvPr id="3" name="Content Placeholder 2">
            <a:extLst>
              <a:ext uri="{FF2B5EF4-FFF2-40B4-BE49-F238E27FC236}">
                <a16:creationId xmlns:a16="http://schemas.microsoft.com/office/drawing/2014/main" id="{6EA1806C-BBA8-45E3-A303-04499A57C002}"/>
              </a:ext>
            </a:extLst>
          </p:cNvPr>
          <p:cNvSpPr>
            <a:spLocks noGrp="1"/>
          </p:cNvSpPr>
          <p:nvPr>
            <p:ph idx="1"/>
          </p:nvPr>
        </p:nvSpPr>
        <p:spPr>
          <a:xfrm>
            <a:off x="2589212" y="2133599"/>
            <a:ext cx="8915400" cy="4306957"/>
          </a:xfrm>
        </p:spPr>
        <p:txBody>
          <a:bodyPr>
            <a:normAutofit lnSpcReduction="10000"/>
          </a:bodyPr>
          <a:lstStyle/>
          <a:p>
            <a:r>
              <a:rPr lang="en-US" altLang="ko-KR" dirty="0">
                <a:latin typeface="Helvetica Neue"/>
              </a:rPr>
              <a:t>1) Extracting the most recent inspection data and choosing the 5 best and the 5 worst  restaurants based on the Average scores of violation. </a:t>
            </a:r>
          </a:p>
          <a:p>
            <a:endParaRPr lang="en-US" altLang="ko-KR" dirty="0">
              <a:latin typeface="Helvetica Neue"/>
            </a:endParaRPr>
          </a:p>
          <a:p>
            <a:r>
              <a:rPr lang="en-US" altLang="ko-KR" dirty="0">
                <a:latin typeface="Helvetica Neue"/>
              </a:rPr>
              <a:t>2) Creating the line plot of “Scores vs. inspection year” for the 5 best and the 5 worst restaurants, respectively, to see the trends.</a:t>
            </a:r>
          </a:p>
          <a:p>
            <a:endParaRPr lang="en-US" altLang="ko-KR" dirty="0">
              <a:latin typeface="Helvetica Neue"/>
            </a:endParaRPr>
          </a:p>
          <a:p>
            <a:r>
              <a:rPr lang="en-US" altLang="ko-KR" dirty="0">
                <a:latin typeface="Helvetica Neue"/>
              </a:rPr>
              <a:t>3) Comparing with the Yelp’s star ratings and reviews.</a:t>
            </a:r>
          </a:p>
          <a:p>
            <a:endParaRPr lang="en-US" altLang="ko-KR" dirty="0">
              <a:latin typeface="Helvetica Neue"/>
            </a:endParaRPr>
          </a:p>
          <a:p>
            <a:r>
              <a:rPr lang="en-US" altLang="ko-KR" dirty="0">
                <a:latin typeface="Helvetica Neue"/>
              </a:rPr>
              <a:t>4) Locating the best and the worst restaurants on the map.</a:t>
            </a:r>
          </a:p>
          <a:p>
            <a:endParaRPr lang="en-US" altLang="ko-KR" dirty="0">
              <a:latin typeface="Helvetica Neue"/>
            </a:endParaRPr>
          </a:p>
          <a:p>
            <a:r>
              <a:rPr lang="en-US" altLang="ko-KR" dirty="0">
                <a:latin typeface="Helvetica Neue"/>
              </a:rPr>
              <a:t>5) Extracting Yelp’s best recommended restaurants from the inspection data set to find discrepancies if any.</a:t>
            </a:r>
          </a:p>
          <a:p>
            <a:endParaRPr lang="en-US" altLang="ko-KR" dirty="0"/>
          </a:p>
          <a:p>
            <a:endParaRPr lang="ko-KR" altLang="en-US" dirty="0"/>
          </a:p>
        </p:txBody>
      </p:sp>
    </p:spTree>
    <p:extLst>
      <p:ext uri="{BB962C8B-B14F-4D97-AF65-F5344CB8AC3E}">
        <p14:creationId xmlns:p14="http://schemas.microsoft.com/office/powerpoint/2010/main" val="211961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Challenges &amp; Limitations</a:t>
            </a:r>
            <a:endParaRPr lang="ko-KR" altLang="en-US" dirty="0"/>
          </a:p>
        </p:txBody>
      </p:sp>
      <p:sp>
        <p:nvSpPr>
          <p:cNvPr id="3" name="Content Placeholder 2">
            <a:extLst>
              <a:ext uri="{FF2B5EF4-FFF2-40B4-BE49-F238E27FC236}">
                <a16:creationId xmlns:a16="http://schemas.microsoft.com/office/drawing/2014/main" id="{6EA1806C-BBA8-45E3-A303-04499A57C002}"/>
              </a:ext>
            </a:extLst>
          </p:cNvPr>
          <p:cNvSpPr>
            <a:spLocks noGrp="1"/>
          </p:cNvSpPr>
          <p:nvPr>
            <p:ph idx="1"/>
          </p:nvPr>
        </p:nvSpPr>
        <p:spPr>
          <a:xfrm>
            <a:off x="2589212" y="2133600"/>
            <a:ext cx="8915400" cy="4292252"/>
          </a:xfrm>
        </p:spPr>
        <p:txBody>
          <a:bodyPr>
            <a:normAutofit/>
          </a:bodyPr>
          <a:lstStyle/>
          <a:p>
            <a:r>
              <a:rPr lang="en-US" altLang="ko-KR" dirty="0">
                <a:latin typeface="Helvetica Neue"/>
              </a:rPr>
              <a:t>1) Restaurant has different mailing addresses in the inspection dataset and Yelp dataset.</a:t>
            </a:r>
          </a:p>
          <a:p>
            <a:pPr marL="0" indent="0">
              <a:buNone/>
            </a:pPr>
            <a:r>
              <a:rPr lang="en-US" altLang="ko-KR" dirty="0">
                <a:latin typeface="Helvetica Neue"/>
              </a:rPr>
              <a:t>→ I used phone number to match the restaurant with the same-named restaurant, still there are some mismatched data.</a:t>
            </a:r>
          </a:p>
          <a:p>
            <a:r>
              <a:rPr lang="en-US" altLang="ko-KR" dirty="0">
                <a:latin typeface="Helvetica Neue"/>
              </a:rPr>
              <a:t>2) Not every restaurant in the inspection dataset was in the Yelp dataset.</a:t>
            </a:r>
          </a:p>
          <a:p>
            <a:pPr marL="0" indent="0">
              <a:buNone/>
            </a:pPr>
            <a:r>
              <a:rPr lang="en-US" altLang="ko-KR" dirty="0">
                <a:latin typeface="Helvetica Neue"/>
              </a:rPr>
              <a:t>→ Unregistered restaurants in Yelp dataset, which was expected as inevitable when getting the data from two different sources.</a:t>
            </a:r>
          </a:p>
          <a:p>
            <a:r>
              <a:rPr lang="en-US" altLang="ko-KR" dirty="0">
                <a:latin typeface="Helvetica Neue"/>
              </a:rPr>
              <a:t>3) The limitations of GitHub repository(100MB).</a:t>
            </a:r>
          </a:p>
          <a:p>
            <a:pPr marL="0" indent="0">
              <a:buNone/>
            </a:pPr>
            <a:r>
              <a:rPr lang="en-US" altLang="ko-KR" dirty="0">
                <a:latin typeface="Helvetica Neue"/>
              </a:rPr>
              <a:t>→ I deleted the records with “missing” values and truncated the records before May 2017 as three years of records suffice the purpose of analysis.</a:t>
            </a:r>
          </a:p>
          <a:p>
            <a:r>
              <a:rPr lang="en-US" altLang="ko-KR" dirty="0">
                <a:latin typeface="Helvetica Neue"/>
              </a:rPr>
              <a:t>4) Fully functioning folium map does not show on the GitHub. </a:t>
            </a:r>
          </a:p>
          <a:p>
            <a:pPr marL="0" indent="0">
              <a:buNone/>
            </a:pPr>
            <a:r>
              <a:rPr lang="en-US" altLang="ko-KR" dirty="0">
                <a:latin typeface="Helvetica Neue"/>
              </a:rPr>
              <a:t>→ I saved the map as HTML object and embedded it here.</a:t>
            </a:r>
            <a:endParaRPr lang="ko-KR" altLang="en-US" dirty="0">
              <a:latin typeface="Helvetica Neue"/>
            </a:endParaRPr>
          </a:p>
        </p:txBody>
      </p:sp>
    </p:spTree>
    <p:extLst>
      <p:ext uri="{BB962C8B-B14F-4D97-AF65-F5344CB8AC3E}">
        <p14:creationId xmlns:p14="http://schemas.microsoft.com/office/powerpoint/2010/main" val="127969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Results</a:t>
            </a:r>
            <a:endParaRPr lang="ko-KR" altLang="en-US" dirty="0"/>
          </a:p>
        </p:txBody>
      </p:sp>
      <p:graphicFrame>
        <p:nvGraphicFramePr>
          <p:cNvPr id="4" name="Content Placeholder 3">
            <a:hlinkClick r:id="rId3" action="ppaction://hlinkfile"/>
            <a:extLst>
              <a:ext uri="{FF2B5EF4-FFF2-40B4-BE49-F238E27FC236}">
                <a16:creationId xmlns:a16="http://schemas.microsoft.com/office/drawing/2014/main" id="{E7BF8BBF-0BB4-4B9D-9031-481E06429CCC}"/>
              </a:ext>
            </a:extLst>
          </p:cNvPr>
          <p:cNvGraphicFramePr>
            <a:graphicFrameLocks noGrp="1" noChangeAspect="1"/>
          </p:cNvGraphicFramePr>
          <p:nvPr>
            <p:ph idx="1"/>
            <p:extLst>
              <p:ext uri="{D42A27DB-BD31-4B8C-83A1-F6EECF244321}">
                <p14:modId xmlns:p14="http://schemas.microsoft.com/office/powerpoint/2010/main" val="1120001240"/>
              </p:ext>
            </p:extLst>
          </p:nvPr>
        </p:nvGraphicFramePr>
        <p:xfrm>
          <a:off x="10185399" y="842280"/>
          <a:ext cx="1319213" cy="422275"/>
        </p:xfrm>
        <a:graphic>
          <a:graphicData uri="http://schemas.openxmlformats.org/presentationml/2006/ole">
            <mc:AlternateContent xmlns:mc="http://schemas.openxmlformats.org/markup-compatibility/2006">
              <mc:Choice xmlns:v="urn:schemas-microsoft-com:vml" Requires="v">
                <p:oleObj spid="_x0000_s1060" name="Packager Shell Object" showAsIcon="1" r:id="rId4" imgW="1319760" imgH="421560" progId="Package">
                  <p:embed/>
                </p:oleObj>
              </mc:Choice>
              <mc:Fallback>
                <p:oleObj name="Packager Shell Object" showAsIcon="1" r:id="rId4" imgW="1319760" imgH="421560" progId="Package">
                  <p:embed/>
                  <p:pic>
                    <p:nvPicPr>
                      <p:cNvPr id="0" name=""/>
                      <p:cNvPicPr/>
                      <p:nvPr/>
                    </p:nvPicPr>
                    <p:blipFill>
                      <a:blip r:embed="rId5"/>
                      <a:stretch>
                        <a:fillRect/>
                      </a:stretch>
                    </p:blipFill>
                    <p:spPr>
                      <a:xfrm>
                        <a:off x="10185399" y="842280"/>
                        <a:ext cx="1319213" cy="422275"/>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F2BC6550-9CAA-467D-ABFD-09A66EE34704}"/>
              </a:ext>
            </a:extLst>
          </p:cNvPr>
          <p:cNvPicPr>
            <a:picLocks noChangeAspect="1"/>
          </p:cNvPicPr>
          <p:nvPr/>
        </p:nvPicPr>
        <p:blipFill>
          <a:blip r:embed="rId6"/>
          <a:stretch>
            <a:fillRect/>
          </a:stretch>
        </p:blipFill>
        <p:spPr>
          <a:xfrm>
            <a:off x="2157826" y="2273162"/>
            <a:ext cx="3476625" cy="1543050"/>
          </a:xfrm>
          <a:prstGeom prst="rect">
            <a:avLst/>
          </a:prstGeom>
        </p:spPr>
      </p:pic>
      <p:sp>
        <p:nvSpPr>
          <p:cNvPr id="7" name="TextBox 6">
            <a:extLst>
              <a:ext uri="{FF2B5EF4-FFF2-40B4-BE49-F238E27FC236}">
                <a16:creationId xmlns:a16="http://schemas.microsoft.com/office/drawing/2014/main" id="{8F816C18-50F5-486D-BC0E-FBAFBA8E0347}"/>
              </a:ext>
            </a:extLst>
          </p:cNvPr>
          <p:cNvSpPr txBox="1"/>
          <p:nvPr/>
        </p:nvSpPr>
        <p:spPr>
          <a:xfrm>
            <a:off x="2252870" y="1696278"/>
            <a:ext cx="2835965" cy="369332"/>
          </a:xfrm>
          <a:prstGeom prst="rect">
            <a:avLst/>
          </a:prstGeom>
          <a:noFill/>
        </p:spPr>
        <p:txBody>
          <a:bodyPr wrap="square" rtlCol="0">
            <a:spAutoFit/>
          </a:bodyPr>
          <a:lstStyle/>
          <a:p>
            <a:r>
              <a:rPr lang="en-US" altLang="ko-KR" dirty="0"/>
              <a:t>The Best 5 Restaurants</a:t>
            </a:r>
            <a:endParaRPr lang="ko-KR" altLang="en-US" dirty="0"/>
          </a:p>
        </p:txBody>
      </p:sp>
      <p:pic>
        <p:nvPicPr>
          <p:cNvPr id="9" name="Picture 8">
            <a:extLst>
              <a:ext uri="{FF2B5EF4-FFF2-40B4-BE49-F238E27FC236}">
                <a16:creationId xmlns:a16="http://schemas.microsoft.com/office/drawing/2014/main" id="{62A87754-B5F8-4156-AC59-96397443C10E}"/>
              </a:ext>
            </a:extLst>
          </p:cNvPr>
          <p:cNvPicPr>
            <a:picLocks noChangeAspect="1"/>
          </p:cNvPicPr>
          <p:nvPr/>
        </p:nvPicPr>
        <p:blipFill>
          <a:blip r:embed="rId7"/>
          <a:stretch>
            <a:fillRect/>
          </a:stretch>
        </p:blipFill>
        <p:spPr>
          <a:xfrm>
            <a:off x="6096000" y="2123170"/>
            <a:ext cx="5128591" cy="3009757"/>
          </a:xfrm>
          <a:prstGeom prst="rect">
            <a:avLst/>
          </a:prstGeom>
        </p:spPr>
      </p:pic>
      <p:sp>
        <p:nvSpPr>
          <p:cNvPr id="10" name="TextBox 9">
            <a:extLst>
              <a:ext uri="{FF2B5EF4-FFF2-40B4-BE49-F238E27FC236}">
                <a16:creationId xmlns:a16="http://schemas.microsoft.com/office/drawing/2014/main" id="{B0C4854B-61D8-4E3E-A0FE-2892D1AA334E}"/>
              </a:ext>
            </a:extLst>
          </p:cNvPr>
          <p:cNvSpPr txBox="1"/>
          <p:nvPr/>
        </p:nvSpPr>
        <p:spPr>
          <a:xfrm>
            <a:off x="6339715" y="1644753"/>
            <a:ext cx="3955097" cy="369332"/>
          </a:xfrm>
          <a:prstGeom prst="rect">
            <a:avLst/>
          </a:prstGeom>
          <a:noFill/>
        </p:spPr>
        <p:txBody>
          <a:bodyPr wrap="square" rtlCol="0">
            <a:spAutoFit/>
          </a:bodyPr>
          <a:lstStyle/>
          <a:p>
            <a:r>
              <a:rPr lang="en-US" altLang="ko-KR" dirty="0"/>
              <a:t>Compliance trends over the years</a:t>
            </a:r>
            <a:endParaRPr lang="ko-KR" altLang="en-US" dirty="0"/>
          </a:p>
        </p:txBody>
      </p:sp>
      <p:sp>
        <p:nvSpPr>
          <p:cNvPr id="11" name="Rectangle 10">
            <a:extLst>
              <a:ext uri="{FF2B5EF4-FFF2-40B4-BE49-F238E27FC236}">
                <a16:creationId xmlns:a16="http://schemas.microsoft.com/office/drawing/2014/main" id="{9274F10C-DEEB-4E4D-B063-C578E5F2EB76}"/>
              </a:ext>
            </a:extLst>
          </p:cNvPr>
          <p:cNvSpPr/>
          <p:nvPr/>
        </p:nvSpPr>
        <p:spPr>
          <a:xfrm>
            <a:off x="1683026" y="4284559"/>
            <a:ext cx="4656689" cy="1754326"/>
          </a:xfrm>
          <a:prstGeom prst="rect">
            <a:avLst/>
          </a:prstGeom>
        </p:spPr>
        <p:txBody>
          <a:bodyPr wrap="square">
            <a:spAutoFit/>
          </a:bodyPr>
          <a:lstStyle/>
          <a:p>
            <a:r>
              <a:rPr lang="en-US" altLang="ko-KR" dirty="0">
                <a:solidFill>
                  <a:srgbClr val="000000"/>
                </a:solidFill>
                <a:latin typeface="Helvetica Neue"/>
              </a:rPr>
              <a:t>Available on Yelp, CROWN FRIED CHICKEN has star rating of 1.5 and the review count is only 4, although the restaurant inspection result describes this restaurant as one of the top 5 in terms of compliance with the food safety regulations.</a:t>
            </a:r>
            <a:endParaRPr lang="ko-KR" altLang="en-US" dirty="0"/>
          </a:p>
        </p:txBody>
      </p:sp>
    </p:spTree>
    <p:extLst>
      <p:ext uri="{BB962C8B-B14F-4D97-AF65-F5344CB8AC3E}">
        <p14:creationId xmlns:p14="http://schemas.microsoft.com/office/powerpoint/2010/main" val="2464433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DCE82-A9ED-423E-BB5A-3ED1675C7542}"/>
              </a:ext>
            </a:extLst>
          </p:cNvPr>
          <p:cNvSpPr>
            <a:spLocks noGrp="1"/>
          </p:cNvSpPr>
          <p:nvPr>
            <p:ph type="title"/>
          </p:nvPr>
        </p:nvSpPr>
        <p:spPr/>
        <p:txBody>
          <a:bodyPr/>
          <a:lstStyle/>
          <a:p>
            <a:pPr algn="ctr"/>
            <a:r>
              <a:rPr lang="en-US" altLang="ko-KR" dirty="0"/>
              <a:t>Results</a:t>
            </a:r>
            <a:endParaRPr lang="ko-KR" altLang="en-US" dirty="0"/>
          </a:p>
        </p:txBody>
      </p:sp>
      <p:graphicFrame>
        <p:nvGraphicFramePr>
          <p:cNvPr id="4" name="Content Placeholder 3">
            <a:hlinkClick r:id="rId3" action="ppaction://hlinkfile"/>
            <a:extLst>
              <a:ext uri="{FF2B5EF4-FFF2-40B4-BE49-F238E27FC236}">
                <a16:creationId xmlns:a16="http://schemas.microsoft.com/office/drawing/2014/main" id="{E7BF8BBF-0BB4-4B9D-9031-481E06429CCC}"/>
              </a:ext>
            </a:extLst>
          </p:cNvPr>
          <p:cNvGraphicFramePr>
            <a:graphicFrameLocks noGrp="1" noChangeAspect="1"/>
          </p:cNvGraphicFramePr>
          <p:nvPr>
            <p:ph idx="1"/>
          </p:nvPr>
        </p:nvGraphicFramePr>
        <p:xfrm>
          <a:off x="10185399" y="842280"/>
          <a:ext cx="1319213" cy="422275"/>
        </p:xfrm>
        <a:graphic>
          <a:graphicData uri="http://schemas.openxmlformats.org/presentationml/2006/ole">
            <mc:AlternateContent xmlns:mc="http://schemas.openxmlformats.org/markup-compatibility/2006">
              <mc:Choice xmlns:v="urn:schemas-microsoft-com:vml" Requires="v">
                <p:oleObj spid="_x0000_s2066" name="Packager Shell Object" showAsIcon="1" r:id="rId4" imgW="1319760" imgH="421560" progId="Package">
                  <p:embed/>
                </p:oleObj>
              </mc:Choice>
              <mc:Fallback>
                <p:oleObj name="Packager Shell Object" showAsIcon="1" r:id="rId4" imgW="1319760" imgH="421560" progId="Package">
                  <p:embed/>
                  <p:pic>
                    <p:nvPicPr>
                      <p:cNvPr id="4" name="Content Placeholder 3">
                        <a:hlinkClick r:id="" action="ppaction://hlinkfile"/>
                        <a:extLst>
                          <a:ext uri="{FF2B5EF4-FFF2-40B4-BE49-F238E27FC236}">
                            <a16:creationId xmlns:a16="http://schemas.microsoft.com/office/drawing/2014/main" id="{E7BF8BBF-0BB4-4B9D-9031-481E06429CCC}"/>
                          </a:ext>
                        </a:extLst>
                      </p:cNvPr>
                      <p:cNvPicPr/>
                      <p:nvPr/>
                    </p:nvPicPr>
                    <p:blipFill>
                      <a:blip r:embed="rId5"/>
                      <a:stretch>
                        <a:fillRect/>
                      </a:stretch>
                    </p:blipFill>
                    <p:spPr>
                      <a:xfrm>
                        <a:off x="10185399" y="842280"/>
                        <a:ext cx="1319213" cy="422275"/>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F0C011DE-DDC5-4B50-B75F-CEBEFCA87878}"/>
              </a:ext>
            </a:extLst>
          </p:cNvPr>
          <p:cNvPicPr>
            <a:picLocks noChangeAspect="1"/>
          </p:cNvPicPr>
          <p:nvPr/>
        </p:nvPicPr>
        <p:blipFill>
          <a:blip r:embed="rId6"/>
          <a:stretch>
            <a:fillRect/>
          </a:stretch>
        </p:blipFill>
        <p:spPr>
          <a:xfrm>
            <a:off x="1728580" y="2079556"/>
            <a:ext cx="4248150" cy="1524000"/>
          </a:xfrm>
          <a:prstGeom prst="rect">
            <a:avLst/>
          </a:prstGeom>
        </p:spPr>
      </p:pic>
      <p:sp>
        <p:nvSpPr>
          <p:cNvPr id="8" name="TextBox 7">
            <a:extLst>
              <a:ext uri="{FF2B5EF4-FFF2-40B4-BE49-F238E27FC236}">
                <a16:creationId xmlns:a16="http://schemas.microsoft.com/office/drawing/2014/main" id="{E5D40472-0456-42FA-B2C2-29EDAB00FF87}"/>
              </a:ext>
            </a:extLst>
          </p:cNvPr>
          <p:cNvSpPr txBox="1"/>
          <p:nvPr/>
        </p:nvSpPr>
        <p:spPr>
          <a:xfrm>
            <a:off x="2157826" y="1535668"/>
            <a:ext cx="2835965" cy="369332"/>
          </a:xfrm>
          <a:prstGeom prst="rect">
            <a:avLst/>
          </a:prstGeom>
          <a:noFill/>
        </p:spPr>
        <p:txBody>
          <a:bodyPr wrap="square" rtlCol="0">
            <a:spAutoFit/>
          </a:bodyPr>
          <a:lstStyle/>
          <a:p>
            <a:r>
              <a:rPr lang="en-US" altLang="ko-KR" dirty="0"/>
              <a:t>The Worst 5 Restaurants</a:t>
            </a:r>
            <a:endParaRPr lang="ko-KR" altLang="en-US" dirty="0"/>
          </a:p>
        </p:txBody>
      </p:sp>
      <p:pic>
        <p:nvPicPr>
          <p:cNvPr id="3" name="Picture 2">
            <a:extLst>
              <a:ext uri="{FF2B5EF4-FFF2-40B4-BE49-F238E27FC236}">
                <a16:creationId xmlns:a16="http://schemas.microsoft.com/office/drawing/2014/main" id="{6DB3E475-B67E-49B8-8B6D-BD118F8CD194}"/>
              </a:ext>
            </a:extLst>
          </p:cNvPr>
          <p:cNvPicPr>
            <a:picLocks noChangeAspect="1"/>
          </p:cNvPicPr>
          <p:nvPr/>
        </p:nvPicPr>
        <p:blipFill>
          <a:blip r:embed="rId7"/>
          <a:stretch>
            <a:fillRect/>
          </a:stretch>
        </p:blipFill>
        <p:spPr>
          <a:xfrm>
            <a:off x="7043183" y="1905000"/>
            <a:ext cx="4623545" cy="3370608"/>
          </a:xfrm>
          <a:prstGeom prst="rect">
            <a:avLst/>
          </a:prstGeom>
        </p:spPr>
      </p:pic>
      <p:sp>
        <p:nvSpPr>
          <p:cNvPr id="10" name="TextBox 9">
            <a:extLst>
              <a:ext uri="{FF2B5EF4-FFF2-40B4-BE49-F238E27FC236}">
                <a16:creationId xmlns:a16="http://schemas.microsoft.com/office/drawing/2014/main" id="{512A565B-DC43-4421-9083-CE6979617299}"/>
              </a:ext>
            </a:extLst>
          </p:cNvPr>
          <p:cNvSpPr txBox="1"/>
          <p:nvPr/>
        </p:nvSpPr>
        <p:spPr>
          <a:xfrm>
            <a:off x="7377406" y="1535668"/>
            <a:ext cx="3955097" cy="369332"/>
          </a:xfrm>
          <a:prstGeom prst="rect">
            <a:avLst/>
          </a:prstGeom>
          <a:noFill/>
        </p:spPr>
        <p:txBody>
          <a:bodyPr wrap="square" rtlCol="0">
            <a:spAutoFit/>
          </a:bodyPr>
          <a:lstStyle/>
          <a:p>
            <a:r>
              <a:rPr lang="en-US" altLang="ko-KR" dirty="0"/>
              <a:t>Compliance trends over the years</a:t>
            </a:r>
            <a:endParaRPr lang="ko-KR" altLang="en-US" dirty="0"/>
          </a:p>
        </p:txBody>
      </p:sp>
      <p:sp>
        <p:nvSpPr>
          <p:cNvPr id="11" name="Rectangle 10">
            <a:extLst>
              <a:ext uri="{FF2B5EF4-FFF2-40B4-BE49-F238E27FC236}">
                <a16:creationId xmlns:a16="http://schemas.microsoft.com/office/drawing/2014/main" id="{8E27A1C8-A27A-45B0-9440-77D542EFC3A1}"/>
              </a:ext>
            </a:extLst>
          </p:cNvPr>
          <p:cNvSpPr/>
          <p:nvPr/>
        </p:nvSpPr>
        <p:spPr>
          <a:xfrm>
            <a:off x="1414620" y="4256347"/>
            <a:ext cx="6096000" cy="1477328"/>
          </a:xfrm>
          <a:prstGeom prst="rect">
            <a:avLst/>
          </a:prstGeom>
        </p:spPr>
        <p:txBody>
          <a:bodyPr>
            <a:spAutoFit/>
          </a:bodyPr>
          <a:lstStyle/>
          <a:p>
            <a:r>
              <a:rPr lang="en-US" altLang="ko-KR" dirty="0">
                <a:solidFill>
                  <a:srgbClr val="000000"/>
                </a:solidFill>
                <a:latin typeface="Helvetica Neue"/>
              </a:rPr>
              <a:t>SOUTHERN GIRLS SOUL FOOD has star rating of 2.5 and the review count is 73 according to Yelp.</a:t>
            </a:r>
            <a:br>
              <a:rPr lang="en-US" altLang="ko-KR" dirty="0"/>
            </a:br>
            <a:r>
              <a:rPr lang="en-US" altLang="ko-KR" dirty="0">
                <a:solidFill>
                  <a:srgbClr val="000000"/>
                </a:solidFill>
                <a:latin typeface="Helvetica Neue"/>
              </a:rPr>
              <a:t>This is surprising as the star rating of the best restaurant CROWN FRIED CHICKEN was 1.5 and the review count was only 4 according to Yelp.</a:t>
            </a:r>
            <a:endParaRPr lang="ko-KR" altLang="en-US" dirty="0"/>
          </a:p>
        </p:txBody>
      </p:sp>
    </p:spTree>
    <p:extLst>
      <p:ext uri="{BB962C8B-B14F-4D97-AF65-F5344CB8AC3E}">
        <p14:creationId xmlns:p14="http://schemas.microsoft.com/office/powerpoint/2010/main" val="1083210198"/>
      </p:ext>
    </p:extLst>
  </p:cSld>
  <p:clrMapOvr>
    <a:masterClrMapping/>
  </p:clrMapOvr>
</p:sld>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1156</Words>
  <Application>Microsoft Office PowerPoint</Application>
  <PresentationFormat>Widescreen</PresentationFormat>
  <Paragraphs>107</Paragraphs>
  <Slides>13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Helvetica Neue</vt:lpstr>
      <vt:lpstr>Arial</vt:lpstr>
      <vt:lpstr>Century Gothic</vt:lpstr>
      <vt:lpstr>Wingdings 3</vt:lpstr>
      <vt:lpstr>Wisp</vt:lpstr>
      <vt:lpstr>Package</vt:lpstr>
      <vt:lpstr>NYC Restaurant Inspection vs. Yelp</vt:lpstr>
      <vt:lpstr>Contents</vt:lpstr>
      <vt:lpstr>Motivation</vt:lpstr>
      <vt:lpstr>Research Questions</vt:lpstr>
      <vt:lpstr>Datasets</vt:lpstr>
      <vt:lpstr>Approaches</vt:lpstr>
      <vt:lpstr>Challenges &amp; Limitations</vt:lpstr>
      <vt:lpstr>Results</vt:lpstr>
      <vt:lpstr>Results</vt:lpstr>
      <vt:lpstr>Results</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Restaurant Inspection vs. Yelp</dc:title>
  <dc:creator>한 민영</dc:creator>
  <cp:lastModifiedBy>한 민영</cp:lastModifiedBy>
  <cp:revision>47</cp:revision>
  <dcterms:created xsi:type="dcterms:W3CDTF">2019-05-07T23:55:58Z</dcterms:created>
  <dcterms:modified xsi:type="dcterms:W3CDTF">2019-05-08T20:39:01Z</dcterms:modified>
</cp:coreProperties>
</file>