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5"/>
  </p:notesMasterIdLst>
  <p:sldIdLst>
    <p:sldId id="256" r:id="rId2"/>
    <p:sldId id="270" r:id="rId3"/>
    <p:sldId id="271" r:id="rId4"/>
    <p:sldId id="272" r:id="rId5"/>
    <p:sldId id="274" r:id="rId6"/>
    <p:sldId id="275" r:id="rId7"/>
    <p:sldId id="276" r:id="rId8"/>
    <p:sldId id="273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0C419A"/>
    <a:srgbClr val="5B9BD5"/>
    <a:srgbClr val="9DC3E6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729" autoAdjust="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3A27A-9128-41F8-A866-A9500484329D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F38A3-9339-46DC-BB41-AF457D93B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55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F38A3-9339-46DC-BB41-AF457D93B17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1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F38A3-9339-46DC-BB41-AF457D93B17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04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FD9B-E181-44DC-A92E-14DC2D81DC3B}" type="datetime1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A779-348C-4C97-89E7-A8D5C3BB2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1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32F6-4286-469C-B696-2FB004412219}" type="datetime1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A779-348C-4C97-89E7-A8D5C3BB2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18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3B7C-25E5-4CFB-BB1E-6749A1472D21}" type="datetime1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A779-348C-4C97-89E7-A8D5C3BB2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1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02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192192"/>
            <a:ext cx="7886700" cy="498477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2637-B9B5-4C6D-B645-15A45706A7AB}" type="datetime1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A779-348C-4C97-89E7-A8D5C3BB2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1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CDA1-023F-4D79-8579-46A6384175C4}" type="datetime1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A779-348C-4C97-89E7-A8D5C3BB2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25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F52C-E625-49FE-89D7-489D748D408C}" type="datetime1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A779-348C-4C97-89E7-A8D5C3BB2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15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E968-D40E-4B7E-82D9-CFBA1D7A2D12}" type="datetime1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A779-348C-4C97-89E7-A8D5C3BB2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28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CD32-B603-43F0-A548-F1C712AE8237}" type="datetime1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A779-348C-4C97-89E7-A8D5C3BB2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2265-9230-485C-A6B9-1616EA6070D3}" type="datetime1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A779-348C-4C97-89E7-A8D5C3BB2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A1EA-A62F-4180-814D-B31C63089162}" type="datetime1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A779-348C-4C97-89E7-A8D5C3BB2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47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CF3B-4093-46C1-B694-F4542D4FAF87}" type="datetime1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A779-348C-4C97-89E7-A8D5C3BB2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59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19E0-7459-4A74-A5B5-F6DD1CFE97C3}" type="datetime1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CA779-348C-4C97-89E7-A8D5C3BB2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26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78679" y="1122363"/>
            <a:ext cx="8186642" cy="1829492"/>
          </a:xfrm>
        </p:spPr>
        <p:txBody>
          <a:bodyPr/>
          <a:lstStyle/>
          <a:p>
            <a:r>
              <a:rPr lang="en-US" altLang="ja-JP" dirty="0"/>
              <a:t>Distinguishing Past, On-going,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and </a:t>
            </a:r>
            <a:r>
              <a:rPr lang="en-US" altLang="ja-JP" dirty="0"/>
              <a:t>Future Events: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The </a:t>
            </a:r>
            <a:r>
              <a:rPr lang="en-US" altLang="ja-JP" dirty="0" err="1"/>
              <a:t>EventStatus</a:t>
            </a:r>
            <a:r>
              <a:rPr lang="en-US" altLang="ja-JP" dirty="0"/>
              <a:t> Corpus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err="1"/>
              <a:t>Ruihong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Huang, </a:t>
            </a:r>
            <a:r>
              <a:rPr lang="en-US" altLang="ja-JP" sz="2800" dirty="0"/>
              <a:t>Ignacio </a:t>
            </a:r>
            <a:r>
              <a:rPr lang="en-US" altLang="ja-JP" sz="2800" dirty="0" smtClean="0"/>
              <a:t>Cases, </a:t>
            </a:r>
            <a:r>
              <a:rPr lang="en-US" altLang="ja-JP" sz="2800" dirty="0"/>
              <a:t>Dan </a:t>
            </a:r>
            <a:r>
              <a:rPr lang="en-US" altLang="ja-JP" sz="2800" dirty="0" err="1" smtClean="0"/>
              <a:t>Jurafsky</a:t>
            </a:r>
            <a:r>
              <a:rPr lang="en-US" altLang="ja-JP" sz="2800" dirty="0" smtClean="0"/>
              <a:t>,</a:t>
            </a:r>
          </a:p>
          <a:p>
            <a:r>
              <a:rPr lang="en-US" altLang="ja-JP" sz="2800" dirty="0" smtClean="0"/>
              <a:t> </a:t>
            </a:r>
            <a:r>
              <a:rPr lang="en-US" altLang="ja-JP" sz="2800" dirty="0"/>
              <a:t>Cleo </a:t>
            </a:r>
            <a:r>
              <a:rPr lang="en-US" altLang="ja-JP" sz="2800" dirty="0" err="1" smtClean="0"/>
              <a:t>Condoravdi</a:t>
            </a:r>
            <a:r>
              <a:rPr lang="en-US" altLang="ja-JP" sz="2800" dirty="0" smtClean="0"/>
              <a:t> and </a:t>
            </a:r>
            <a:r>
              <a:rPr lang="en-US" altLang="ja-JP" sz="2800" dirty="0"/>
              <a:t>Ellen </a:t>
            </a:r>
            <a:r>
              <a:rPr lang="en-US" altLang="ja-JP" sz="2800" dirty="0" err="1"/>
              <a:t>Riloff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紹介する人</a:t>
            </a:r>
            <a:r>
              <a:rPr kumimoji="1" lang="en-US" altLang="ja-JP" sz="2800" dirty="0" smtClean="0"/>
              <a:t>:</a:t>
            </a:r>
            <a:r>
              <a:rPr kumimoji="1" lang="ja-JP" altLang="en-US" sz="2800" dirty="0" smtClean="0"/>
              <a:t> 萩行 正嗣 </a:t>
            </a:r>
            <a:r>
              <a:rPr kumimoji="1" lang="en-US" altLang="ja-JP" sz="2800" dirty="0" smtClean="0"/>
              <a:t>(2014</a:t>
            </a:r>
            <a:r>
              <a:rPr kumimoji="1" lang="ja-JP" altLang="en-US" sz="2800" dirty="0" smtClean="0"/>
              <a:t>年卒</a:t>
            </a:r>
            <a:r>
              <a:rPr kumimoji="1" lang="en-US" altLang="ja-JP" sz="2800" dirty="0" smtClean="0"/>
              <a:t>)</a:t>
            </a:r>
          </a:p>
          <a:p>
            <a:r>
              <a:rPr kumimoji="1" lang="ja-JP" altLang="en-US" sz="2800" dirty="0" smtClean="0">
                <a:solidFill>
                  <a:srgbClr val="0C419A"/>
                </a:solidFill>
              </a:rPr>
              <a:t>ウェザーニューズ</a:t>
            </a:r>
            <a:endParaRPr kumimoji="1" lang="ja-JP" altLang="en-US" sz="28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1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Evaluations (in Section 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25352"/>
            <a:ext cx="7886700" cy="247472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294889" y="1994497"/>
            <a:ext cx="2184741" cy="472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1 (枠付き) 6"/>
          <p:cNvSpPr/>
          <p:nvPr/>
        </p:nvSpPr>
        <p:spPr>
          <a:xfrm>
            <a:off x="2387259" y="1060468"/>
            <a:ext cx="4289702" cy="583861"/>
          </a:xfrm>
          <a:prstGeom prst="borderCallout1">
            <a:avLst>
              <a:gd name="adj1" fmla="val 43750"/>
              <a:gd name="adj2" fmla="val -268"/>
              <a:gd name="adj3" fmla="val 181935"/>
              <a:gd name="adj4" fmla="val -41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先行研究</a:t>
            </a:r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TimeBank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</a:t>
            </a:r>
            <a:r>
              <a:rPr kumimoji="1" lang="en-US" altLang="ja-JP" dirty="0" smtClean="0">
                <a:solidFill>
                  <a:schemeClr val="tx1"/>
                </a:solidFill>
              </a:rPr>
              <a:t>CRF</a:t>
            </a:r>
            <a:r>
              <a:rPr kumimoji="1" lang="ja-JP" altLang="en-US" dirty="0" smtClean="0">
                <a:solidFill>
                  <a:schemeClr val="tx1"/>
                </a:solidFill>
              </a:rPr>
              <a:t>で学習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with </a:t>
            </a:r>
            <a:r>
              <a:rPr lang="en-US" altLang="ja-JP" dirty="0">
                <a:solidFill>
                  <a:schemeClr val="tx1"/>
                </a:solidFill>
              </a:rPr>
              <a:t>transitivity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rule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base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r>
              <a:rPr lang="en-US" altLang="ja-JP" dirty="0">
                <a:solidFill>
                  <a:schemeClr val="tx1"/>
                </a:solidFill>
              </a:rPr>
              <a:t>label</a:t>
            </a:r>
            <a:r>
              <a:rPr lang="ja-JP" altLang="en-US" dirty="0" smtClean="0">
                <a:solidFill>
                  <a:schemeClr val="tx1"/>
                </a:solidFill>
              </a:rPr>
              <a:t>を水増し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8650" y="2485450"/>
            <a:ext cx="7772784" cy="227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1 (枠付き) 9"/>
          <p:cNvSpPr/>
          <p:nvPr/>
        </p:nvSpPr>
        <p:spPr>
          <a:xfrm>
            <a:off x="628649" y="4255125"/>
            <a:ext cx="3157825" cy="812396"/>
          </a:xfrm>
          <a:prstGeom prst="borderCallout1">
            <a:avLst>
              <a:gd name="adj1" fmla="val 43750"/>
              <a:gd name="adj2" fmla="val -268"/>
              <a:gd name="adj3" fmla="val -42770"/>
              <a:gd name="adj4" fmla="val -85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Event mention</a:t>
            </a:r>
            <a:r>
              <a:rPr kumimoji="1" lang="ja-JP" altLang="en-US" dirty="0" smtClean="0">
                <a:solidFill>
                  <a:schemeClr val="tx1"/>
                </a:solidFill>
              </a:rPr>
              <a:t>は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TIPSem</a:t>
            </a:r>
            <a:r>
              <a:rPr kumimoji="1" lang="ja-JP" altLang="en-US" dirty="0" smtClean="0">
                <a:solidFill>
                  <a:schemeClr val="tx1"/>
                </a:solidFill>
              </a:rPr>
              <a:t>で判定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(gold event mention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</a:t>
            </a:r>
            <a:r>
              <a:rPr kumimoji="1" lang="en-US" altLang="ja-JP" dirty="0" smtClean="0">
                <a:solidFill>
                  <a:schemeClr val="tx1"/>
                </a:solidFill>
              </a:rPr>
              <a:t>72%)</a:t>
            </a: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全体的に先行研究より高精度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355941" y="2589777"/>
            <a:ext cx="337530" cy="1340984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628650" y="2736184"/>
            <a:ext cx="3292837" cy="12037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線吹き出し 3 (枠付き) 22"/>
          <p:cNvSpPr/>
          <p:nvPr/>
        </p:nvSpPr>
        <p:spPr>
          <a:xfrm>
            <a:off x="628649" y="5119753"/>
            <a:ext cx="3734695" cy="869874"/>
          </a:xfrm>
          <a:prstGeom prst="borderCallout3">
            <a:avLst>
              <a:gd name="adj1" fmla="val 49232"/>
              <a:gd name="adj2" fmla="val -526"/>
              <a:gd name="adj3" fmla="val 19801"/>
              <a:gd name="adj4" fmla="val -8682"/>
              <a:gd name="adj5" fmla="val -184114"/>
              <a:gd name="adj6" fmla="val -10237"/>
              <a:gd name="adj7" fmla="val -218755"/>
              <a:gd name="adj8" fmla="val 414"/>
            </a:avLst>
          </a:prstGeom>
          <a:noFill/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Gold event mention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を使っている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上の</a:t>
            </a:r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r>
              <a:rPr kumimoji="1" lang="ja-JP" altLang="en-US" dirty="0" smtClean="0">
                <a:solidFill>
                  <a:schemeClr val="tx1"/>
                </a:solidFill>
              </a:rPr>
              <a:t>つと単純に比較できない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Row 3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7</a:t>
            </a:r>
            <a:r>
              <a:rPr kumimoji="1" lang="ja-JP" altLang="en-US" dirty="0" smtClean="0">
                <a:solidFill>
                  <a:schemeClr val="tx1"/>
                </a:solidFill>
              </a:rPr>
              <a:t>は同じ設定だが精度が違う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737308" y="1994497"/>
            <a:ext cx="228088" cy="472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626329" y="1994497"/>
            <a:ext cx="228088" cy="472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線吹き出し 1 (枠付き) 26"/>
          <p:cNvSpPr/>
          <p:nvPr/>
        </p:nvSpPr>
        <p:spPr>
          <a:xfrm>
            <a:off x="6297495" y="334805"/>
            <a:ext cx="2657667" cy="583861"/>
          </a:xfrm>
          <a:prstGeom prst="borderCallout1">
            <a:avLst>
              <a:gd name="adj1" fmla="val 96304"/>
              <a:gd name="adj2" fmla="val 42682"/>
              <a:gd name="adj3" fmla="val 285993"/>
              <a:gd name="adj4" fmla="val 21746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recall</a:t>
            </a:r>
            <a:r>
              <a:rPr lang="ja-JP" altLang="en-US" dirty="0" smtClean="0">
                <a:solidFill>
                  <a:schemeClr val="tx1"/>
                </a:solidFill>
              </a:rPr>
              <a:t>が低い。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DCT</a:t>
            </a:r>
            <a:r>
              <a:rPr lang="ja-JP" altLang="en-US" dirty="0" smtClean="0">
                <a:solidFill>
                  <a:schemeClr val="tx1"/>
                </a:solidFill>
              </a:rPr>
              <a:t>との</a:t>
            </a:r>
            <a:r>
              <a:rPr lang="en-US" altLang="ja-JP" dirty="0" smtClean="0">
                <a:solidFill>
                  <a:schemeClr val="tx1"/>
                </a:solidFill>
              </a:rPr>
              <a:t>link</a:t>
            </a:r>
            <a:r>
              <a:rPr lang="ja-JP" altLang="en-US" dirty="0" smtClean="0">
                <a:solidFill>
                  <a:schemeClr val="tx1"/>
                </a:solidFill>
              </a:rPr>
              <a:t>が少ないため。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flipH="1" flipV="1">
            <a:off x="7444075" y="881080"/>
            <a:ext cx="296298" cy="1082731"/>
          </a:xfrm>
          <a:prstGeom prst="line">
            <a:avLst/>
          </a:prstGeom>
          <a:ln w="12700">
            <a:solidFill>
              <a:srgbClr val="41719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線吹き出し 1 (枠付き) 29"/>
          <p:cNvSpPr/>
          <p:nvPr/>
        </p:nvSpPr>
        <p:spPr>
          <a:xfrm>
            <a:off x="5905053" y="4230763"/>
            <a:ext cx="2711173" cy="583861"/>
          </a:xfrm>
          <a:prstGeom prst="borderCallout1">
            <a:avLst>
              <a:gd name="adj1" fmla="val -1221"/>
              <a:gd name="adj2" fmla="val 47351"/>
              <a:gd name="adj3" fmla="val -106127"/>
              <a:gd name="adj4" fmla="val 24594"/>
            </a:avLst>
          </a:prstGeom>
          <a:noFill/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Future Oriented Lexicon</a:t>
            </a:r>
            <a:r>
              <a:rPr kumimoji="1" lang="ja-JP" altLang="en-US" dirty="0" smtClean="0">
                <a:solidFill>
                  <a:schemeClr val="tx1"/>
                </a:solidFill>
              </a:rPr>
              <a:t>で</a:t>
            </a:r>
            <a:r>
              <a:rPr kumimoji="1" lang="en-US" altLang="ja-JP" dirty="0" smtClean="0">
                <a:solidFill>
                  <a:schemeClr val="tx1"/>
                </a:solidFill>
              </a:rPr>
              <a:t>Future</a:t>
            </a:r>
            <a:r>
              <a:rPr kumimoji="1" lang="ja-JP" altLang="en-US" dirty="0" smtClean="0">
                <a:solidFill>
                  <a:schemeClr val="tx1"/>
                </a:solidFill>
              </a:rPr>
              <a:t>がよくなる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811656" y="3436672"/>
            <a:ext cx="803936" cy="22706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93471" y="3693564"/>
            <a:ext cx="7707963" cy="184965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線吹き出し 2 (枠付き) 33"/>
          <p:cNvSpPr/>
          <p:nvPr/>
        </p:nvSpPr>
        <p:spPr>
          <a:xfrm>
            <a:off x="4732902" y="5195275"/>
            <a:ext cx="3067114" cy="583861"/>
          </a:xfrm>
          <a:prstGeom prst="borderCallout2">
            <a:avLst>
              <a:gd name="adj1" fmla="val 881"/>
              <a:gd name="adj2" fmla="val 40488"/>
              <a:gd name="adj3" fmla="val -64286"/>
              <a:gd name="adj4" fmla="val 16748"/>
              <a:gd name="adj5" fmla="val -228054"/>
              <a:gd name="adj6" fmla="val 6356"/>
            </a:avLst>
          </a:pr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やっぱり、</a:t>
            </a:r>
            <a:r>
              <a:rPr kumimoji="1" lang="en-US" altLang="ja-JP" dirty="0" smtClean="0">
                <a:solidFill>
                  <a:schemeClr val="tx1"/>
                </a:solidFill>
              </a:rPr>
              <a:t>Deep</a:t>
            </a:r>
            <a:r>
              <a:rPr kumimoji="1" lang="ja-JP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Learning</a:t>
            </a:r>
            <a:r>
              <a:rPr kumimoji="1" lang="ja-JP" altLang="en-US" dirty="0" err="1" smtClean="0">
                <a:solidFill>
                  <a:schemeClr val="tx1"/>
                </a:solidFill>
              </a:rPr>
              <a:t>には</a:t>
            </a:r>
            <a:r>
              <a:rPr kumimoji="1" lang="ja-JP" altLang="en-US" dirty="0" smtClean="0">
                <a:solidFill>
                  <a:schemeClr val="tx1"/>
                </a:solidFill>
              </a:rPr>
              <a:t>勝てなかったよ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CNN’s Improvement Cases (in Section 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Raising </a:t>
            </a:r>
            <a:r>
              <a:rPr lang="en-US" altLang="ja-JP" dirty="0"/>
              <a:t>the </a:t>
            </a:r>
            <a:r>
              <a:rPr lang="en-US" altLang="ja-JP" dirty="0">
                <a:solidFill>
                  <a:srgbClr val="FF0000"/>
                </a:solidFill>
              </a:rPr>
              <a:t>possibility</a:t>
            </a:r>
            <a:r>
              <a:rPr lang="en-US" altLang="ja-JP" dirty="0"/>
              <a:t> of a </a:t>
            </a:r>
            <a:r>
              <a:rPr lang="en-US" altLang="ja-JP" i="1" u="sng" dirty="0"/>
              <a:t>strike</a:t>
            </a:r>
            <a:r>
              <a:rPr lang="en-US" altLang="ja-JP" dirty="0"/>
              <a:t> on New Year’s </a:t>
            </a:r>
            <a:r>
              <a:rPr lang="en-US" altLang="ja-JP" dirty="0" smtClean="0"/>
              <a:t>Eve, the </a:t>
            </a:r>
            <a:r>
              <a:rPr lang="en-US" altLang="ja-JP" dirty="0"/>
              <a:t>president of New York City’s largest union </a:t>
            </a:r>
            <a:r>
              <a:rPr lang="en-US" altLang="ja-JP" dirty="0" smtClean="0"/>
              <a:t>is calling </a:t>
            </a:r>
            <a:r>
              <a:rPr lang="en-US" altLang="ja-JP" dirty="0"/>
              <a:t>for a 30 percent raise over three years. (FU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The lockout was announced in the wake of a </a:t>
            </a:r>
            <a:r>
              <a:rPr lang="en-US" altLang="ja-JP" dirty="0" smtClean="0"/>
              <a:t>go-slow and </a:t>
            </a:r>
            <a:r>
              <a:rPr lang="en-US" altLang="ja-JP" dirty="0"/>
              <a:t>partial </a:t>
            </a:r>
            <a:r>
              <a:rPr lang="en-US" altLang="ja-JP" i="1" u="sng" dirty="0"/>
              <a:t>strike</a:t>
            </a:r>
            <a:r>
              <a:rPr lang="en-US" altLang="ja-JP" dirty="0"/>
              <a:t> by the union </a:t>
            </a:r>
            <a:r>
              <a:rPr lang="en-US" altLang="ja-JP" dirty="0">
                <a:solidFill>
                  <a:srgbClr val="FF0000"/>
                </a:solidFill>
              </a:rPr>
              <a:t>since</a:t>
            </a:r>
            <a:r>
              <a:rPr lang="en-US" altLang="ja-JP" dirty="0"/>
              <a:t> July 12 </a:t>
            </a:r>
            <a:r>
              <a:rPr lang="en-US" altLang="ja-JP" dirty="0" smtClean="0"/>
              <a:t>after management </a:t>
            </a:r>
            <a:r>
              <a:rPr lang="en-US" altLang="ja-JP" dirty="0"/>
              <a:t>turned down its demand. (OG</a:t>
            </a:r>
            <a:r>
              <a:rPr lang="en-US" altLang="ja-JP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 smtClean="0"/>
              <a:t>CNN</a:t>
            </a:r>
            <a:r>
              <a:rPr lang="ja-JP" altLang="en-US" dirty="0" smtClean="0"/>
              <a:t>は周辺の手掛りとの構成性をうまく捉えられている？</a:t>
            </a:r>
            <a:r>
              <a:rPr lang="en-US" altLang="ja-JP" dirty="0" smtClean="0"/>
              <a:t>(“possibility”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”since”)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2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Erro</a:t>
            </a:r>
            <a:r>
              <a:rPr lang="en-US" altLang="ja-JP" dirty="0" smtClean="0"/>
              <a:t>r Analysis (in Section 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discourse</a:t>
            </a:r>
            <a:r>
              <a:rPr kumimoji="1" lang="ja-JP" altLang="en-US" dirty="0" smtClean="0"/>
              <a:t>の情報が必要 </a:t>
            </a:r>
            <a:r>
              <a:rPr kumimoji="1" lang="en-US" altLang="ja-JP" dirty="0" smtClean="0"/>
              <a:t>(26/50)</a:t>
            </a:r>
          </a:p>
          <a:p>
            <a:pPr lvl="1"/>
            <a:r>
              <a:rPr lang="en-US" altLang="ja-JP" dirty="0"/>
              <a:t>Chavez also said he discussed the </a:t>
            </a:r>
            <a:r>
              <a:rPr lang="en-US" altLang="ja-JP" i="1" u="sng" dirty="0"/>
              <a:t>strike</a:t>
            </a:r>
            <a:r>
              <a:rPr lang="en-US" altLang="ja-JP" dirty="0"/>
              <a:t> with </a:t>
            </a:r>
            <a:r>
              <a:rPr lang="en-US" altLang="ja-JP" dirty="0" smtClean="0"/>
              <a:t>UN Secretary </a:t>
            </a:r>
            <a:r>
              <a:rPr lang="en-US" altLang="ja-JP" dirty="0"/>
              <a:t>General Kofi Annan and told him the </a:t>
            </a:r>
            <a:r>
              <a:rPr lang="en-US" altLang="ja-JP" dirty="0" smtClean="0"/>
              <a:t>strike organizers </a:t>
            </a:r>
            <a:r>
              <a:rPr lang="en-US" altLang="ja-JP" dirty="0"/>
              <a:t>were “terrorists.” (OG</a:t>
            </a:r>
            <a:r>
              <a:rPr lang="en-US" altLang="ja-JP" dirty="0" smtClean="0"/>
              <a:t>) (“double access” ambiguity)</a:t>
            </a:r>
            <a:endParaRPr lang="en-US" altLang="ja-JP" dirty="0"/>
          </a:p>
          <a:p>
            <a:pPr lvl="1"/>
            <a:r>
              <a:rPr lang="en-US" altLang="ja-JP" dirty="0"/>
              <a:t>Students and teachers </a:t>
            </a:r>
            <a:r>
              <a:rPr lang="en-US" altLang="ja-JP" i="1" u="sng" dirty="0"/>
              <a:t>protest</a:t>
            </a:r>
            <a:r>
              <a:rPr lang="en-US" altLang="ja-JP" dirty="0"/>
              <a:t> over education </a:t>
            </a:r>
            <a:r>
              <a:rPr lang="en-US" altLang="ja-JP" dirty="0" smtClean="0"/>
              <a:t>budget (PA</a:t>
            </a:r>
            <a:r>
              <a:rPr lang="en-US" altLang="ja-JP" dirty="0"/>
              <a:t>)</a:t>
            </a:r>
          </a:p>
          <a:p>
            <a:r>
              <a:rPr lang="ja-JP" altLang="en-US" dirty="0" smtClean="0"/>
              <a:t>時間の手掛りが構成的かつ離れている </a:t>
            </a:r>
            <a:r>
              <a:rPr lang="en-US" altLang="ja-JP" dirty="0" smtClean="0"/>
              <a:t>(9/50)</a:t>
            </a:r>
          </a:p>
          <a:p>
            <a:pPr lvl="1"/>
            <a:r>
              <a:rPr lang="en-US" altLang="ja-JP" dirty="0"/>
              <a:t>Protesters on Saturday also </a:t>
            </a:r>
            <a:r>
              <a:rPr lang="en-US" altLang="ja-JP" i="1" u="sng" dirty="0"/>
              <a:t>occupied</a:t>
            </a:r>
            <a:r>
              <a:rPr lang="en-US" altLang="ja-JP" dirty="0"/>
              <a:t> two </a:t>
            </a:r>
            <a:r>
              <a:rPr lang="en-US" altLang="ja-JP" dirty="0" smtClean="0"/>
              <a:t>gymnastics halls </a:t>
            </a:r>
            <a:r>
              <a:rPr lang="en-US" altLang="ja-JP" dirty="0"/>
              <a:t>near </a:t>
            </a:r>
            <a:r>
              <a:rPr lang="en-US" altLang="ja-JP" dirty="0" err="1"/>
              <a:t>Gorleben</a:t>
            </a:r>
            <a:r>
              <a:rPr lang="en-US" altLang="ja-JP" dirty="0"/>
              <a:t> which are to be used as </a:t>
            </a:r>
            <a:r>
              <a:rPr lang="en-US" altLang="ja-JP" dirty="0" smtClean="0"/>
              <a:t>accommodation for </a:t>
            </a:r>
            <a:r>
              <a:rPr lang="en-US" altLang="ja-JP" dirty="0"/>
              <a:t>police. They were later </a:t>
            </a:r>
            <a:r>
              <a:rPr lang="en-US" altLang="ja-JP" dirty="0" smtClean="0">
                <a:solidFill>
                  <a:srgbClr val="FF0000"/>
                </a:solidFill>
              </a:rPr>
              <a:t>forcibly dispersed</a:t>
            </a:r>
            <a:r>
              <a:rPr lang="en-US" altLang="ja-JP" dirty="0" smtClean="0"/>
              <a:t> </a:t>
            </a:r>
            <a:r>
              <a:rPr lang="en-US" altLang="ja-JP" dirty="0"/>
              <a:t>by policemen. (PA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ローカルな情報で解けるはずだが誤答 </a:t>
            </a:r>
            <a:r>
              <a:rPr lang="en-US" altLang="ja-JP" dirty="0" smtClean="0"/>
              <a:t>(15/50)</a:t>
            </a:r>
            <a:endParaRPr lang="en-US" altLang="ja-JP" dirty="0"/>
          </a:p>
          <a:p>
            <a:pPr lvl="1"/>
            <a:r>
              <a:rPr lang="en-US" altLang="ja-JP" dirty="0" smtClean="0"/>
              <a:t>Eastern </a:t>
            </a:r>
            <a:r>
              <a:rPr lang="en-US" altLang="ja-JP" dirty="0"/>
              <a:t>leaders </a:t>
            </a:r>
            <a:r>
              <a:rPr lang="en-US" altLang="ja-JP" dirty="0" smtClean="0">
                <a:solidFill>
                  <a:srgbClr val="FF0000"/>
                </a:solidFill>
              </a:rPr>
              <a:t>have grown weary</a:t>
            </a:r>
            <a:r>
              <a:rPr lang="en-US" altLang="ja-JP" dirty="0" smtClean="0"/>
              <a:t> of </a:t>
            </a:r>
            <a:r>
              <a:rPr lang="en-US" altLang="ja-JP" dirty="0"/>
              <a:t>the </a:t>
            </a:r>
            <a:r>
              <a:rPr lang="en-US" altLang="ja-JP" i="1" u="sng" dirty="0" smtClean="0"/>
              <a:t>protest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movement </a:t>
            </a:r>
            <a:r>
              <a:rPr lang="en-US" altLang="ja-JP" dirty="0"/>
              <a:t>led mostly by Aymara. (OG) 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6464855" y="5869401"/>
            <a:ext cx="2599366" cy="7945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赤字</a:t>
            </a:r>
            <a:r>
              <a:rPr kumimoji="1" lang="ja-JP" altLang="en-US" dirty="0" smtClean="0"/>
              <a:t>は手がかり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論文に明記されていないため、萩行による推測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15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 (in Section 6)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と個人的な感想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Event status(past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on-going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future)</a:t>
            </a:r>
            <a:r>
              <a:rPr kumimoji="1" lang="ja-JP" altLang="en-US" dirty="0" smtClean="0"/>
              <a:t>を英西の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言語でアノテーション</a:t>
            </a:r>
            <a:endParaRPr kumimoji="1" lang="en-US" altLang="ja-JP" dirty="0" smtClean="0"/>
          </a:p>
          <a:p>
            <a:r>
              <a:rPr kumimoji="1" lang="en-US" altLang="ja-JP" dirty="0" smtClean="0"/>
              <a:t>CNN</a:t>
            </a:r>
            <a:r>
              <a:rPr kumimoji="1" lang="ja-JP" altLang="en-US" dirty="0" smtClean="0"/>
              <a:t>のシステムが良い精度を出した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もっと複雑にすればよくなるかも</a:t>
            </a:r>
            <a:endParaRPr kumimoji="1" lang="en-US" altLang="ja-JP" dirty="0" smtClean="0"/>
          </a:p>
          <a:p>
            <a:r>
              <a:rPr kumimoji="1" lang="ja-JP" altLang="en-US" dirty="0" smtClean="0"/>
              <a:t>時間関係は複雑で、</a:t>
            </a:r>
            <a:r>
              <a:rPr kumimoji="1" lang="en-US" altLang="ja-JP" dirty="0" smtClean="0"/>
              <a:t>discourse</a:t>
            </a:r>
            <a:r>
              <a:rPr kumimoji="1" lang="ja-JP" altLang="en-US" dirty="0" smtClean="0"/>
              <a:t>を見る必要がある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感想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実用的にはアノテーションが単純で嬉しい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他の</a:t>
            </a:r>
            <a:r>
              <a:rPr lang="en-US" altLang="ja-JP" dirty="0" smtClean="0"/>
              <a:t>event</a:t>
            </a:r>
            <a:r>
              <a:rPr lang="ja-JP" altLang="en-US" dirty="0" smtClean="0"/>
              <a:t>に拡張してどの程度精度が変化するか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 smtClean="0"/>
              <a:t>BoW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SVM</a:t>
            </a:r>
            <a:r>
              <a:rPr lang="ja-JP" altLang="en-US" dirty="0" smtClean="0"/>
              <a:t>もそれなりに精度があるので使えそう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実は似た研究をやっていて、</a:t>
            </a:r>
            <a:r>
              <a:rPr lang="en-US" altLang="ja-JP" dirty="0" err="1" smtClean="0"/>
              <a:t>Coling</a:t>
            </a:r>
            <a:r>
              <a:rPr lang="ja-JP" altLang="en-US" dirty="0" smtClean="0"/>
              <a:t>併設の</a:t>
            </a:r>
            <a:r>
              <a:rPr lang="en-US" altLang="ja-JP" dirty="0" smtClean="0"/>
              <a:t>WNUT</a:t>
            </a:r>
            <a:r>
              <a:rPr lang="ja-JP" altLang="en-US" dirty="0" smtClean="0"/>
              <a:t>という</a:t>
            </a:r>
            <a:r>
              <a:rPr lang="en-US" altLang="ja-JP" dirty="0" smtClean="0"/>
              <a:t>WS</a:t>
            </a:r>
            <a:r>
              <a:rPr lang="ja-JP" altLang="en-US" dirty="0" smtClean="0"/>
              <a:t>で発表予定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87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Event</a:t>
            </a:r>
            <a:r>
              <a:rPr kumimoji="1" lang="ja-JP" altLang="en-US" dirty="0" smtClean="0"/>
              <a:t>に対する新しい時間アノテーションを提案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Past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On-Going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Future</a:t>
            </a:r>
          </a:p>
          <a:p>
            <a:pPr lvl="1"/>
            <a:r>
              <a:rPr kumimoji="1" lang="en-US" altLang="ja-JP" dirty="0" smtClean="0"/>
              <a:t>Event</a:t>
            </a:r>
            <a:r>
              <a:rPr kumimoji="1" lang="ja-JP" altLang="en-US" dirty="0" smtClean="0"/>
              <a:t>が終わったのか、まだ続いているのかが重要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Social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event</a:t>
            </a:r>
            <a:r>
              <a:rPr kumimoji="1" lang="ja-JP" altLang="en-US" dirty="0" smtClean="0"/>
              <a:t>や自然災害は「これから起こりそう」という記述が多い</a:t>
            </a:r>
            <a:endParaRPr kumimoji="1" lang="en-US" altLang="ja-JP" dirty="0" smtClean="0"/>
          </a:p>
          <a:p>
            <a:r>
              <a:rPr kumimoji="1" lang="en-US" altLang="ja-JP" dirty="0" smtClean="0"/>
              <a:t>Civil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unrest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event</a:t>
            </a:r>
            <a:r>
              <a:rPr kumimoji="1" lang="ja-JP" altLang="en-US" dirty="0" err="1" smtClean="0"/>
              <a:t>だけを</a:t>
            </a:r>
            <a:r>
              <a:rPr kumimoji="1" lang="ja-JP" altLang="en-US" dirty="0" smtClean="0"/>
              <a:t>対象にアノテーション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/>
              <a:t>event</a:t>
            </a:r>
            <a:r>
              <a:rPr kumimoji="1" lang="ja-JP" altLang="en-US" dirty="0" smtClean="0"/>
              <a:t>コーパスに比べ</a:t>
            </a:r>
            <a:r>
              <a:rPr lang="en-US" altLang="ja-JP" dirty="0" smtClean="0"/>
              <a:t>non-finite form(e.g., “the strike”, “to protest”)</a:t>
            </a:r>
            <a:r>
              <a:rPr lang="ja-JP" altLang="en-US" dirty="0" smtClean="0"/>
              <a:t>が多い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英語とスペイン語でコーパスを作成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この資料内で説明なく数字を出した場合は英語の数字</a:t>
            </a:r>
            <a:endParaRPr kumimoji="1" lang="en-US" altLang="ja-JP" dirty="0" smtClean="0"/>
          </a:p>
          <a:p>
            <a:r>
              <a:rPr lang="en-US" altLang="ja-JP" dirty="0" smtClean="0"/>
              <a:t>Future oriented verb</a:t>
            </a:r>
            <a:r>
              <a:rPr lang="ja-JP" altLang="en-US" dirty="0" smtClean="0"/>
              <a:t>を</a:t>
            </a:r>
            <a:r>
              <a:rPr lang="en-US" altLang="ja-JP" dirty="0" smtClean="0"/>
              <a:t>heuristic</a:t>
            </a:r>
            <a:r>
              <a:rPr lang="ja-JP" altLang="en-US" dirty="0" smtClean="0"/>
              <a:t>でコーパスから獲得</a:t>
            </a:r>
            <a:endParaRPr kumimoji="1" lang="en-US" altLang="ja-JP" dirty="0" smtClean="0"/>
          </a:p>
          <a:p>
            <a:r>
              <a:rPr kumimoji="1" lang="en-US" altLang="ja-JP" dirty="0" smtClean="0"/>
              <a:t>SVM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CNN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モデルで分類実験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 of </a:t>
            </a:r>
            <a:r>
              <a:rPr lang="en-US" altLang="ja-JP" dirty="0" err="1" smtClean="0"/>
              <a:t>EventStatus</a:t>
            </a:r>
            <a:r>
              <a:rPr lang="en-US" altLang="ja-JP" dirty="0" smtClean="0"/>
              <a:t> Corpus (in Section 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文中の</a:t>
            </a:r>
            <a:r>
              <a:rPr lang="en-US" altLang="ja-JP" dirty="0" smtClean="0"/>
              <a:t>Event(</a:t>
            </a:r>
            <a:r>
              <a:rPr lang="ja-JP" altLang="en-US" dirty="0" smtClean="0"/>
              <a:t>今回は</a:t>
            </a:r>
            <a:r>
              <a:rPr lang="en-US" altLang="ja-JP" dirty="0" smtClean="0"/>
              <a:t>civil unrest</a:t>
            </a:r>
            <a:r>
              <a:rPr lang="ja-JP" altLang="en-US" dirty="0" smtClean="0"/>
              <a:t>のみ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に対して、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Past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On-Going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Future</a:t>
            </a:r>
            <a:r>
              <a:rPr lang="ja-JP" altLang="en-US" dirty="0" smtClean="0"/>
              <a:t> </a:t>
            </a:r>
            <a:r>
              <a:rPr lang="en-US" altLang="ja-JP" dirty="0" smtClean="0"/>
              <a:t>(Planned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Alert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Possible)</a:t>
            </a:r>
            <a:r>
              <a:rPr lang="ja-JP" altLang="en-US" dirty="0" smtClean="0"/>
              <a:t>をアノテーション</a:t>
            </a:r>
            <a:endParaRPr lang="en-US" altLang="ja-JP" dirty="0" smtClean="0"/>
          </a:p>
          <a:p>
            <a:pPr lvl="1"/>
            <a:r>
              <a:rPr lang="en-US" altLang="ja-JP" dirty="0"/>
              <a:t>Past: </a:t>
            </a:r>
            <a:r>
              <a:rPr lang="en-US" altLang="ja-JP" dirty="0" smtClean="0"/>
              <a:t>Today’s </a:t>
            </a:r>
            <a:r>
              <a:rPr lang="en-US" altLang="ja-JP" i="1" u="sng" dirty="0"/>
              <a:t>demonstration</a:t>
            </a:r>
            <a:r>
              <a:rPr lang="en-US" altLang="ja-JP" dirty="0"/>
              <a:t> ended without violence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On-Going: Negotiations continue with no end in sight for the 2 week old </a:t>
            </a:r>
            <a:r>
              <a:rPr lang="en-US" altLang="ja-JP" i="1" u="sng" dirty="0"/>
              <a:t>strike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Future Planned: 77 percent of German steelworkers voted to </a:t>
            </a:r>
            <a:r>
              <a:rPr lang="en-US" altLang="ja-JP" i="1" u="sng" dirty="0"/>
              <a:t>strike</a:t>
            </a:r>
            <a:r>
              <a:rPr lang="en-US" altLang="ja-JP" dirty="0"/>
              <a:t> to raise their wages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Future Alert: Farmers have threatened to hold </a:t>
            </a:r>
            <a:r>
              <a:rPr lang="en-US" altLang="ja-JP" i="1" u="sng" dirty="0"/>
              <a:t>demonstrations</a:t>
            </a:r>
            <a:r>
              <a:rPr lang="en-US" altLang="ja-JP" dirty="0"/>
              <a:t> on Monday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Future Possible: The military is preparing for possible </a:t>
            </a:r>
            <a:r>
              <a:rPr lang="en-US" altLang="ja-JP" i="1" u="sng" dirty="0"/>
              <a:t>protests</a:t>
            </a:r>
            <a:r>
              <a:rPr lang="en-US" altLang="ja-JP" dirty="0"/>
              <a:t> at the G8 summit.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Annotation Scheme (in Section 2.1)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civil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unrest</a:t>
            </a:r>
            <a:r>
              <a:rPr kumimoji="1" lang="ja-JP" altLang="en-US" dirty="0" smtClean="0"/>
              <a:t> に関する</a:t>
            </a:r>
            <a:r>
              <a:rPr kumimoji="1" lang="en-US" altLang="ja-JP" dirty="0" smtClean="0"/>
              <a:t>keyword</a:t>
            </a:r>
            <a:r>
              <a:rPr kumimoji="1" lang="ja-JP" altLang="en-US" dirty="0" smtClean="0"/>
              <a:t>を含む</a:t>
            </a:r>
            <a:r>
              <a:rPr kumimoji="1" lang="en-US" altLang="ja-JP" dirty="0" smtClean="0"/>
              <a:t>new story</a:t>
            </a:r>
            <a:r>
              <a:rPr kumimoji="1" lang="ja-JP" altLang="en-US" dirty="0" err="1" smtClean="0"/>
              <a:t>を抽</a:t>
            </a:r>
            <a:r>
              <a:rPr kumimoji="1" lang="ja-JP" altLang="en-US" dirty="0" smtClean="0"/>
              <a:t>出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2954 stories, 5085 sentences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各文が</a:t>
            </a:r>
            <a:r>
              <a:rPr kumimoji="1" lang="en-US" altLang="ja-JP" dirty="0" smtClean="0"/>
              <a:t>specific event</a:t>
            </a:r>
            <a:r>
              <a:rPr kumimoji="1" lang="ja-JP" altLang="en-US" dirty="0" smtClean="0"/>
              <a:t>を指す</a:t>
            </a:r>
            <a:r>
              <a:rPr kumimoji="1" lang="en-US" altLang="ja-JP" dirty="0" smtClean="0"/>
              <a:t>mention</a:t>
            </a:r>
            <a:r>
              <a:rPr kumimoji="1" lang="ja-JP" altLang="en-US" dirty="0" smtClean="0"/>
              <a:t>を含むかをアノテーション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keyword</a:t>
            </a:r>
            <a:r>
              <a:rPr lang="ja-JP" altLang="en-US" dirty="0" smtClean="0"/>
              <a:t>マッチでは語義曖昧性や</a:t>
            </a:r>
            <a:r>
              <a:rPr lang="en-US" altLang="ja-JP" dirty="0"/>
              <a:t>generic </a:t>
            </a:r>
            <a:r>
              <a:rPr lang="en-US" altLang="ja-JP" dirty="0" smtClean="0"/>
              <a:t>description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specific event</a:t>
            </a:r>
            <a:r>
              <a:rPr lang="ja-JP" altLang="en-US" dirty="0" smtClean="0"/>
              <a:t>以外も入る</a:t>
            </a:r>
            <a:r>
              <a:rPr lang="en-US" altLang="ja-JP" dirty="0"/>
              <a:t>(e.g., “Protests are </a:t>
            </a:r>
            <a:r>
              <a:rPr lang="en-US" altLang="ja-JP" dirty="0" smtClean="0"/>
              <a:t>often facilitated </a:t>
            </a:r>
            <a:r>
              <a:rPr lang="en-US" altLang="ja-JP" dirty="0"/>
              <a:t>by </a:t>
            </a:r>
            <a:r>
              <a:rPr lang="en-US" altLang="ja-JP" dirty="0" smtClean="0"/>
              <a:t>...)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2492 sentences (49%)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specific event</a:t>
            </a:r>
            <a:r>
              <a:rPr kumimoji="1" lang="ja-JP" altLang="en-US" dirty="0" smtClean="0"/>
              <a:t>あり</a:t>
            </a:r>
            <a:r>
              <a:rPr kumimoji="1" lang="en-US" altLang="ja-JP" dirty="0" smtClean="0"/>
              <a:t> (</a:t>
            </a:r>
            <a:r>
              <a:rPr lang="el-GR" altLang="ja-JP" dirty="0" smtClean="0"/>
              <a:t>κ</a:t>
            </a:r>
            <a:r>
              <a:rPr lang="ja-JP" altLang="en-US" dirty="0" smtClean="0"/>
              <a:t> </a:t>
            </a:r>
            <a:r>
              <a:rPr lang="en-US" altLang="ja-JP" dirty="0" smtClean="0"/>
              <a:t>=</a:t>
            </a:r>
            <a:r>
              <a:rPr lang="ja-JP" altLang="en-US" dirty="0" smtClean="0"/>
              <a:t> </a:t>
            </a:r>
            <a:r>
              <a:rPr lang="en-US" altLang="ja-JP" dirty="0" smtClean="0"/>
              <a:t>0.84)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文中の各</a:t>
            </a:r>
            <a:r>
              <a:rPr kumimoji="1" lang="en-US" altLang="ja-JP" dirty="0" smtClean="0"/>
              <a:t>keyword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event status</a:t>
            </a:r>
            <a:r>
              <a:rPr kumimoji="1" lang="ja-JP" altLang="en-US" dirty="0" smtClean="0"/>
              <a:t>ラベルをアノテーション</a:t>
            </a:r>
            <a:r>
              <a:rPr kumimoji="1" lang="en-US" altLang="ja-JP" dirty="0" smtClean="0"/>
              <a:t>(5</a:t>
            </a:r>
            <a:r>
              <a:rPr kumimoji="1" lang="ja-JP" altLang="en-US" dirty="0" smtClean="0"/>
              <a:t>種の時間ラベル</a:t>
            </a:r>
            <a:r>
              <a:rPr kumimoji="1" lang="en-US" altLang="ja-JP" dirty="0" smtClean="0"/>
              <a:t>+ Not Event</a:t>
            </a:r>
            <a:r>
              <a:rPr kumimoji="1" lang="ja-JP" altLang="en-US" dirty="0" smtClean="0"/>
              <a:t>ラベル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el-GR" altLang="ja-JP" dirty="0" smtClean="0"/>
              <a:t>κ=</a:t>
            </a:r>
            <a:r>
              <a:rPr lang="en-US" altLang="ja-JP" dirty="0" smtClean="0"/>
              <a:t>0</a:t>
            </a:r>
            <a:r>
              <a:rPr lang="el-GR" altLang="ja-JP" dirty="0" smtClean="0"/>
              <a:t>.78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</a:t>
            </a:r>
            <a:r>
              <a:rPr kumimoji="1" lang="ja-JP" altLang="en-US" dirty="0" smtClean="0"/>
              <a:t>人ともバラバラは</a:t>
            </a:r>
            <a:r>
              <a:rPr kumimoji="1" lang="en-US" altLang="ja-JP" dirty="0" smtClean="0"/>
              <a:t>83</a:t>
            </a:r>
            <a:r>
              <a:rPr kumimoji="1" lang="ja-JP" altLang="en-US" dirty="0" smtClean="0"/>
              <a:t>個</a:t>
            </a:r>
            <a:r>
              <a:rPr kumimoji="1" lang="en-US" altLang="ja-JP" dirty="0" smtClean="0"/>
              <a:t>(2.9%)</a:t>
            </a:r>
            <a:r>
              <a:rPr kumimoji="1" lang="ja-JP" altLang="en-US" dirty="0" smtClean="0"/>
              <a:t>あった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4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Corpus Properties (in Section 2.1 and 2.2)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50830" y="6254392"/>
            <a:ext cx="3086100" cy="365125"/>
          </a:xfrm>
        </p:spPr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16" y="1192192"/>
            <a:ext cx="5415634" cy="1462421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383491" y="2816659"/>
            <a:ext cx="865304" cy="3291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291755" y="2816658"/>
            <a:ext cx="1767430" cy="3291939"/>
          </a:xfrm>
          <a:prstGeom prst="rect">
            <a:avLst/>
          </a:prstGeom>
          <a:noFill/>
          <a:ln w="19050">
            <a:solidFill>
              <a:srgbClr val="0C41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2816658"/>
            <a:ext cx="4419655" cy="3802859"/>
          </a:xfrm>
          <a:prstGeom prst="rect">
            <a:avLst/>
          </a:prstGeom>
        </p:spPr>
      </p:pic>
      <p:sp>
        <p:nvSpPr>
          <p:cNvPr id="10" name="線吹き出し 2 (枠付き) 9"/>
          <p:cNvSpPr/>
          <p:nvPr/>
        </p:nvSpPr>
        <p:spPr>
          <a:xfrm>
            <a:off x="5425031" y="2865938"/>
            <a:ext cx="1847211" cy="374352"/>
          </a:xfrm>
          <a:prstGeom prst="borderCallout2">
            <a:avLst>
              <a:gd name="adj1" fmla="val 48258"/>
              <a:gd name="adj2" fmla="val -360"/>
              <a:gd name="adj3" fmla="val 18750"/>
              <a:gd name="adj4" fmla="val -16667"/>
              <a:gd name="adj5" fmla="val 25615"/>
              <a:gd name="adj6" fmla="val -72913"/>
            </a:avLst>
          </a:prstGeom>
          <a:ln>
            <a:solidFill>
              <a:srgbClr val="0C419A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Non-finite form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425031" y="3240290"/>
            <a:ext cx="3059635" cy="975769"/>
          </a:xfrm>
          <a:prstGeom prst="rect">
            <a:avLst/>
          </a:prstGeom>
          <a:ln>
            <a:solidFill>
              <a:srgbClr val="0C419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tense</a:t>
            </a:r>
            <a:r>
              <a:rPr lang="ja-JP" altLang="en-US" dirty="0" smtClean="0"/>
              <a:t>や</a:t>
            </a:r>
            <a:r>
              <a:rPr lang="en-US" altLang="ja-JP" dirty="0" smtClean="0"/>
              <a:t>aspect</a:t>
            </a:r>
            <a:r>
              <a:rPr lang="ja-JP" altLang="en-US" dirty="0" smtClean="0"/>
              <a:t>の情報が使えないので、時間情報のラベル付けが難しい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4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Future Oriented Verbs (in Section 2.3) 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“threatened”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”fear”</a:t>
            </a:r>
            <a:r>
              <a:rPr kumimoji="1" lang="ja-JP" altLang="en-US" dirty="0" smtClean="0"/>
              <a:t>のように、</a:t>
            </a:r>
            <a:r>
              <a:rPr kumimoji="1" lang="en-US" altLang="ja-JP" dirty="0" smtClean="0"/>
              <a:t>future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event</a:t>
            </a:r>
            <a:r>
              <a:rPr kumimoji="1" lang="ja-JP" altLang="en-US" dirty="0" smtClean="0"/>
              <a:t>を想定した動詞を</a:t>
            </a:r>
            <a:r>
              <a:rPr kumimoji="1" lang="en-US" altLang="ja-JP" i="1" u="sng" dirty="0" smtClean="0"/>
              <a:t>future oriented verbs</a:t>
            </a:r>
            <a:r>
              <a:rPr kumimoji="1" lang="ja-JP" altLang="en-US" dirty="0" smtClean="0"/>
              <a:t>と定義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Mental activity (“anticipate”, “expect”)</a:t>
            </a:r>
            <a:br>
              <a:rPr lang="en-US" altLang="ja-JP" dirty="0" smtClean="0"/>
            </a:br>
            <a:r>
              <a:rPr lang="en-US" altLang="ja-JP" dirty="0" smtClean="0"/>
              <a:t>Affective (“fear”, “worry”), planning(“plan”, “prepare”),...</a:t>
            </a:r>
          </a:p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en-US" altLang="ja-JP" dirty="0" smtClean="0"/>
              <a:t>heuristic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future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oriented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verbs</a:t>
            </a:r>
            <a:r>
              <a:rPr kumimoji="1" lang="ja-JP" altLang="en-US" dirty="0" smtClean="0"/>
              <a:t>を集める</a:t>
            </a:r>
            <a:endParaRPr kumimoji="1" lang="en-US" altLang="ja-JP" dirty="0" smtClean="0"/>
          </a:p>
          <a:p>
            <a:pPr marL="800100" lvl="1" indent="-457200">
              <a:buFont typeface="+mj-lt"/>
              <a:buAutoNum type="arabicPeriod"/>
            </a:pPr>
            <a:r>
              <a:rPr kumimoji="1" lang="en-US" altLang="ja-JP" dirty="0" smtClean="0"/>
              <a:t>matrix verb(</a:t>
            </a:r>
            <a:r>
              <a:rPr kumimoji="1" lang="ja-JP" altLang="en-US" dirty="0" smtClean="0"/>
              <a:t>母型動詞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past tense</a:t>
            </a:r>
            <a:r>
              <a:rPr lang="ja-JP" altLang="en-US" dirty="0"/>
              <a:t> </a:t>
            </a:r>
            <a:r>
              <a:rPr lang="en-US" altLang="ja-JP" dirty="0" smtClean="0"/>
              <a:t>+ complement event(</a:t>
            </a:r>
            <a:r>
              <a:rPr lang="ja-JP" altLang="en-US" dirty="0" smtClean="0"/>
              <a:t>補語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が未来の時間表現で修飾されている</a:t>
            </a:r>
            <a:endParaRPr lang="en-US" altLang="ja-JP" dirty="0" smtClean="0"/>
          </a:p>
          <a:p>
            <a:pPr lvl="2"/>
            <a:r>
              <a:rPr lang="en-US" altLang="ja-JP" dirty="0"/>
              <a:t>The union </a:t>
            </a:r>
            <a:r>
              <a:rPr lang="en-US" altLang="ja-JP" u="sng" dirty="0"/>
              <a:t>planned</a:t>
            </a:r>
            <a:r>
              <a:rPr lang="en-US" altLang="ja-JP" dirty="0"/>
              <a:t> to strike next week.</a:t>
            </a:r>
            <a:endParaRPr kumimoji="1" lang="en-US" altLang="ja-JP" dirty="0"/>
          </a:p>
          <a:p>
            <a:pPr marL="800100" lvl="1" indent="-457200">
              <a:buFont typeface="+mj-lt"/>
              <a:buAutoNum type="arabicPeriod"/>
            </a:pPr>
            <a:r>
              <a:rPr kumimoji="1" lang="ja-JP" altLang="en-US" dirty="0" smtClean="0"/>
              <a:t>条件節で修飾された</a:t>
            </a:r>
            <a:r>
              <a:rPr kumimoji="1" lang="en-US" altLang="ja-JP" dirty="0" smtClean="0"/>
              <a:t>matrix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verb</a:t>
            </a:r>
          </a:p>
          <a:p>
            <a:pPr lvl="2"/>
            <a:r>
              <a:rPr lang="en-US" altLang="ja-JP" dirty="0"/>
              <a:t>The union </a:t>
            </a:r>
            <a:r>
              <a:rPr lang="en-US" altLang="ja-JP" u="sng" dirty="0"/>
              <a:t>threatened</a:t>
            </a:r>
            <a:r>
              <a:rPr lang="en-US" altLang="ja-JP" dirty="0"/>
              <a:t> to strike if their </a:t>
            </a:r>
            <a:r>
              <a:rPr lang="en-US" altLang="ja-JP" dirty="0" smtClean="0"/>
              <a:t>appeal</a:t>
            </a:r>
            <a:r>
              <a:rPr lang="ja-JP" altLang="en-US" dirty="0" smtClean="0"/>
              <a:t> </a:t>
            </a:r>
            <a:r>
              <a:rPr lang="en-US" altLang="ja-JP" dirty="0" smtClean="0"/>
              <a:t>was </a:t>
            </a:r>
            <a:r>
              <a:rPr lang="en-US" altLang="ja-JP" dirty="0"/>
              <a:t>rejected</a:t>
            </a:r>
          </a:p>
          <a:p>
            <a:pPr lvl="1"/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双方で出現した</a:t>
            </a:r>
            <a:r>
              <a:rPr kumimoji="1" lang="en-US" altLang="ja-JP" dirty="0" smtClean="0"/>
              <a:t>matrix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verb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future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oriented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verbs</a:t>
            </a:r>
            <a:r>
              <a:rPr kumimoji="1" lang="ja-JP" altLang="en-US" dirty="0" smtClean="0"/>
              <a:t>とする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3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Future Oriented Verbs (in Section 2.3)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Gigaword</a:t>
            </a:r>
            <a:r>
              <a:rPr kumimoji="1" lang="en-US" altLang="ja-JP" dirty="0" smtClean="0"/>
              <a:t> corpus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411</a:t>
            </a:r>
            <a:r>
              <a:rPr kumimoji="1" lang="ja-JP" altLang="en-US" dirty="0" smtClean="0"/>
              <a:t>個の</a:t>
            </a:r>
            <a:r>
              <a:rPr kumimoji="1" lang="en-US" altLang="ja-JP" dirty="0" smtClean="0"/>
              <a:t>future oriented verbs</a:t>
            </a:r>
            <a:r>
              <a:rPr kumimoji="1" lang="ja-JP" altLang="en-US" dirty="0" smtClean="0"/>
              <a:t>を集めた</a:t>
            </a:r>
            <a:endParaRPr kumimoji="1" lang="en-US" altLang="ja-JP" dirty="0" smtClean="0"/>
          </a:p>
          <a:p>
            <a:r>
              <a:rPr lang="en-US" altLang="ja-JP" dirty="0" err="1" smtClean="0"/>
              <a:t>Framenet</a:t>
            </a:r>
            <a:r>
              <a:rPr lang="ja-JP" altLang="en-US" dirty="0" smtClean="0"/>
              <a:t>に対応付けしたあと</a:t>
            </a:r>
            <a:r>
              <a:rPr lang="en-US" altLang="ja-JP" dirty="0" smtClean="0"/>
              <a:t>102</a:t>
            </a:r>
            <a:r>
              <a:rPr lang="ja-JP" altLang="en-US" dirty="0" smtClean="0"/>
              <a:t>個にクラスタリング </a:t>
            </a:r>
            <a:r>
              <a:rPr lang="en-US" altLang="ja-JP" dirty="0" smtClean="0"/>
              <a:t>(</a:t>
            </a:r>
            <a:r>
              <a:rPr lang="ja-JP" altLang="en-US" dirty="0" smtClean="0"/>
              <a:t>理解のためにやっていて、実験では使わない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多分</a:t>
            </a:r>
            <a:r>
              <a:rPr lang="en-US" altLang="ja-JP" dirty="0" smtClean="0"/>
              <a:t>))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56" y="2889869"/>
            <a:ext cx="3960994" cy="37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SVM</a:t>
            </a:r>
            <a:r>
              <a:rPr lang="ja-JP" altLang="en-US" dirty="0"/>
              <a:t> </a:t>
            </a:r>
            <a:r>
              <a:rPr lang="en-US" altLang="ja-JP" dirty="0" smtClean="0"/>
              <a:t>Model (in Section 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Past, On-Going, </a:t>
            </a:r>
            <a:r>
              <a:rPr lang="en-US" altLang="ja-JP" dirty="0" smtClean="0"/>
              <a:t>Future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値分類 </a:t>
            </a:r>
            <a:r>
              <a:rPr lang="en-US" altLang="ja-JP" dirty="0" smtClean="0"/>
              <a:t>(</a:t>
            </a:r>
            <a:r>
              <a:rPr lang="en-US" altLang="ja-JP" dirty="0" smtClean="0"/>
              <a:t>Future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subcategory</a:t>
            </a:r>
            <a:r>
              <a:rPr lang="ja-JP" altLang="en-US" dirty="0" smtClean="0"/>
              <a:t>は無視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Linear </a:t>
            </a:r>
            <a:r>
              <a:rPr kumimoji="1" lang="en-US" altLang="ja-JP" dirty="0" smtClean="0"/>
              <a:t>SVM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one vs. rest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polynominal</a:t>
            </a:r>
            <a:r>
              <a:rPr kumimoji="1" lang="ja-JP" altLang="en-US" dirty="0" smtClean="0"/>
              <a:t>は悪かった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Features</a:t>
            </a:r>
          </a:p>
          <a:p>
            <a:pPr lvl="1"/>
            <a:r>
              <a:rPr kumimoji="1" lang="en-US" altLang="ja-JP" dirty="0" smtClean="0"/>
              <a:t>Bag-Of-Words: </a:t>
            </a:r>
            <a:r>
              <a:rPr kumimoji="1" lang="ja-JP" altLang="en-US" dirty="0" smtClean="0"/>
              <a:t>前後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単語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Tens, Aspect: </a:t>
            </a:r>
            <a:r>
              <a:rPr kumimoji="1" lang="en-US" altLang="ja-JP" dirty="0" err="1" smtClean="0"/>
              <a:t>TIPSem</a:t>
            </a:r>
            <a:r>
              <a:rPr kumimoji="1" lang="ja-JP" altLang="en-US" dirty="0" smtClean="0"/>
              <a:t>で判定 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 係り受けを元にルール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英のみ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Time Expression: DCT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event</a:t>
            </a:r>
            <a:r>
              <a:rPr kumimoji="1" lang="ja-JP" altLang="en-US" dirty="0" smtClean="0"/>
              <a:t>の日時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TIPSem</a:t>
            </a:r>
            <a:r>
              <a:rPr lang="ja-JP" altLang="en-US" dirty="0" smtClean="0"/>
              <a:t>で判定、無い場合は一番近い時間表現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の比較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Governing Words: event word</a:t>
            </a:r>
            <a:r>
              <a:rPr kumimoji="1" lang="ja-JP" altLang="en-US" dirty="0" smtClean="0"/>
              <a:t>係り受け関係にある語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Future Oriented Lexicon: Feature</a:t>
            </a:r>
            <a:r>
              <a:rPr kumimoji="1" lang="ja-JP" altLang="en-US" dirty="0" smtClean="0"/>
              <a:t>としての入れ方に言及なし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7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CNN Model (In Section 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One convolution layer + one max pooling layer</a:t>
            </a:r>
            <a:br>
              <a:rPr lang="en-US" altLang="ja-JP" dirty="0" smtClean="0"/>
            </a:br>
            <a:r>
              <a:rPr lang="en-US" altLang="ja-JP" dirty="0" smtClean="0"/>
              <a:t>(Kim, 2014; </a:t>
            </a:r>
            <a:r>
              <a:rPr lang="en-US" altLang="ja-JP" dirty="0" err="1" smtClean="0"/>
              <a:t>Collobert</a:t>
            </a:r>
            <a:r>
              <a:rPr lang="en-US" altLang="ja-JP" dirty="0" smtClean="0"/>
              <a:t> et al., 2011)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EMNLP2016</a:t>
            </a:r>
            <a:r>
              <a:rPr kumimoji="1" lang="ja-JP" altLang="en-US" smtClean="0"/>
              <a:t>読み会</a:t>
            </a:r>
            <a:r>
              <a:rPr kumimoji="1" lang="en-US" altLang="ja-JP" smtClean="0"/>
              <a:t>@</a:t>
            </a:r>
            <a:r>
              <a:rPr kumimoji="1" lang="ja-JP" altLang="en-US" smtClean="0"/>
              <a:t>京大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3" y="2286296"/>
            <a:ext cx="7830293" cy="316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テキスト ボックス 7"/>
          <p:cNvSpPr txBox="1"/>
          <p:nvPr/>
        </p:nvSpPr>
        <p:spPr>
          <a:xfrm>
            <a:off x="3201579" y="5466740"/>
            <a:ext cx="559909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/>
              <a:t>Convolutional Neural Networks for Sentence </a:t>
            </a:r>
            <a:r>
              <a:rPr lang="en-US" altLang="ja-JP" sz="1200" dirty="0" smtClean="0"/>
              <a:t>Classification (Kim, EMNLP2014)</a:t>
            </a:r>
            <a:r>
              <a:rPr lang="ja-JP" altLang="en-US" sz="1200" dirty="0" smtClean="0"/>
              <a:t>から引用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この論文中にネットワークの図とかはなかったので、少し差異があるかも</a:t>
            </a:r>
            <a:endParaRPr kumimoji="1" lang="ja-JP" altLang="en-US" sz="1200" dirty="0"/>
          </a:p>
        </p:txBody>
      </p:sp>
      <p:sp>
        <p:nvSpPr>
          <p:cNvPr id="9" name="線吹き出し 2 (枠付き) 8"/>
          <p:cNvSpPr/>
          <p:nvPr/>
        </p:nvSpPr>
        <p:spPr>
          <a:xfrm>
            <a:off x="251925" y="5408599"/>
            <a:ext cx="2174033" cy="340598"/>
          </a:xfrm>
          <a:prstGeom prst="borderCallout2">
            <a:avLst>
              <a:gd name="adj1" fmla="val -4992"/>
              <a:gd name="adj2" fmla="val 47454"/>
              <a:gd name="adj3" fmla="val -140140"/>
              <a:gd name="adj4" fmla="val 12555"/>
              <a:gd name="adj5" fmla="val -320338"/>
              <a:gd name="adj6" fmla="val 58834"/>
            </a:avLst>
          </a:prstGeom>
          <a:solidFill>
            <a:schemeClr val="bg1"/>
          </a:solidFill>
          <a:ln>
            <a:solidFill>
              <a:srgbClr val="0C419A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フィルタ幅は</a:t>
            </a:r>
            <a:r>
              <a:rPr kumimoji="1" lang="en-US" altLang="ja-JP" dirty="0" smtClean="0">
                <a:solidFill>
                  <a:schemeClr val="tx1"/>
                </a:solidFill>
              </a:rPr>
              <a:t>5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に固定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250301" y="5914703"/>
            <a:ext cx="3340360" cy="529639"/>
          </a:xfrm>
          <a:prstGeom prst="borderCallout2">
            <a:avLst>
              <a:gd name="adj1" fmla="val -4992"/>
              <a:gd name="adj2" fmla="val 47454"/>
              <a:gd name="adj3" fmla="val -74134"/>
              <a:gd name="adj4" fmla="val 48977"/>
              <a:gd name="adj5" fmla="val -251539"/>
              <a:gd name="adj6" fmla="val 32120"/>
            </a:avLst>
          </a:prstGeom>
          <a:solidFill>
            <a:schemeClr val="bg1"/>
          </a:solidFill>
          <a:ln>
            <a:solidFill>
              <a:srgbClr val="0C419A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word2vec 300</a:t>
            </a:r>
            <a:r>
              <a:rPr kumimoji="1" lang="ja-JP" altLang="en-US" dirty="0" smtClean="0">
                <a:solidFill>
                  <a:schemeClr val="tx1"/>
                </a:solidFill>
              </a:rPr>
              <a:t>次元を初期値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backpropagation</a:t>
            </a:r>
            <a:r>
              <a:rPr kumimoji="1" lang="ja-JP" altLang="en-US" dirty="0" smtClean="0">
                <a:solidFill>
                  <a:schemeClr val="tx1"/>
                </a:solidFill>
              </a:rPr>
              <a:t>で</a:t>
            </a:r>
            <a:r>
              <a:rPr kumimoji="1" lang="en-US" altLang="ja-JP" dirty="0" smtClean="0">
                <a:solidFill>
                  <a:schemeClr val="tx1"/>
                </a:solidFill>
              </a:rPr>
              <a:t>tune</a:t>
            </a:r>
          </a:p>
        </p:txBody>
      </p:sp>
      <p:sp>
        <p:nvSpPr>
          <p:cNvPr id="11" name="線吹き出し 2 (枠付き) 10"/>
          <p:cNvSpPr/>
          <p:nvPr/>
        </p:nvSpPr>
        <p:spPr>
          <a:xfrm>
            <a:off x="6800019" y="2286296"/>
            <a:ext cx="2003767" cy="344937"/>
          </a:xfrm>
          <a:prstGeom prst="borderCallout2">
            <a:avLst>
              <a:gd name="adj1" fmla="val 101884"/>
              <a:gd name="adj2" fmla="val 52482"/>
              <a:gd name="adj3" fmla="val 245470"/>
              <a:gd name="adj4" fmla="val 48794"/>
              <a:gd name="adj5" fmla="val 367195"/>
              <a:gd name="adj6" fmla="val 18720"/>
            </a:avLst>
          </a:prstGeom>
          <a:solidFill>
            <a:schemeClr val="bg1"/>
          </a:solidFill>
          <a:ln>
            <a:solidFill>
              <a:srgbClr val="0C419A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隠れ層は</a:t>
            </a:r>
            <a:r>
              <a:rPr kumimoji="1" lang="en-US" altLang="ja-JP" dirty="0" smtClean="0">
                <a:solidFill>
                  <a:schemeClr val="tx1"/>
                </a:solidFill>
              </a:rPr>
              <a:t>300 units</a:t>
            </a:r>
          </a:p>
        </p:txBody>
      </p:sp>
      <p:sp>
        <p:nvSpPr>
          <p:cNvPr id="12" name="右中かっこ 11"/>
          <p:cNvSpPr/>
          <p:nvPr/>
        </p:nvSpPr>
        <p:spPr>
          <a:xfrm rot="20068766">
            <a:off x="6825066" y="3122782"/>
            <a:ext cx="242596" cy="927676"/>
          </a:xfrm>
          <a:prstGeom prst="rightBrace">
            <a:avLst/>
          </a:prstGeom>
          <a:ln w="19050">
            <a:solidFill>
              <a:srgbClr val="0C4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線吹き出し 2 (枠付き) 12"/>
          <p:cNvSpPr/>
          <p:nvPr/>
        </p:nvSpPr>
        <p:spPr>
          <a:xfrm>
            <a:off x="3358242" y="2021380"/>
            <a:ext cx="3278821" cy="547649"/>
          </a:xfrm>
          <a:prstGeom prst="borderCallout2">
            <a:avLst>
              <a:gd name="adj1" fmla="val 46228"/>
              <a:gd name="adj2" fmla="val 121"/>
              <a:gd name="adj3" fmla="val 50149"/>
              <a:gd name="adj4" fmla="val -7309"/>
              <a:gd name="adj5" fmla="val 68745"/>
              <a:gd name="adj6" fmla="val -22723"/>
            </a:avLst>
          </a:prstGeom>
          <a:solidFill>
            <a:schemeClr val="bg1"/>
          </a:solidFill>
          <a:ln>
            <a:solidFill>
              <a:srgbClr val="0C419A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static channel</a:t>
            </a:r>
            <a:r>
              <a:rPr lang="ja-JP" altLang="en-US" dirty="0" smtClean="0">
                <a:solidFill>
                  <a:schemeClr val="tx1"/>
                </a:solidFill>
              </a:rPr>
              <a:t>は使ってないので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後ろのレイヤーは無視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16990</TotalTime>
  <Words>1052</Words>
  <Application>Microsoft Office PowerPoint</Application>
  <PresentationFormat>画面に合わせる (4:3)</PresentationFormat>
  <Paragraphs>120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Wingdings</vt:lpstr>
      <vt:lpstr>Office テーマ</vt:lpstr>
      <vt:lpstr>Distinguishing Past, On-going,  and Future Events:  The EventStatus Corpus</vt:lpstr>
      <vt:lpstr>Introduction</vt:lpstr>
      <vt:lpstr>Outline of EventStatus Corpus (in Section 2)</vt:lpstr>
      <vt:lpstr>Annotation Scheme (in Section 2.1)</vt:lpstr>
      <vt:lpstr>Corpus Properties (in Section 2.1 and 2.2)</vt:lpstr>
      <vt:lpstr>Future Oriented Verbs (in Section 2.3) (1)</vt:lpstr>
      <vt:lpstr>Future Oriented Verbs (in Section 2.3) (2)</vt:lpstr>
      <vt:lpstr>SVM Model (in Section 3)</vt:lpstr>
      <vt:lpstr>CNN Model (In Section 4)</vt:lpstr>
      <vt:lpstr>Evaluations (in Section 5)</vt:lpstr>
      <vt:lpstr>CNN’s Improvement Cases (in Section 6)</vt:lpstr>
      <vt:lpstr>Error Analysis (in Section 6)</vt:lpstr>
      <vt:lpstr>Conclusion (in Section 6) (と個人的な感想)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Masatsugu HANGYO</dc:creator>
  <cp:lastModifiedBy>Masatsugu HANGYO</cp:lastModifiedBy>
  <cp:revision>878</cp:revision>
  <dcterms:created xsi:type="dcterms:W3CDTF">2016-09-06T09:02:20Z</dcterms:created>
  <dcterms:modified xsi:type="dcterms:W3CDTF">2016-12-08T08:26:37Z</dcterms:modified>
</cp:coreProperties>
</file>