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 Condensed"/>
      <p:regular r:id="rId20"/>
      <p:bold r:id="rId21"/>
      <p:italic r:id="rId22"/>
      <p:boldItalic r:id="rId23"/>
    </p:embeddedFont>
    <p:embeddedFont>
      <p:font typeface="Fira Sans Extra Condensed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18C444-9624-4676-8D88-BECED3296C4B}">
  <a:tblStyle styleId="{0818C444-9624-4676-8D88-BECED3296C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22" Type="http://schemas.openxmlformats.org/officeDocument/2006/relationships/font" Target="fonts/FiraSansExtraCondensed-italic.fntdata"/><Relationship Id="rId21" Type="http://schemas.openxmlformats.org/officeDocument/2006/relationships/font" Target="fonts/FiraSansExtraCondensed-bold.fntdata"/><Relationship Id="rId24" Type="http://schemas.openxmlformats.org/officeDocument/2006/relationships/font" Target="fonts/FiraSansExtraCondensedSemiBold-regular.fntdata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italic.fntdata"/><Relationship Id="rId25" Type="http://schemas.openxmlformats.org/officeDocument/2006/relationships/font" Target="fonts/FiraSansExtraCondensedSemiBold-bold.fntdata"/><Relationship Id="rId27" Type="http://schemas.openxmlformats.org/officeDocument/2006/relationships/font" Target="fonts/FiraSansExtraCondense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84d03c5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84d03c5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a487c92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a487c92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c73459845_0_5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c73459845_0_5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a487c924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a487c924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71c24b7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71c24b7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a487c924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a487c924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75ac24b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75ac24b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a6bae61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a6bae61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71c24b7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71c24b7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1658850" y="1012625"/>
            <a:ext cx="5527800" cy="25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Risk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658850" y="3596386"/>
            <a:ext cx="58263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Hanif Fajari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800" y="171500"/>
            <a:ext cx="1797406" cy="6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199" y="77925"/>
            <a:ext cx="2210673" cy="129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48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New Dataset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5" y="1312175"/>
            <a:ext cx="5287100" cy="34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5705900" y="1660600"/>
            <a:ext cx="32754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Business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Dari total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48.744 applican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 ditemukan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8.380 applicant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yang memiliki resiko yang tinggi untuk mengalami default. Oleh karena itu applicant tersebut dapat ditolak untuk meminimalisir jumlah default kredit.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36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Business Understanding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33800" y="1001825"/>
            <a:ext cx="4584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 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Sebuah lending company memiliki 9.01% kreditur yang terancam default. Masalah tersebut dapat menyebabkan kerugian Rp2.171.363.980,50.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3800" y="2571725"/>
            <a:ext cx="402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Metrics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1. %Default Creditors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2. Amount Credit of Default Creditor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33800" y="3908875"/>
            <a:ext cx="701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Goals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yang dapat memberikan credit scoring untuk membantu lending company menentukan diterima atau ditolak pinjaman yang diajukan.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5" name="Google Shape;65;p14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900" y="1001825"/>
            <a:ext cx="4468176" cy="276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609774" y="2993028"/>
            <a:ext cx="3707400" cy="580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609774" y="2180291"/>
            <a:ext cx="3707400" cy="580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609774" y="1367260"/>
            <a:ext cx="3707400" cy="580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609774" y="554425"/>
            <a:ext cx="3707400" cy="580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236455" y="644036"/>
            <a:ext cx="3187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223.008 baris dan 41 kolom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1979140" y="762654"/>
            <a:ext cx="1630500" cy="1301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/>
          <p:nvPr/>
        </p:nvSpPr>
        <p:spPr>
          <a:xfrm>
            <a:off x="3510274" y="505950"/>
            <a:ext cx="677400" cy="677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244804" y="1456921"/>
            <a:ext cx="3485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Target : default status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1979140" y="1657376"/>
            <a:ext cx="1531200" cy="411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/>
          <p:nvPr/>
        </p:nvSpPr>
        <p:spPr>
          <a:xfrm>
            <a:off x="3510274" y="1318836"/>
            <a:ext cx="677400" cy="677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236500" y="2269800"/>
            <a:ext cx="3485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No duplicate data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1979140" y="2069196"/>
            <a:ext cx="1531200" cy="401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3510274" y="2131721"/>
            <a:ext cx="677400" cy="677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236477" y="3077550"/>
            <a:ext cx="3485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Profile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 Repayment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1974444" y="2064134"/>
            <a:ext cx="1535700" cy="1219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/>
          <p:nvPr/>
        </p:nvSpPr>
        <p:spPr>
          <a:xfrm>
            <a:off x="3510274" y="2944607"/>
            <a:ext cx="677400" cy="677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962341" y="978240"/>
            <a:ext cx="2028000" cy="2091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1663383" y="1456890"/>
            <a:ext cx="626180" cy="626185"/>
            <a:chOff x="-2571737" y="2403625"/>
            <a:chExt cx="292225" cy="291425"/>
          </a:xfrm>
        </p:grpSpPr>
        <p:sp>
          <p:nvSpPr>
            <p:cNvPr id="88" name="Google Shape;88;p15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780550" y="2227643"/>
            <a:ext cx="2391600" cy="471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Credit Dataset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2036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Pre-Processing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33800" y="1001825"/>
            <a:ext cx="4182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Handling Missing Value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Kolom yang missing value diisi dengan 0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Kolom yang memiliki missing value &gt;30% dapat </a:t>
            </a: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 drop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Selection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Multicollinearity Prevention </a:t>
            </a:r>
            <a:b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dengan Pearson Correlation  (32 kolom)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338075" y="1105825"/>
            <a:ext cx="4598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3.	Transformasi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Metode WOE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4.	Splitting Data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 train </a:t>
            </a: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324.154</a:t>
            </a: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baris)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 test </a:t>
            </a: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44.602</a:t>
            </a: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baris)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9460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Features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-391700" y="685150"/>
            <a:ext cx="3924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FLAG_OWN_CAR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CNT_CHILDREN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AMT_INCOME_TOTAL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NAME_TYPE_SUITE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NAME_INCOME_TYPE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NAME_EDUCATION_TYPE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NAME_FAMILY_STATUS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NAME_HOUSING_TYPE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OWN_CAR_AGE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OCCUPATION_TYPE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AGE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WORKDAY</a:t>
            </a:r>
            <a:endParaRPr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662675" y="628063"/>
            <a:ext cx="40656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AMT_REQ_CREDIT_BUREAU_HOUR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AMT_REQ_CREDIT_BUREAU_DAY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AMT_REQ_CREDIT_BUREAU_WEEK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AMT_REQ_CREDIT_BUREAU_MON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AMT_REQ_CREDIT_BUREAU_QRT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AMT_REQ_CREDIT_BUREAU_YEAR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Consumer Loans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Cash Loans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Revolving Loans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HIGH_APPROVED_CREDIT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HIGH_RATE_DOWN_PAYMENT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CREDIT_ACTIVE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CREDIT_DAY_OVERDUE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Consumer credit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6585200" y="373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{0818C444-9624-4676-8D88-BECED3296C4B}</a:tableStyleId>
              </a:tblPr>
              <a:tblGrid>
                <a:gridCol w="571500"/>
                <a:gridCol w="14954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Repayment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17"/>
          <p:cNvSpPr txBox="1"/>
          <p:nvPr/>
        </p:nvSpPr>
        <p:spPr>
          <a:xfrm>
            <a:off x="6507275" y="628075"/>
            <a:ext cx="242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Car loan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Mortgage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Microloan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PAY_INST_1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CNT_DIFF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036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Modeling and Evaluation</a:t>
            </a:r>
            <a:endParaRPr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249713" y="9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{0818C444-9624-4676-8D88-BECED3296C4B}</a:tableStyleId>
              </a:tblPr>
              <a:tblGrid>
                <a:gridCol w="1209975"/>
                <a:gridCol w="1188750"/>
                <a:gridCol w="902175"/>
                <a:gridCol w="1061375"/>
                <a:gridCol w="1018925"/>
              </a:tblGrid>
              <a:tr h="422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 Test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 Train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 Test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 Train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65,81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67,19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62,18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64,58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51,89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99,83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60,28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99,86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65,54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97,11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89,80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Light GBM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65,64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96,74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89,52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60,71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92,70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10,67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74,36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SVC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65,79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67,19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62,36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64,86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Baiyes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61,30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66,65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82,40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88,33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62,90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96,21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87,34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18"/>
          <p:cNvSpPr txBox="1"/>
          <p:nvPr/>
        </p:nvSpPr>
        <p:spPr>
          <a:xfrm>
            <a:off x="6150500" y="3223625"/>
            <a:ext cx="281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Algoritma Logistic Regression dipilih karena memiliki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AUC test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yang tinggi untuk memaksimalkan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scoring credit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dan precision test yang tinggi untuk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meminimalisir false-negatif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036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 Importance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8525"/>
            <a:ext cx="5775175" cy="28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987475" y="1660725"/>
            <a:ext cx="30234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Business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 credit analyst harus waspada dengan applicant yang memiliki historical sering menunggak pembayaran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Berdasarkan historical data semakin banyak applicant yang memiliki kredit aktif semakin tinggi kemungkinan default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8710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 Credit Scoring Model</a:t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71625" y="302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{0818C444-9624-4676-8D88-BECED3296C4B}</a:tableStyleId>
              </a:tblPr>
              <a:tblGrid>
                <a:gridCol w="571500"/>
                <a:gridCol w="14954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High RIsk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Risk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Risk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Risk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Low Risk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0"/>
          <p:cNvGraphicFramePr/>
          <p:nvPr/>
        </p:nvGraphicFramePr>
        <p:xfrm>
          <a:off x="2223725" y="67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{0818C444-9624-4676-8D88-BECED3296C4B}</a:tableStyleId>
              </a:tblPr>
              <a:tblGrid>
                <a:gridCol w="893125"/>
                <a:gridCol w="1488525"/>
                <a:gridCol w="1369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DECILE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269050" y="2838850"/>
            <a:ext cx="257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Semakin tinggi score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semakin tinggi kemungkinan applicant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berpotensi default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Applicant yang berada di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Decile 1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dapat ditolak karena memiliki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resiko default yang tinggi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48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Model for Business Metric</a:t>
            </a:r>
            <a:endParaRPr/>
          </a:p>
        </p:txBody>
      </p:sp>
      <p:pic>
        <p:nvPicPr>
          <p:cNvPr id="139" name="Google Shape;139;p21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00" y="1298078"/>
            <a:ext cx="4601676" cy="284534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237125" y="4143425"/>
            <a:ext cx="4698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Amount Credit of Default Creditor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Dengan menggunakan model dapat mengurangi jumlah kredit yang default sebesar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Rp 964.231.128,00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1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475" y="1502064"/>
            <a:ext cx="3941826" cy="24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5020325" y="4039675"/>
            <a:ext cx="4112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%Default Creditor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Dengan menggunakan model dapat mengurangi jumlah default creditor sebanyak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3,23%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