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8" r:id="rId8"/>
    <p:sldId id="277"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73"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US" sz="3200" b="0" strike="noStrike" spc="-1">
              <a:latin typeface="Arial"/>
            </a:endParaRPr>
          </a:p>
        </p:txBody>
      </p:sp>
      <p:sp>
        <p:nvSpPr>
          <p:cNvPr id="77"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US" sz="3200" b="0" strike="noStrike" spc="-1">
              <a:latin typeface="Arial"/>
            </a:endParaRPr>
          </a:p>
        </p:txBody>
      </p:sp>
      <p:sp>
        <p:nvSpPr>
          <p:cNvPr id="78"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123" name="PlaceHolder 2"/>
          <p:cNvSpPr>
            <a:spLocks noGrp="1"/>
          </p:cNvSpPr>
          <p:nvPr>
            <p:ph type="subTitle"/>
          </p:nvPr>
        </p:nvSpPr>
        <p:spPr>
          <a:xfrm>
            <a:off x="609480" y="1604520"/>
            <a:ext cx="10972080" cy="3976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125"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127"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3200" b="0" strike="noStrike" spc="-1">
              <a:latin typeface="Arial"/>
            </a:endParaRPr>
          </a:p>
        </p:txBody>
      </p:sp>
      <p:sp>
        <p:nvSpPr>
          <p:cNvPr id="128"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609480" y="273600"/>
            <a:ext cx="10972080" cy="5306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1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3"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3200" b="0" strike="noStrike" spc="-1">
              <a:latin typeface="Arial"/>
            </a:endParaRPr>
          </a:p>
        </p:txBody>
      </p:sp>
      <p:sp>
        <p:nvSpPr>
          <p:cNvPr id="1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44" name="PlaceHolder 2"/>
          <p:cNvSpPr>
            <a:spLocks noGrp="1"/>
          </p:cNvSpPr>
          <p:nvPr>
            <p:ph type="subTitle"/>
          </p:nvPr>
        </p:nvSpPr>
        <p:spPr>
          <a:xfrm>
            <a:off x="609480" y="1604520"/>
            <a:ext cx="10972080" cy="3976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136"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3200" b="0" strike="noStrike" spc="-1">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2"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144"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152"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US" sz="3200" b="0" strike="noStrike" spc="-1">
              <a:latin typeface="Arial"/>
            </a:endParaRPr>
          </a:p>
        </p:txBody>
      </p:sp>
      <p:sp>
        <p:nvSpPr>
          <p:cNvPr id="153"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US" sz="3200" b="0" strike="noStrike" spc="-1">
              <a:latin typeface="Arial"/>
            </a:endParaRPr>
          </a:p>
        </p:txBody>
      </p:sp>
      <p:sp>
        <p:nvSpPr>
          <p:cNvPr id="154"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US" sz="3200" b="0" strike="noStrike" spc="-1">
              <a:latin typeface="Arial"/>
            </a:endParaRPr>
          </a:p>
        </p:txBody>
      </p:sp>
      <p:sp>
        <p:nvSpPr>
          <p:cNvPr id="155"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US" sz="3200" b="0" strike="noStrike" spc="-1">
              <a:latin typeface="Arial"/>
            </a:endParaRPr>
          </a:p>
        </p:txBody>
      </p:sp>
      <p:sp>
        <p:nvSpPr>
          <p:cNvPr id="156"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US" sz="3200" b="0" strike="noStrike" spc="-1">
              <a:latin typeface="Arial"/>
            </a:endParaRPr>
          </a:p>
        </p:txBody>
      </p:sp>
      <p:sp>
        <p:nvSpPr>
          <p:cNvPr id="157"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46"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48"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3200" b="0" strike="noStrike" spc="-1">
              <a:latin typeface="Arial"/>
            </a:endParaRPr>
          </a:p>
        </p:txBody>
      </p:sp>
      <p:sp>
        <p:nvSpPr>
          <p:cNvPr id="49"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080" cy="5306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3200" b="0" strike="noStrike" spc="-1">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57"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3200" b="0" strike="noStrike" spc="-1">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3"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43" name="Picture 2" descr="\\DROBO-FS\QuickDrops\JB\PPTX NG\Droplets\LightingOverlay.png"/>
          <p:cNvPicPr/>
          <p:nvPr/>
        </p:nvPicPr>
        <p:blipFill>
          <a:blip r:embed="rId15">
            <a:alphaModFix amt="30000"/>
          </a:blip>
          <a:stretch/>
        </p:blipFill>
        <p:spPr>
          <a:xfrm>
            <a:off x="0" y="0"/>
            <a:ext cx="12190680" cy="6856560"/>
          </a:xfrm>
          <a:prstGeom prst="rect">
            <a:avLst/>
          </a:prstGeom>
          <a:ln w="0">
            <a:noFill/>
          </a:ln>
        </p:spPr>
      </p:pic>
      <p:grpSp>
        <p:nvGrpSpPr>
          <p:cNvPr id="44" name="Group 7"/>
          <p:cNvGrpSpPr/>
          <p:nvPr/>
        </p:nvGrpSpPr>
        <p:grpSpPr>
          <a:xfrm>
            <a:off x="-14400" y="0"/>
            <a:ext cx="12052440" cy="6856560"/>
            <a:chOff x="-14400" y="0"/>
            <a:chExt cx="12052440" cy="6856560"/>
          </a:xfrm>
        </p:grpSpPr>
        <p:grpSp>
          <p:nvGrpSpPr>
            <p:cNvPr id="2" name="Group 8"/>
            <p:cNvGrpSpPr/>
            <p:nvPr/>
          </p:nvGrpSpPr>
          <p:grpSpPr>
            <a:xfrm>
              <a:off x="-14400" y="0"/>
              <a:ext cx="1219680" cy="6856560"/>
              <a:chOff x="-14400" y="0"/>
              <a:chExt cx="1219680" cy="6856560"/>
            </a:xfrm>
          </p:grpSpPr>
          <p:sp>
            <p:nvSpPr>
              <p:cNvPr id="3" name="Rectangle 5"/>
              <p:cNvSpPr/>
              <p:nvPr/>
            </p:nvSpPr>
            <p:spPr>
              <a:xfrm>
                <a:off x="114480" y="4680"/>
                <a:ext cx="22320" cy="217980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4" name="Freeform 6"/>
              <p:cNvSpPr/>
              <p:nvPr/>
            </p:nvSpPr>
            <p:spPr>
              <a:xfrm>
                <a:off x="33480" y="217656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5" name="Freeform 7"/>
              <p:cNvSpPr/>
              <p:nvPr/>
            </p:nvSpPr>
            <p:spPr>
              <a:xfrm>
                <a:off x="28440" y="4021200"/>
                <a:ext cx="189000" cy="1875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6" name="Freeform 8"/>
              <p:cNvSpPr/>
              <p:nvPr/>
            </p:nvSpPr>
            <p:spPr>
              <a:xfrm>
                <a:off x="200160" y="4680"/>
                <a:ext cx="368280" cy="180972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7" name="Freeform 9"/>
              <p:cNvSpPr/>
              <p:nvPr/>
            </p:nvSpPr>
            <p:spPr>
              <a:xfrm>
                <a:off x="503280" y="1801800"/>
                <a:ext cx="189000" cy="18756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 name="Freeform 10"/>
              <p:cNvSpPr/>
              <p:nvPr/>
            </p:nvSpPr>
            <p:spPr>
              <a:xfrm>
                <a:off x="285840" y="4680"/>
                <a:ext cx="368280" cy="142884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 name="Freeform 11"/>
              <p:cNvSpPr/>
              <p:nvPr/>
            </p:nvSpPr>
            <p:spPr>
              <a:xfrm>
                <a:off x="546120" y="0"/>
                <a:ext cx="150840" cy="91152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0" name="Freeform 12"/>
              <p:cNvSpPr/>
              <p:nvPr/>
            </p:nvSpPr>
            <p:spPr>
              <a:xfrm>
                <a:off x="588960" y="1420920"/>
                <a:ext cx="189000" cy="18900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1" name="Freeform 13"/>
              <p:cNvSpPr/>
              <p:nvPr/>
            </p:nvSpPr>
            <p:spPr>
              <a:xfrm>
                <a:off x="588960" y="90324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2" name="Freeform 14"/>
              <p:cNvSpPr/>
              <p:nvPr/>
            </p:nvSpPr>
            <p:spPr>
              <a:xfrm>
                <a:off x="641520" y="0"/>
                <a:ext cx="420840" cy="52560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3" name="Freeform 15"/>
              <p:cNvSpPr/>
              <p:nvPr/>
            </p:nvSpPr>
            <p:spPr>
              <a:xfrm>
                <a:off x="1020600" y="488880"/>
                <a:ext cx="160560" cy="14616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4" name="Line 16"/>
              <p:cNvSpPr/>
              <p:nvPr/>
            </p:nvSpPr>
            <p:spPr>
              <a:xfrm>
                <a:off x="-4680" y="9360"/>
                <a:ext cx="360" cy="360"/>
              </a:xfrm>
              <a:prstGeom prst="line">
                <a:avLst/>
              </a:prstGeom>
              <a:ln w="15">
                <a:solidFill>
                  <a:srgbClr val="FFFFFF"/>
                </a:solidFill>
              </a:ln>
            </p:spPr>
            <p:style>
              <a:lnRef idx="0">
                <a:scrgbClr r="0" g="0" b="0"/>
              </a:lnRef>
              <a:fillRef idx="0">
                <a:scrgbClr r="0" g="0" b="0"/>
              </a:fillRef>
              <a:effectRef idx="0">
                <a:scrgbClr r="0" g="0" b="0"/>
              </a:effectRef>
              <a:fontRef idx="minor"/>
            </p:style>
          </p:sp>
          <p:sp>
            <p:nvSpPr>
              <p:cNvPr id="15" name="Freeform 17"/>
              <p:cNvSpPr/>
              <p:nvPr/>
            </p:nvSpPr>
            <p:spPr>
              <a:xfrm>
                <a:off x="9360" y="1801800"/>
                <a:ext cx="122400" cy="125640"/>
              </a:xfrm>
              <a:custGeom>
                <a:avLst/>
                <a:gdLst/>
                <a:ahLst/>
                <a:cxnLst/>
                <a:rect l="l" t="t" r="r" b="b"/>
                <a:pathLst>
                  <a:path w="78" h="80">
                    <a:moveTo>
                      <a:pt x="6" y="80"/>
                    </a:moveTo>
                    <a:lnTo>
                      <a:pt x="0" y="71"/>
                    </a:lnTo>
                    <a:lnTo>
                      <a:pt x="69" y="0"/>
                    </a:lnTo>
                    <a:lnTo>
                      <a:pt x="78" y="9"/>
                    </a:lnTo>
                    <a:lnTo>
                      <a:pt x="6" y="8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6" name="Freeform 18"/>
              <p:cNvSpPr/>
              <p:nvPr/>
            </p:nvSpPr>
            <p:spPr>
              <a:xfrm>
                <a:off x="-9360" y="3549600"/>
                <a:ext cx="146160" cy="47952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7" name="Freeform 19"/>
              <p:cNvSpPr/>
              <p:nvPr/>
            </p:nvSpPr>
            <p:spPr>
              <a:xfrm>
                <a:off x="128520" y="1382760"/>
                <a:ext cx="141480" cy="47484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8" name="Freeform 20"/>
              <p:cNvSpPr/>
              <p:nvPr/>
            </p:nvSpPr>
            <p:spPr>
              <a:xfrm>
                <a:off x="204840" y="1849320"/>
                <a:ext cx="113040" cy="10656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9" name="Rectangle 21"/>
              <p:cNvSpPr/>
              <p:nvPr/>
            </p:nvSpPr>
            <p:spPr>
              <a:xfrm>
                <a:off x="133200" y="4662360"/>
                <a:ext cx="22320" cy="217980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0" name="Freeform 22"/>
              <p:cNvSpPr/>
              <p:nvPr/>
            </p:nvSpPr>
            <p:spPr>
              <a:xfrm>
                <a:off x="223920" y="5041800"/>
                <a:ext cx="368280" cy="180036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1" name="Freeform 23"/>
              <p:cNvSpPr/>
              <p:nvPr/>
            </p:nvSpPr>
            <p:spPr>
              <a:xfrm>
                <a:off x="52560" y="448164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2" name="Freeform 24"/>
              <p:cNvSpPr/>
              <p:nvPr/>
            </p:nvSpPr>
            <p:spPr>
              <a:xfrm>
                <a:off x="-14400" y="5627520"/>
                <a:ext cx="84240" cy="121464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3" name="Freeform 25"/>
              <p:cNvSpPr/>
              <p:nvPr/>
            </p:nvSpPr>
            <p:spPr>
              <a:xfrm>
                <a:off x="527040" y="4867200"/>
                <a:ext cx="189000" cy="1875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4" name="Freeform 26"/>
              <p:cNvSpPr/>
              <p:nvPr/>
            </p:nvSpPr>
            <p:spPr>
              <a:xfrm>
                <a:off x="309600" y="5423040"/>
                <a:ext cx="373320" cy="142416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5" name="Freeform 27"/>
              <p:cNvSpPr/>
              <p:nvPr/>
            </p:nvSpPr>
            <p:spPr>
              <a:xfrm>
                <a:off x="569880" y="5945040"/>
                <a:ext cx="150840" cy="91152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6" name="Freeform 28"/>
              <p:cNvSpPr/>
              <p:nvPr/>
            </p:nvSpPr>
            <p:spPr>
              <a:xfrm>
                <a:off x="612720" y="524664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7" name="Freeform 29"/>
              <p:cNvSpPr/>
              <p:nvPr/>
            </p:nvSpPr>
            <p:spPr>
              <a:xfrm>
                <a:off x="612720" y="576432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8" name="Freeform 30"/>
              <p:cNvSpPr/>
              <p:nvPr/>
            </p:nvSpPr>
            <p:spPr>
              <a:xfrm>
                <a:off x="669960" y="6330960"/>
                <a:ext cx="416160" cy="51624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29" name="Freeform 31"/>
              <p:cNvSpPr/>
              <p:nvPr/>
            </p:nvSpPr>
            <p:spPr>
              <a:xfrm>
                <a:off x="1049400" y="6221520"/>
                <a:ext cx="155880" cy="14616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grpSp>
        <p:grpSp>
          <p:nvGrpSpPr>
            <p:cNvPr id="30" name="Group 9"/>
            <p:cNvGrpSpPr/>
            <p:nvPr/>
          </p:nvGrpSpPr>
          <p:grpSpPr>
            <a:xfrm>
              <a:off x="11364840" y="0"/>
              <a:ext cx="673200" cy="6847200"/>
              <a:chOff x="11364840" y="0"/>
              <a:chExt cx="673200" cy="6847200"/>
            </a:xfrm>
          </p:grpSpPr>
          <p:sp>
            <p:nvSpPr>
              <p:cNvPr id="31" name="Freeform 32"/>
              <p:cNvSpPr/>
              <p:nvPr/>
            </p:nvSpPr>
            <p:spPr>
              <a:xfrm>
                <a:off x="11484000" y="0"/>
                <a:ext cx="416160" cy="51120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32" name="Freeform 33"/>
              <p:cNvSpPr/>
              <p:nvPr/>
            </p:nvSpPr>
            <p:spPr>
              <a:xfrm>
                <a:off x="11364840" y="474840"/>
                <a:ext cx="155880" cy="15084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33" name="Freeform 34"/>
              <p:cNvSpPr/>
              <p:nvPr/>
            </p:nvSpPr>
            <p:spPr>
              <a:xfrm>
                <a:off x="11631600" y="1539720"/>
                <a:ext cx="18756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34" name="Freeform 35"/>
              <p:cNvSpPr/>
              <p:nvPr/>
            </p:nvSpPr>
            <p:spPr>
              <a:xfrm>
                <a:off x="11531520" y="5694480"/>
                <a:ext cx="297000" cy="115272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35" name="Freeform 36"/>
              <p:cNvSpPr/>
              <p:nvPr/>
            </p:nvSpPr>
            <p:spPr>
              <a:xfrm>
                <a:off x="11773080" y="5551560"/>
                <a:ext cx="155880" cy="15408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36" name="Freeform 37"/>
              <p:cNvSpPr/>
              <p:nvPr/>
            </p:nvSpPr>
            <p:spPr>
              <a:xfrm>
                <a:off x="11711160" y="4680"/>
                <a:ext cx="303480" cy="154332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37" name="Freeform 38"/>
              <p:cNvSpPr/>
              <p:nvPr/>
            </p:nvSpPr>
            <p:spPr>
              <a:xfrm>
                <a:off x="11636280" y="4867200"/>
                <a:ext cx="187560" cy="1875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38" name="Freeform 39"/>
              <p:cNvSpPr/>
              <p:nvPr/>
            </p:nvSpPr>
            <p:spPr>
              <a:xfrm>
                <a:off x="11441160" y="5046840"/>
                <a:ext cx="306360" cy="180036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39" name="Freeform 40"/>
              <p:cNvSpPr/>
              <p:nvPr/>
            </p:nvSpPr>
            <p:spPr>
              <a:xfrm>
                <a:off x="11849040" y="6416640"/>
                <a:ext cx="189000" cy="1875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40" name="Rectangle 41"/>
              <p:cNvSpPr/>
              <p:nvPr/>
            </p:nvSpPr>
            <p:spPr>
              <a:xfrm>
                <a:off x="11939760" y="6595920"/>
                <a:ext cx="22320" cy="250920"/>
              </a:xfrm>
              <a:prstGeom prst="rect">
                <a:avLst/>
              </a:pr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grpSp>
      </p:grpSp>
      <p:sp>
        <p:nvSpPr>
          <p:cNvPr id="41" name="PlaceHolder 1"/>
          <p:cNvSpPr>
            <a:spLocks noGrp="1"/>
          </p:cNvSpPr>
          <p:nvPr>
            <p:ph type="title"/>
          </p:nvPr>
        </p:nvSpPr>
        <p:spPr>
          <a:xfrm>
            <a:off x="609480" y="273600"/>
            <a:ext cx="10972080" cy="114444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42"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79" name="Picture 2" descr="\\DROBO-FS\QuickDrops\JB\PPTX NG\Droplets\LightingOverlay.png"/>
          <p:cNvPicPr/>
          <p:nvPr/>
        </p:nvPicPr>
        <p:blipFill>
          <a:blip r:embed="rId15">
            <a:alphaModFix amt="30000"/>
          </a:blip>
          <a:stretch/>
        </p:blipFill>
        <p:spPr>
          <a:xfrm>
            <a:off x="0" y="0"/>
            <a:ext cx="12190680" cy="6856560"/>
          </a:xfrm>
          <a:prstGeom prst="rect">
            <a:avLst/>
          </a:prstGeom>
          <a:ln w="0">
            <a:noFill/>
          </a:ln>
        </p:spPr>
      </p:pic>
      <p:grpSp>
        <p:nvGrpSpPr>
          <p:cNvPr id="80" name="Group 7"/>
          <p:cNvGrpSpPr/>
          <p:nvPr/>
        </p:nvGrpSpPr>
        <p:grpSpPr>
          <a:xfrm>
            <a:off x="-14400" y="0"/>
            <a:ext cx="12052440" cy="6856560"/>
            <a:chOff x="-14400" y="0"/>
            <a:chExt cx="12052440" cy="6856560"/>
          </a:xfrm>
        </p:grpSpPr>
        <p:grpSp>
          <p:nvGrpSpPr>
            <p:cNvPr id="81" name="Group 8"/>
            <p:cNvGrpSpPr/>
            <p:nvPr/>
          </p:nvGrpSpPr>
          <p:grpSpPr>
            <a:xfrm>
              <a:off x="-14400" y="0"/>
              <a:ext cx="1219680" cy="6856560"/>
              <a:chOff x="-14400" y="0"/>
              <a:chExt cx="1219680" cy="6856560"/>
            </a:xfrm>
          </p:grpSpPr>
          <p:sp>
            <p:nvSpPr>
              <p:cNvPr id="82" name="Rectangle 5"/>
              <p:cNvSpPr/>
              <p:nvPr/>
            </p:nvSpPr>
            <p:spPr>
              <a:xfrm>
                <a:off x="114480" y="4680"/>
                <a:ext cx="22320" cy="217980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3" name="Freeform 6"/>
              <p:cNvSpPr/>
              <p:nvPr/>
            </p:nvSpPr>
            <p:spPr>
              <a:xfrm>
                <a:off x="33480" y="217656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4" name="Freeform 7"/>
              <p:cNvSpPr/>
              <p:nvPr/>
            </p:nvSpPr>
            <p:spPr>
              <a:xfrm>
                <a:off x="28440" y="4021200"/>
                <a:ext cx="189000" cy="1875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5" name="Freeform 8"/>
              <p:cNvSpPr/>
              <p:nvPr/>
            </p:nvSpPr>
            <p:spPr>
              <a:xfrm>
                <a:off x="200160" y="4680"/>
                <a:ext cx="368280" cy="180972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6" name="Freeform 9"/>
              <p:cNvSpPr/>
              <p:nvPr/>
            </p:nvSpPr>
            <p:spPr>
              <a:xfrm>
                <a:off x="503280" y="1801800"/>
                <a:ext cx="189000" cy="18756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7" name="Freeform 10"/>
              <p:cNvSpPr/>
              <p:nvPr/>
            </p:nvSpPr>
            <p:spPr>
              <a:xfrm>
                <a:off x="285840" y="4680"/>
                <a:ext cx="368280" cy="142884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8" name="Freeform 11"/>
              <p:cNvSpPr/>
              <p:nvPr/>
            </p:nvSpPr>
            <p:spPr>
              <a:xfrm>
                <a:off x="546120" y="0"/>
                <a:ext cx="150840" cy="91152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89" name="Freeform 12"/>
              <p:cNvSpPr/>
              <p:nvPr/>
            </p:nvSpPr>
            <p:spPr>
              <a:xfrm>
                <a:off x="588960" y="1420920"/>
                <a:ext cx="189000" cy="18900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0" name="Freeform 13"/>
              <p:cNvSpPr/>
              <p:nvPr/>
            </p:nvSpPr>
            <p:spPr>
              <a:xfrm>
                <a:off x="588960" y="90324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1" name="Freeform 14"/>
              <p:cNvSpPr/>
              <p:nvPr/>
            </p:nvSpPr>
            <p:spPr>
              <a:xfrm>
                <a:off x="641520" y="0"/>
                <a:ext cx="420840" cy="52560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2" name="Freeform 15"/>
              <p:cNvSpPr/>
              <p:nvPr/>
            </p:nvSpPr>
            <p:spPr>
              <a:xfrm>
                <a:off x="1020600" y="488880"/>
                <a:ext cx="160560" cy="14616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3" name="Line 16"/>
              <p:cNvSpPr/>
              <p:nvPr/>
            </p:nvSpPr>
            <p:spPr>
              <a:xfrm>
                <a:off x="-4680" y="9360"/>
                <a:ext cx="360" cy="360"/>
              </a:xfrm>
              <a:prstGeom prst="line">
                <a:avLst/>
              </a:prstGeom>
              <a:ln w="15">
                <a:solidFill>
                  <a:srgbClr val="FFFFFF"/>
                </a:solidFill>
              </a:ln>
            </p:spPr>
            <p:style>
              <a:lnRef idx="0">
                <a:scrgbClr r="0" g="0" b="0"/>
              </a:lnRef>
              <a:fillRef idx="0">
                <a:scrgbClr r="0" g="0" b="0"/>
              </a:fillRef>
              <a:effectRef idx="0">
                <a:scrgbClr r="0" g="0" b="0"/>
              </a:effectRef>
              <a:fontRef idx="minor"/>
            </p:style>
          </p:sp>
          <p:sp>
            <p:nvSpPr>
              <p:cNvPr id="94" name="Freeform 17"/>
              <p:cNvSpPr/>
              <p:nvPr/>
            </p:nvSpPr>
            <p:spPr>
              <a:xfrm>
                <a:off x="9360" y="1801800"/>
                <a:ext cx="122400" cy="125640"/>
              </a:xfrm>
              <a:custGeom>
                <a:avLst/>
                <a:gdLst/>
                <a:ahLst/>
                <a:cxnLst/>
                <a:rect l="l" t="t" r="r" b="b"/>
                <a:pathLst>
                  <a:path w="78" h="80">
                    <a:moveTo>
                      <a:pt x="6" y="80"/>
                    </a:moveTo>
                    <a:lnTo>
                      <a:pt x="0" y="71"/>
                    </a:lnTo>
                    <a:lnTo>
                      <a:pt x="69" y="0"/>
                    </a:lnTo>
                    <a:lnTo>
                      <a:pt x="78" y="9"/>
                    </a:lnTo>
                    <a:lnTo>
                      <a:pt x="6" y="8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5" name="Freeform 18"/>
              <p:cNvSpPr/>
              <p:nvPr/>
            </p:nvSpPr>
            <p:spPr>
              <a:xfrm>
                <a:off x="-9360" y="3549600"/>
                <a:ext cx="146160" cy="47952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6" name="Freeform 19"/>
              <p:cNvSpPr/>
              <p:nvPr/>
            </p:nvSpPr>
            <p:spPr>
              <a:xfrm>
                <a:off x="128520" y="1382760"/>
                <a:ext cx="141480" cy="47484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7" name="Freeform 20"/>
              <p:cNvSpPr/>
              <p:nvPr/>
            </p:nvSpPr>
            <p:spPr>
              <a:xfrm>
                <a:off x="204840" y="1849320"/>
                <a:ext cx="113040" cy="10656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8" name="Rectangle 21"/>
              <p:cNvSpPr/>
              <p:nvPr/>
            </p:nvSpPr>
            <p:spPr>
              <a:xfrm>
                <a:off x="133200" y="4662360"/>
                <a:ext cx="22320" cy="217980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99" name="Freeform 22"/>
              <p:cNvSpPr/>
              <p:nvPr/>
            </p:nvSpPr>
            <p:spPr>
              <a:xfrm>
                <a:off x="223920" y="5041800"/>
                <a:ext cx="368280" cy="180036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00" name="Freeform 23"/>
              <p:cNvSpPr/>
              <p:nvPr/>
            </p:nvSpPr>
            <p:spPr>
              <a:xfrm>
                <a:off x="52560" y="448164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01" name="Freeform 24"/>
              <p:cNvSpPr/>
              <p:nvPr/>
            </p:nvSpPr>
            <p:spPr>
              <a:xfrm>
                <a:off x="-14400" y="5627520"/>
                <a:ext cx="84240" cy="121464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02" name="Freeform 25"/>
              <p:cNvSpPr/>
              <p:nvPr/>
            </p:nvSpPr>
            <p:spPr>
              <a:xfrm>
                <a:off x="527040" y="4867200"/>
                <a:ext cx="189000" cy="1875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03" name="Freeform 26"/>
              <p:cNvSpPr/>
              <p:nvPr/>
            </p:nvSpPr>
            <p:spPr>
              <a:xfrm>
                <a:off x="309600" y="5423040"/>
                <a:ext cx="373320" cy="142416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04" name="Freeform 27"/>
              <p:cNvSpPr/>
              <p:nvPr/>
            </p:nvSpPr>
            <p:spPr>
              <a:xfrm>
                <a:off x="569880" y="5945040"/>
                <a:ext cx="150840" cy="91152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05" name="Freeform 28"/>
              <p:cNvSpPr/>
              <p:nvPr/>
            </p:nvSpPr>
            <p:spPr>
              <a:xfrm>
                <a:off x="612720" y="524664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06" name="Freeform 29"/>
              <p:cNvSpPr/>
              <p:nvPr/>
            </p:nvSpPr>
            <p:spPr>
              <a:xfrm>
                <a:off x="612720" y="576432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07" name="Freeform 30"/>
              <p:cNvSpPr/>
              <p:nvPr/>
            </p:nvSpPr>
            <p:spPr>
              <a:xfrm>
                <a:off x="669960" y="6330960"/>
                <a:ext cx="416160" cy="51624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sp>
            <p:nvSpPr>
              <p:cNvPr id="108" name="Freeform 31"/>
              <p:cNvSpPr/>
              <p:nvPr/>
            </p:nvSpPr>
            <p:spPr>
              <a:xfrm>
                <a:off x="1049400" y="6221520"/>
                <a:ext cx="155880" cy="14616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sp>
        </p:grpSp>
        <p:grpSp>
          <p:nvGrpSpPr>
            <p:cNvPr id="109" name="Group 9"/>
            <p:cNvGrpSpPr/>
            <p:nvPr/>
          </p:nvGrpSpPr>
          <p:grpSpPr>
            <a:xfrm>
              <a:off x="11364840" y="0"/>
              <a:ext cx="673200" cy="6847200"/>
              <a:chOff x="11364840" y="0"/>
              <a:chExt cx="673200" cy="6847200"/>
            </a:xfrm>
          </p:grpSpPr>
          <p:sp>
            <p:nvSpPr>
              <p:cNvPr id="110" name="Freeform 32"/>
              <p:cNvSpPr/>
              <p:nvPr/>
            </p:nvSpPr>
            <p:spPr>
              <a:xfrm>
                <a:off x="11484000" y="0"/>
                <a:ext cx="416160" cy="51120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11" name="Freeform 33"/>
              <p:cNvSpPr/>
              <p:nvPr/>
            </p:nvSpPr>
            <p:spPr>
              <a:xfrm>
                <a:off x="11364840" y="474840"/>
                <a:ext cx="155880" cy="15084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12" name="Freeform 34"/>
              <p:cNvSpPr/>
              <p:nvPr/>
            </p:nvSpPr>
            <p:spPr>
              <a:xfrm>
                <a:off x="11631600" y="1539720"/>
                <a:ext cx="18756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13" name="Freeform 35"/>
              <p:cNvSpPr/>
              <p:nvPr/>
            </p:nvSpPr>
            <p:spPr>
              <a:xfrm>
                <a:off x="11531520" y="5694480"/>
                <a:ext cx="297000" cy="115272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14" name="Freeform 36"/>
              <p:cNvSpPr/>
              <p:nvPr/>
            </p:nvSpPr>
            <p:spPr>
              <a:xfrm>
                <a:off x="11773080" y="5551560"/>
                <a:ext cx="155880" cy="15408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15" name="Freeform 37"/>
              <p:cNvSpPr/>
              <p:nvPr/>
            </p:nvSpPr>
            <p:spPr>
              <a:xfrm>
                <a:off x="11711160" y="4680"/>
                <a:ext cx="303480" cy="154332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16" name="Freeform 38"/>
              <p:cNvSpPr/>
              <p:nvPr/>
            </p:nvSpPr>
            <p:spPr>
              <a:xfrm>
                <a:off x="11636280" y="4867200"/>
                <a:ext cx="187560" cy="1875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17" name="Freeform 39"/>
              <p:cNvSpPr/>
              <p:nvPr/>
            </p:nvSpPr>
            <p:spPr>
              <a:xfrm>
                <a:off x="11441160" y="5046840"/>
                <a:ext cx="306360" cy="180036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18" name="Freeform 40"/>
              <p:cNvSpPr/>
              <p:nvPr/>
            </p:nvSpPr>
            <p:spPr>
              <a:xfrm>
                <a:off x="11849040" y="6416640"/>
                <a:ext cx="189000" cy="1875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sp>
            <p:nvSpPr>
              <p:cNvPr id="119" name="Rectangle 41"/>
              <p:cNvSpPr/>
              <p:nvPr/>
            </p:nvSpPr>
            <p:spPr>
              <a:xfrm>
                <a:off x="11939760" y="6595920"/>
                <a:ext cx="22320" cy="250920"/>
              </a:xfrm>
              <a:prstGeom prst="rect">
                <a:avLst/>
              </a:pr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sp>
        </p:grpSp>
      </p:grpSp>
      <p:sp>
        <p:nvSpPr>
          <p:cNvPr id="1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21"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ontent Placeholder 2"/>
          <p:cNvSpPr/>
          <p:nvPr/>
        </p:nvSpPr>
        <p:spPr>
          <a:xfrm>
            <a:off x="1141560" y="2249640"/>
            <a:ext cx="9904680" cy="3540240"/>
          </a:xfrm>
          <a:prstGeom prst="rect">
            <a:avLst/>
          </a:prstGeom>
          <a:noFill/>
          <a:ln w="0">
            <a:noFill/>
          </a:ln>
        </p:spPr>
        <p:style>
          <a:lnRef idx="0">
            <a:scrgbClr r="0" g="0" b="0"/>
          </a:lnRef>
          <a:fillRef idx="0">
            <a:scrgbClr r="0" g="0" b="0"/>
          </a:fillRef>
          <a:effectRef idx="0">
            <a:scrgbClr r="0" g="0" b="0"/>
          </a:effectRef>
          <a:fontRef idx="minor"/>
        </p:style>
      </p:sp>
      <p:sp>
        <p:nvSpPr>
          <p:cNvPr id="159" name="Title 4"/>
          <p:cNvSpPr/>
          <p:nvPr/>
        </p:nvSpPr>
        <p:spPr>
          <a:xfrm>
            <a:off x="1141560" y="618480"/>
            <a:ext cx="9904680" cy="14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dirty="0"/>
              <a:t/>
            </a:r>
            <a:br>
              <a:rPr dirty="0"/>
            </a:br>
            <a:endParaRPr lang="en-US" sz="3600" b="0" strike="noStrike" spc="-1" dirty="0">
              <a:latin typeface="Arial"/>
            </a:endParaRPr>
          </a:p>
        </p:txBody>
      </p:sp>
      <p:sp>
        <p:nvSpPr>
          <p:cNvPr id="160" name="Rectangle 159"/>
          <p:cNvSpPr/>
          <p:nvPr/>
        </p:nvSpPr>
        <p:spPr>
          <a:xfrm>
            <a:off x="609480" y="221040"/>
            <a:ext cx="10972080" cy="1249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800" b="1" strike="noStrike" spc="-1" dirty="0">
                <a:solidFill>
                  <a:schemeClr val="bg1"/>
                </a:solidFill>
                <a:latin typeface="+mj-lt"/>
              </a:rPr>
              <a:t>8085</a:t>
            </a:r>
            <a:r>
              <a:rPr sz="2800" dirty="0">
                <a:solidFill>
                  <a:schemeClr val="bg1"/>
                </a:solidFill>
                <a:latin typeface="+mj-lt"/>
              </a:rPr>
              <a:t/>
            </a:r>
            <a:br>
              <a:rPr sz="2800" dirty="0">
                <a:solidFill>
                  <a:schemeClr val="bg1"/>
                </a:solidFill>
                <a:latin typeface="+mj-lt"/>
              </a:rPr>
            </a:br>
            <a:r>
              <a:rPr lang="en-US" sz="2800" b="1" strike="noStrike" spc="-1" dirty="0">
                <a:solidFill>
                  <a:schemeClr val="bg1"/>
                </a:solidFill>
                <a:latin typeface="+mj-lt"/>
              </a:rPr>
              <a:t>MICROPROCESSOR</a:t>
            </a:r>
          </a:p>
        </p:txBody>
      </p:sp>
      <p:sp>
        <p:nvSpPr>
          <p:cNvPr id="161" name="Rectangle 160"/>
          <p:cNvSpPr/>
          <p:nvPr/>
        </p:nvSpPr>
        <p:spPr>
          <a:xfrm>
            <a:off x="609480" y="1604520"/>
            <a:ext cx="10972080" cy="397692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spcBef>
                <a:spcPts val="1417"/>
              </a:spcBef>
              <a:buClr>
                <a:srgbClr val="000000"/>
              </a:buClr>
              <a:buSzPct val="45000"/>
              <a:buFont typeface="Wingdings" charset="2"/>
              <a:buChar char=""/>
            </a:pPr>
            <a:r>
              <a:rPr lang="en-US" sz="2400" b="1" strike="noStrike" spc="-1" dirty="0">
                <a:solidFill>
                  <a:schemeClr val="bg1"/>
                </a:solidFill>
                <a:latin typeface="+mj-lt"/>
              </a:rPr>
              <a:t>Presented by</a:t>
            </a:r>
            <a:r>
              <a:rPr lang="en-US" sz="2400" b="1" strike="noStrike" spc="-1" dirty="0" smtClean="0">
                <a:solidFill>
                  <a:schemeClr val="bg1"/>
                </a:solidFill>
                <a:latin typeface="+mj-lt"/>
              </a:rPr>
              <a:t>: </a:t>
            </a:r>
            <a:r>
              <a:rPr lang="en-US" sz="2400" b="1" spc="-1" dirty="0">
                <a:solidFill>
                  <a:schemeClr val="bg1"/>
                </a:solidFill>
              </a:rPr>
              <a:t>Rafia Afsana </a:t>
            </a:r>
            <a:r>
              <a:rPr lang="en-US" sz="2400" b="1" spc="-1" dirty="0" smtClean="0">
                <a:solidFill>
                  <a:schemeClr val="bg1"/>
                </a:solidFill>
              </a:rPr>
              <a:t>Rinky</a:t>
            </a:r>
            <a:endParaRPr lang="en-US" sz="2400" b="1" strike="noStrike" spc="-1" dirty="0">
              <a:solidFill>
                <a:schemeClr val="bg1"/>
              </a:solidFill>
              <a:latin typeface="+mj-lt"/>
            </a:endParaRPr>
          </a:p>
          <a:p>
            <a:pPr marL="432000" indent="-323640">
              <a:lnSpc>
                <a:spcPct val="100000"/>
              </a:lnSpc>
              <a:spcBef>
                <a:spcPts val="1417"/>
              </a:spcBef>
              <a:buClr>
                <a:srgbClr val="000000"/>
              </a:buClr>
              <a:buSzPct val="45000"/>
              <a:buFont typeface="Wingdings" charset="2"/>
              <a:buChar char=""/>
            </a:pPr>
            <a:r>
              <a:rPr lang="en-US" sz="2400" b="1" strike="noStrike" spc="-1" dirty="0" smtClean="0">
                <a:solidFill>
                  <a:schemeClr val="bg1"/>
                </a:solidFill>
                <a:latin typeface="+mj-lt"/>
              </a:rPr>
              <a:t>RMU, Roll </a:t>
            </a:r>
            <a:r>
              <a:rPr lang="en-US" sz="2400" b="1" spc="-1" dirty="0">
                <a:solidFill>
                  <a:schemeClr val="bg1"/>
                </a:solidFill>
                <a:latin typeface="+mj-lt"/>
              </a:rPr>
              <a:t>- </a:t>
            </a:r>
            <a:r>
              <a:rPr lang="en-US" sz="2400" b="1" spc="-1" dirty="0" smtClean="0">
                <a:solidFill>
                  <a:schemeClr val="bg1"/>
                </a:solidFill>
                <a:latin typeface="+mj-lt"/>
              </a:rPr>
              <a:t>HA190107006</a:t>
            </a:r>
            <a:endParaRPr lang="en-US" sz="2400" b="1" strike="noStrike" spc="-1" dirty="0" smtClean="0">
              <a:solidFill>
                <a:schemeClr val="bg1"/>
              </a:solidFill>
              <a:latin typeface="+mj-lt"/>
            </a:endParaRPr>
          </a:p>
          <a:p>
            <a:pPr marL="432000" indent="-323640">
              <a:lnSpc>
                <a:spcPct val="100000"/>
              </a:lnSpc>
              <a:spcBef>
                <a:spcPts val="1417"/>
              </a:spcBef>
              <a:buClr>
                <a:srgbClr val="000000"/>
              </a:buClr>
              <a:buSzPct val="45000"/>
              <a:buFont typeface="Wingdings" charset="2"/>
              <a:buChar char=""/>
            </a:pPr>
            <a:r>
              <a:rPr lang="en-US" sz="2400" b="1" strike="noStrike" spc="-1" dirty="0" smtClean="0">
                <a:solidFill>
                  <a:schemeClr val="bg1"/>
                </a:solidFill>
                <a:latin typeface="+mj-lt"/>
              </a:rPr>
              <a:t>Department </a:t>
            </a:r>
            <a:r>
              <a:rPr lang="en-US" sz="2400" b="1" strike="noStrike" spc="-1" dirty="0">
                <a:solidFill>
                  <a:schemeClr val="bg1"/>
                </a:solidFill>
                <a:latin typeface="+mj-lt"/>
              </a:rPr>
              <a:t>of </a:t>
            </a:r>
            <a:r>
              <a:rPr lang="en-US" sz="2400" b="1" strike="noStrike" spc="-1" dirty="0" smtClean="0">
                <a:solidFill>
                  <a:schemeClr val="bg1"/>
                </a:solidFill>
                <a:latin typeface="+mj-lt"/>
              </a:rPr>
              <a:t>CSE</a:t>
            </a:r>
          </a:p>
          <a:p>
            <a:pPr marL="432000" indent="-323640">
              <a:lnSpc>
                <a:spcPct val="100000"/>
              </a:lnSpc>
              <a:spcBef>
                <a:spcPts val="1417"/>
              </a:spcBef>
              <a:buClr>
                <a:srgbClr val="000000"/>
              </a:buClr>
              <a:buSzPct val="45000"/>
              <a:buFont typeface="Wingdings" charset="2"/>
              <a:buChar char=""/>
            </a:pPr>
            <a:r>
              <a:rPr lang="en-US" sz="2400" b="1" spc="-1" dirty="0" smtClean="0">
                <a:solidFill>
                  <a:schemeClr val="bg1"/>
                </a:solidFill>
                <a:latin typeface="+mj-lt"/>
              </a:rPr>
              <a:t>Level 3/1</a:t>
            </a:r>
            <a:endParaRPr lang="en-US" sz="2400" b="1" strike="noStrike" spc="-1" dirty="0" smtClean="0">
              <a:solidFill>
                <a:schemeClr val="bg1"/>
              </a:solidFill>
              <a:latin typeface="+mj-lt"/>
            </a:endParaRPr>
          </a:p>
          <a:p>
            <a:pPr marL="108360">
              <a:lnSpc>
                <a:spcPct val="100000"/>
              </a:lnSpc>
              <a:spcBef>
                <a:spcPts val="1417"/>
              </a:spcBef>
              <a:buClr>
                <a:srgbClr val="000000"/>
              </a:buClr>
              <a:buSzPct val="45000"/>
            </a:pPr>
            <a:endParaRPr lang="en-US" sz="2400" b="1" strike="noStrike" spc="-1" dirty="0">
              <a:solidFill>
                <a:schemeClr val="bg1"/>
              </a:solidFill>
              <a:latin typeface="+mj-lt"/>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2140" y="1604520"/>
            <a:ext cx="4764100" cy="36813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itle 1"/>
          <p:cNvSpPr/>
          <p:nvPr/>
        </p:nvSpPr>
        <p:spPr>
          <a:xfrm>
            <a:off x="1141560" y="618480"/>
            <a:ext cx="9904680" cy="14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mj-lt"/>
                <a:ea typeface="DejaVu Sans"/>
              </a:rPr>
              <a:t>SPECIAL PURPOSE REGISTER</a:t>
            </a:r>
            <a:endParaRPr lang="en-US" sz="2800" b="0" strike="noStrike" spc="-1" dirty="0">
              <a:latin typeface="+mj-lt"/>
            </a:endParaRPr>
          </a:p>
        </p:txBody>
      </p:sp>
      <p:sp>
        <p:nvSpPr>
          <p:cNvPr id="174" name="Content Placeholder 2"/>
          <p:cNvSpPr/>
          <p:nvPr/>
        </p:nvSpPr>
        <p:spPr>
          <a:xfrm>
            <a:off x="1141560" y="2249640"/>
            <a:ext cx="9904680" cy="354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109080">
              <a:lnSpc>
                <a:spcPct val="100000"/>
              </a:lnSpc>
              <a:spcBef>
                <a:spcPts val="1417"/>
              </a:spcBef>
              <a:buClr>
                <a:srgbClr val="000000"/>
              </a:buClr>
              <a:buSzPct val="45000"/>
            </a:pPr>
            <a:r>
              <a:rPr lang="en-US" sz="2400" b="0" strike="noStrike" spc="-1" dirty="0">
                <a:solidFill>
                  <a:srgbClr val="FFFFFF"/>
                </a:solidFill>
                <a:latin typeface="+mj-lt"/>
                <a:ea typeface="DejaVu Sans"/>
              </a:rPr>
              <a:t>1. Accumulator</a:t>
            </a:r>
            <a:endParaRPr lang="en-US" sz="2400" b="0" strike="noStrike" spc="-1" dirty="0">
              <a:latin typeface="+mj-lt"/>
            </a:endParaRPr>
          </a:p>
          <a:p>
            <a:pPr marL="109080">
              <a:lnSpc>
                <a:spcPct val="100000"/>
              </a:lnSpc>
              <a:spcBef>
                <a:spcPts val="1417"/>
              </a:spcBef>
              <a:buClr>
                <a:srgbClr val="000000"/>
              </a:buClr>
              <a:buSzPct val="45000"/>
            </a:pPr>
            <a:r>
              <a:rPr lang="en-US" sz="2400" b="0" strike="noStrike" spc="-1" dirty="0">
                <a:solidFill>
                  <a:srgbClr val="FFFFFF"/>
                </a:solidFill>
                <a:latin typeface="+mj-lt"/>
                <a:ea typeface="DejaVu Sans"/>
              </a:rPr>
              <a:t>2. Instruction Register and Decoder </a:t>
            </a:r>
            <a:endParaRPr lang="en-US" sz="2400" b="0" strike="noStrike" spc="-1" dirty="0">
              <a:latin typeface="+mj-lt"/>
            </a:endParaRPr>
          </a:p>
          <a:p>
            <a:pPr marL="109080">
              <a:lnSpc>
                <a:spcPct val="100000"/>
              </a:lnSpc>
              <a:spcBef>
                <a:spcPts val="1417"/>
              </a:spcBef>
              <a:buClr>
                <a:srgbClr val="000000"/>
              </a:buClr>
              <a:buSzPct val="45000"/>
            </a:pPr>
            <a:r>
              <a:rPr lang="en-US" sz="2400" b="0" strike="noStrike" spc="-1" dirty="0">
                <a:solidFill>
                  <a:srgbClr val="FFFFFF"/>
                </a:solidFill>
                <a:latin typeface="+mj-lt"/>
                <a:ea typeface="DejaVu Sans"/>
              </a:rPr>
              <a:t>3. Program Counter</a:t>
            </a:r>
            <a:endParaRPr lang="en-US" sz="2400" b="0" strike="noStrike" spc="-1" dirty="0">
              <a:latin typeface="+mj-lt"/>
            </a:endParaRPr>
          </a:p>
          <a:p>
            <a:pPr marL="109080">
              <a:lnSpc>
                <a:spcPct val="100000"/>
              </a:lnSpc>
              <a:spcBef>
                <a:spcPts val="1417"/>
              </a:spcBef>
              <a:buClr>
                <a:srgbClr val="000000"/>
              </a:buClr>
              <a:buSzPct val="45000"/>
            </a:pPr>
            <a:r>
              <a:rPr lang="en-US" sz="2400" b="0" strike="noStrike" spc="-1" dirty="0">
                <a:solidFill>
                  <a:srgbClr val="FFFFFF"/>
                </a:solidFill>
                <a:latin typeface="+mj-lt"/>
                <a:ea typeface="DejaVu Sans"/>
              </a:rPr>
              <a:t>4. Stack Pointer</a:t>
            </a:r>
            <a:endParaRPr lang="en-US" sz="2400" b="0" strike="noStrike" spc="-1" dirty="0">
              <a:latin typeface="+mj-lt"/>
            </a:endParaRPr>
          </a:p>
          <a:p>
            <a:pPr marL="109080">
              <a:lnSpc>
                <a:spcPct val="100000"/>
              </a:lnSpc>
              <a:spcBef>
                <a:spcPts val="1417"/>
              </a:spcBef>
              <a:buClr>
                <a:srgbClr val="000000"/>
              </a:buClr>
              <a:buSzPct val="45000"/>
            </a:pPr>
            <a:r>
              <a:rPr lang="en-US" sz="2400" b="0" strike="noStrike" spc="-1" dirty="0">
                <a:solidFill>
                  <a:srgbClr val="FFFFFF"/>
                </a:solidFill>
                <a:latin typeface="+mj-lt"/>
                <a:ea typeface="DejaVu Sans"/>
              </a:rPr>
              <a:t>5. Flag Register</a:t>
            </a:r>
            <a:endParaRPr lang="en-US" sz="2400" b="0" strike="noStrike" spc="-1"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p:nvPr/>
        </p:nvSpPr>
        <p:spPr>
          <a:xfrm>
            <a:off x="1141560" y="618480"/>
            <a:ext cx="9904680" cy="14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lvl="1" algn="ctr"/>
            <a:r>
              <a:rPr lang="en-US" sz="2800" b="0" strike="noStrike" spc="-1" dirty="0">
                <a:solidFill>
                  <a:srgbClr val="FFFFFF"/>
                </a:solidFill>
                <a:latin typeface="+mj-lt"/>
                <a:ea typeface="DejaVu Sans"/>
              </a:rPr>
              <a:t>1. ACCUMULATOR</a:t>
            </a:r>
            <a:endParaRPr lang="en-US" sz="2800" b="0" strike="noStrike" spc="-1" dirty="0">
              <a:latin typeface="+mj-lt"/>
            </a:endParaRPr>
          </a:p>
        </p:txBody>
      </p:sp>
      <p:sp>
        <p:nvSpPr>
          <p:cNvPr id="176" name="Content Placeholder 2"/>
          <p:cNvSpPr/>
          <p:nvPr/>
        </p:nvSpPr>
        <p:spPr>
          <a:xfrm>
            <a:off x="1141560" y="2249640"/>
            <a:ext cx="9904680" cy="354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2920">
              <a:lnSpc>
                <a:spcPct val="100000"/>
              </a:lnSpc>
              <a:spcBef>
                <a:spcPts val="1417"/>
              </a:spcBef>
              <a:buClr>
                <a:srgbClr val="000000"/>
              </a:buClr>
              <a:buSzPct val="45000"/>
              <a:buFont typeface="Wingdings" charset="2"/>
              <a:buChar char=""/>
            </a:pPr>
            <a:r>
              <a:rPr lang="en-US" sz="2400" b="0" strike="noStrike" spc="-1" dirty="0">
                <a:solidFill>
                  <a:srgbClr val="FFFFFF"/>
                </a:solidFill>
                <a:latin typeface="+mj-lt"/>
                <a:ea typeface="DejaVu Sans"/>
              </a:rPr>
              <a:t>It is an 8 bit Register use to perform Arithmetic Logical Input and output Operation.</a:t>
            </a:r>
            <a:endParaRPr lang="en-US" sz="2400" b="0" strike="noStrike" spc="-1" dirty="0">
              <a:latin typeface="+mj-lt"/>
            </a:endParaRPr>
          </a:p>
          <a:p>
            <a:pPr marL="432000" indent="-322920">
              <a:lnSpc>
                <a:spcPct val="100000"/>
              </a:lnSpc>
              <a:spcBef>
                <a:spcPts val="1417"/>
              </a:spcBef>
              <a:buClr>
                <a:srgbClr val="000000"/>
              </a:buClr>
              <a:buSzPct val="45000"/>
              <a:buFont typeface="Wingdings" charset="2"/>
              <a:buChar char=""/>
            </a:pPr>
            <a:r>
              <a:rPr lang="en-US" sz="2400" b="0" strike="noStrike" spc="-1" dirty="0">
                <a:solidFill>
                  <a:srgbClr val="FFFFFF"/>
                </a:solidFill>
                <a:latin typeface="+mj-lt"/>
                <a:ea typeface="DejaVu Sans"/>
              </a:rPr>
              <a:t>It is connected to the Internal Bus and ALU.</a:t>
            </a:r>
            <a:endParaRPr lang="en-US" sz="2400" b="0" strike="noStrike" spc="-1"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itle 1"/>
          <p:cNvSpPr/>
          <p:nvPr/>
        </p:nvSpPr>
        <p:spPr>
          <a:xfrm>
            <a:off x="1141560" y="618480"/>
            <a:ext cx="9904680" cy="14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mj-lt"/>
                <a:ea typeface="DejaVu Sans"/>
              </a:rPr>
              <a:t>2. INSTRUCTION REGISTER &amp;</a:t>
            </a:r>
            <a:r>
              <a:rPr sz="2800" dirty="0">
                <a:latin typeface="+mj-lt"/>
              </a:rPr>
              <a:t/>
            </a:r>
            <a:br>
              <a:rPr sz="2800" dirty="0">
                <a:latin typeface="+mj-lt"/>
              </a:rPr>
            </a:br>
            <a:r>
              <a:rPr lang="en-US" sz="2800" b="0" strike="noStrike" spc="-1" dirty="0">
                <a:solidFill>
                  <a:srgbClr val="FFFFFF"/>
                </a:solidFill>
                <a:latin typeface="+mj-lt"/>
                <a:ea typeface="DejaVu Sans"/>
              </a:rPr>
              <a:t>DECODER</a:t>
            </a:r>
            <a:endParaRPr lang="en-US" sz="2800" b="0" strike="noStrike" spc="-1" dirty="0">
              <a:latin typeface="+mj-lt"/>
            </a:endParaRPr>
          </a:p>
        </p:txBody>
      </p:sp>
      <p:sp>
        <p:nvSpPr>
          <p:cNvPr id="178" name="Content Placeholder 2"/>
          <p:cNvSpPr/>
          <p:nvPr/>
        </p:nvSpPr>
        <p:spPr>
          <a:xfrm>
            <a:off x="1141560" y="2249640"/>
            <a:ext cx="9904680" cy="354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2920">
              <a:lnSpc>
                <a:spcPct val="100000"/>
              </a:lnSpc>
              <a:spcBef>
                <a:spcPts val="1417"/>
              </a:spcBef>
              <a:buClr>
                <a:srgbClr val="000000"/>
              </a:buClr>
              <a:buSzPct val="45000"/>
              <a:buFont typeface="Wingdings" charset="2"/>
              <a:buChar char=""/>
            </a:pPr>
            <a:r>
              <a:rPr lang="en-US" sz="2400" b="0" strike="noStrike" spc="-1" dirty="0">
                <a:solidFill>
                  <a:srgbClr val="FFFFFF"/>
                </a:solidFill>
                <a:latin typeface="+mj-lt"/>
                <a:ea typeface="DejaVu Sans"/>
              </a:rPr>
              <a:t>In computing, an instruction register (IR) is the part of a CPU's control unit that holds the instruction currently being executed or decoded.</a:t>
            </a:r>
            <a:endParaRPr lang="en-US" sz="2400" b="0" strike="noStrike" spc="-1" dirty="0">
              <a:latin typeface="+mj-lt"/>
            </a:endParaRPr>
          </a:p>
          <a:p>
            <a:pPr marL="432000" indent="-322920">
              <a:lnSpc>
                <a:spcPct val="100000"/>
              </a:lnSpc>
              <a:spcBef>
                <a:spcPts val="1417"/>
              </a:spcBef>
              <a:buClr>
                <a:srgbClr val="000000"/>
              </a:buClr>
              <a:buSzPct val="45000"/>
              <a:buFont typeface="Wingdings" charset="2"/>
              <a:buChar char=""/>
            </a:pPr>
            <a:r>
              <a:rPr lang="en-US" sz="2400" b="0" strike="noStrike" spc="-1" dirty="0">
                <a:solidFill>
                  <a:srgbClr val="FFFFFF"/>
                </a:solidFill>
                <a:latin typeface="+mj-lt"/>
                <a:ea typeface="DejaVu Sans"/>
              </a:rPr>
              <a:t>There is an Instruction Decoder which Decodes the information’s present in the instruction register for further processing.</a:t>
            </a:r>
            <a:endParaRPr lang="en-US" sz="2400" b="0" strike="noStrike" spc="-1"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itle 1"/>
          <p:cNvSpPr/>
          <p:nvPr/>
        </p:nvSpPr>
        <p:spPr>
          <a:xfrm>
            <a:off x="1141560" y="618480"/>
            <a:ext cx="9904680" cy="14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mj-lt"/>
                <a:ea typeface="DejaVu Sans"/>
              </a:rPr>
              <a:t>3. PROGRAM COUNTER</a:t>
            </a:r>
            <a:endParaRPr lang="en-US" sz="2800" b="0" strike="noStrike" spc="-1" dirty="0">
              <a:latin typeface="+mj-lt"/>
            </a:endParaRPr>
          </a:p>
        </p:txBody>
      </p:sp>
      <p:sp>
        <p:nvSpPr>
          <p:cNvPr id="180" name="Content Placeholder 2"/>
          <p:cNvSpPr/>
          <p:nvPr/>
        </p:nvSpPr>
        <p:spPr>
          <a:xfrm>
            <a:off x="1141560" y="2249640"/>
            <a:ext cx="9904680" cy="354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2920">
              <a:lnSpc>
                <a:spcPct val="100000"/>
              </a:lnSpc>
              <a:spcBef>
                <a:spcPts val="1417"/>
              </a:spcBef>
              <a:buClr>
                <a:srgbClr val="000000"/>
              </a:buClr>
              <a:buSzPct val="45000"/>
              <a:buFont typeface="Wingdings" charset="2"/>
              <a:buChar char=""/>
            </a:pPr>
            <a:r>
              <a:rPr lang="en-US" sz="2400" b="0" strike="noStrike" spc="-1" dirty="0">
                <a:solidFill>
                  <a:srgbClr val="FFFFFF"/>
                </a:solidFill>
                <a:latin typeface="+mj-lt"/>
                <a:ea typeface="DejaVu Sans"/>
              </a:rPr>
              <a:t>A program counter is a register in a computer processor that contains the address (location) of the instruction being executed at the current time.</a:t>
            </a:r>
            <a:endParaRPr lang="en-US" sz="2400" b="0" strike="noStrike" spc="-1"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ctangle 180"/>
          <p:cNvSpPr/>
          <p:nvPr/>
        </p:nvSpPr>
        <p:spPr>
          <a:xfrm>
            <a:off x="609480" y="273600"/>
            <a:ext cx="10972080" cy="1144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800" b="0" strike="noStrike" spc="-1" dirty="0">
                <a:solidFill>
                  <a:schemeClr val="bg1"/>
                </a:solidFill>
                <a:latin typeface="Arial"/>
              </a:rPr>
              <a:t>4. STACK POINTER</a:t>
            </a:r>
          </a:p>
        </p:txBody>
      </p:sp>
      <p:sp>
        <p:nvSpPr>
          <p:cNvPr id="182" name="Rectangle 181"/>
          <p:cNvSpPr/>
          <p:nvPr/>
        </p:nvSpPr>
        <p:spPr>
          <a:xfrm>
            <a:off x="609480" y="1604520"/>
            <a:ext cx="10972080" cy="397692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A stack pointer is a small register that stores the address of the last program request in a stack.</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A stack is a specialized buffer which stores data from the top down.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Rectangle 182"/>
          <p:cNvSpPr/>
          <p:nvPr/>
        </p:nvSpPr>
        <p:spPr>
          <a:xfrm>
            <a:off x="609480" y="273600"/>
            <a:ext cx="10972080" cy="1144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800" b="0" strike="noStrike" spc="-1" dirty="0">
                <a:solidFill>
                  <a:schemeClr val="bg1">
                    <a:lumMod val="95000"/>
                  </a:schemeClr>
                </a:solidFill>
                <a:latin typeface="Arial"/>
              </a:rPr>
              <a:t>5. FLAG REGISTER</a:t>
            </a:r>
          </a:p>
        </p:txBody>
      </p:sp>
      <p:sp>
        <p:nvSpPr>
          <p:cNvPr id="184" name="Rectangle 183"/>
          <p:cNvSpPr/>
          <p:nvPr/>
        </p:nvSpPr>
        <p:spPr>
          <a:xfrm>
            <a:off x="609480" y="1604520"/>
            <a:ext cx="11048760" cy="41101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mj-lt"/>
              </a:rPr>
              <a:t>1. Sign Flag (S): Sign flag occupies the 7th bit of the flag register which is also known as the Most Significant Bit ( MSB ).</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mj-lt"/>
              </a:rPr>
              <a:t>2. Zero Flag (Z): Zero flag occupies the 6th bit of the flag register. It is set(1) when the operation performed in the ALU (Arithmetic and Logic unit) results in 0 and is reset(0) when the result is not zero.</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mj-lt"/>
              </a:rPr>
              <a:t>3. Auxiliary Carry Flag (AC): If an operation performed in ALU generates the carry from D7 to next stage then CY flag is set, else its reset.</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mj-lt"/>
              </a:rPr>
              <a:t>4. Parity Flag (P): If the result contains Even number of 1’s then parity exists and flag bit is set.</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mj-lt"/>
              </a:rPr>
              <a:t>5. Carry Flag (CY): If the arithmetic operation finally results in a carry, carry flag is set(1). Else, it is reset(0).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ectangle 184"/>
          <p:cNvSpPr/>
          <p:nvPr/>
        </p:nvSpPr>
        <p:spPr>
          <a:xfrm>
            <a:off x="609480" y="221040"/>
            <a:ext cx="10972080" cy="1249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800" b="0" strike="noStrike" spc="-1" dirty="0">
                <a:solidFill>
                  <a:schemeClr val="bg1"/>
                </a:solidFill>
                <a:latin typeface="Arial"/>
              </a:rPr>
              <a:t>ALU</a:t>
            </a:r>
            <a:r>
              <a:rPr dirty="0"/>
              <a:t/>
            </a:r>
            <a:br>
              <a:rPr dirty="0"/>
            </a:br>
            <a:endParaRPr lang="en-US" sz="4400" b="0" strike="noStrike" spc="-1" dirty="0">
              <a:latin typeface="Arial"/>
            </a:endParaRPr>
          </a:p>
        </p:txBody>
      </p:sp>
      <p:sp>
        <p:nvSpPr>
          <p:cNvPr id="186" name="Rectangle 185"/>
          <p:cNvSpPr/>
          <p:nvPr/>
        </p:nvSpPr>
        <p:spPr>
          <a:xfrm>
            <a:off x="609480" y="1604520"/>
            <a:ext cx="10972080" cy="397692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spcBef>
                <a:spcPts val="1417"/>
              </a:spcBef>
            </a:pPr>
            <a:endParaRPr lang="en-US" sz="18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It is not accessible by user.</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The world length of ALU depends upon of an internal data bus.</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It is 8 bit. It is always controlled by timing and control circuits</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It provides status or result of flag register.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ctangle 186"/>
          <p:cNvSpPr/>
          <p:nvPr/>
        </p:nvSpPr>
        <p:spPr>
          <a:xfrm>
            <a:off x="609480" y="273600"/>
            <a:ext cx="10972080" cy="1144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800" b="0" strike="noStrike" spc="-1" dirty="0">
                <a:solidFill>
                  <a:schemeClr val="bg1"/>
                </a:solidFill>
                <a:latin typeface="Arial"/>
              </a:rPr>
              <a:t>ARITHMETIC &amp; LOGICAL SECTION</a:t>
            </a:r>
          </a:p>
        </p:txBody>
      </p:sp>
      <p:sp>
        <p:nvSpPr>
          <p:cNvPr id="188" name="Rectangle 187"/>
          <p:cNvSpPr/>
          <p:nvPr/>
        </p:nvSpPr>
        <p:spPr>
          <a:xfrm>
            <a:off x="609480" y="1604520"/>
            <a:ext cx="10972080" cy="397692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108360">
              <a:lnSpc>
                <a:spcPct val="100000"/>
              </a:lnSpc>
              <a:spcBef>
                <a:spcPts val="1417"/>
              </a:spcBef>
              <a:buClr>
                <a:srgbClr val="000000"/>
              </a:buClr>
              <a:buSzPct val="45000"/>
            </a:pPr>
            <a:r>
              <a:rPr lang="en-US" sz="2400" b="0" strike="noStrike" spc="-1" dirty="0">
                <a:solidFill>
                  <a:schemeClr val="bg1"/>
                </a:solidFill>
                <a:latin typeface="+mj-lt"/>
              </a:rPr>
              <a:t>1. Instruction Decoder and Machine cycle encoder</a:t>
            </a:r>
          </a:p>
          <a:p>
            <a:pPr marL="108360">
              <a:lnSpc>
                <a:spcPct val="100000"/>
              </a:lnSpc>
              <a:spcBef>
                <a:spcPts val="1417"/>
              </a:spcBef>
              <a:buClr>
                <a:srgbClr val="000000"/>
              </a:buClr>
              <a:buSzPct val="45000"/>
            </a:pPr>
            <a:r>
              <a:rPr lang="en-US" sz="2400" b="0" strike="noStrike" spc="-1" dirty="0">
                <a:solidFill>
                  <a:schemeClr val="bg1"/>
                </a:solidFill>
                <a:latin typeface="+mj-lt"/>
              </a:rPr>
              <a:t>2. Address Buffer &amp; Data Buffer</a:t>
            </a:r>
          </a:p>
          <a:p>
            <a:pPr marL="108360">
              <a:lnSpc>
                <a:spcPct val="100000"/>
              </a:lnSpc>
              <a:spcBef>
                <a:spcPts val="1417"/>
              </a:spcBef>
              <a:buClr>
                <a:srgbClr val="000000"/>
              </a:buClr>
              <a:buSzPct val="45000"/>
            </a:pPr>
            <a:r>
              <a:rPr lang="en-US" sz="2400" b="0" strike="noStrike" spc="-1" dirty="0">
                <a:solidFill>
                  <a:schemeClr val="bg1"/>
                </a:solidFill>
                <a:latin typeface="+mj-lt"/>
              </a:rPr>
              <a:t>3. Increment/Decrement Address latch etc.</a:t>
            </a:r>
          </a:p>
          <a:p>
            <a:pPr>
              <a:lnSpc>
                <a:spcPct val="100000"/>
              </a:lnSpc>
              <a:spcBef>
                <a:spcPts val="1417"/>
              </a:spcBef>
            </a:pPr>
            <a:endParaRPr lang="en-US" sz="3200" b="0" strike="noStrike" spc="-1" dirty="0">
              <a:latin typeface="Arial"/>
            </a:endParaRPr>
          </a:p>
          <a:p>
            <a:pPr>
              <a:lnSpc>
                <a:spcPct val="100000"/>
              </a:lnSpc>
              <a:spcBef>
                <a:spcPts val="1417"/>
              </a:spcBef>
            </a:pPr>
            <a:endParaRPr lang="en-US" sz="32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Rectangle 188"/>
          <p:cNvSpPr/>
          <p:nvPr/>
        </p:nvSpPr>
        <p:spPr>
          <a:xfrm>
            <a:off x="609480" y="221040"/>
            <a:ext cx="10972080" cy="1249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800" b="0" strike="noStrike" spc="-1" dirty="0">
                <a:solidFill>
                  <a:schemeClr val="bg1"/>
                </a:solidFill>
                <a:latin typeface="+mj-lt"/>
              </a:rPr>
              <a:t>1. INSTRUCTION DECODER &amp; MACHINE</a:t>
            </a:r>
            <a:r>
              <a:rPr sz="2800" dirty="0">
                <a:solidFill>
                  <a:schemeClr val="bg1"/>
                </a:solidFill>
                <a:latin typeface="+mj-lt"/>
              </a:rPr>
              <a:t/>
            </a:r>
            <a:br>
              <a:rPr sz="2800" dirty="0">
                <a:solidFill>
                  <a:schemeClr val="bg1"/>
                </a:solidFill>
                <a:latin typeface="+mj-lt"/>
              </a:rPr>
            </a:br>
            <a:r>
              <a:rPr lang="en-US" sz="2800" b="0" strike="noStrike" spc="-1" dirty="0">
                <a:solidFill>
                  <a:schemeClr val="bg1"/>
                </a:solidFill>
                <a:latin typeface="+mj-lt"/>
              </a:rPr>
              <a:t>CYCLE ENCODER</a:t>
            </a:r>
          </a:p>
        </p:txBody>
      </p:sp>
      <p:sp>
        <p:nvSpPr>
          <p:cNvPr id="190" name="Rectangle 189"/>
          <p:cNvSpPr/>
          <p:nvPr/>
        </p:nvSpPr>
        <p:spPr>
          <a:xfrm>
            <a:off x="609480" y="1604520"/>
            <a:ext cx="10972080" cy="397692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The Instruction Decoder of a processor is a combinatorial circuit sometimes in the form of a read-only memory, sometimes in the form of an ordinary combinatorial circuit.</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A Machine Cycle, also called a processor cycle or a instruction cycle, is the basic operation performed by a Central Processing Unit (CPU).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ctangle 190"/>
          <p:cNvSpPr/>
          <p:nvPr/>
        </p:nvSpPr>
        <p:spPr>
          <a:xfrm>
            <a:off x="609480" y="273600"/>
            <a:ext cx="10972080" cy="1144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800" b="0" strike="noStrike" spc="-1" dirty="0">
                <a:solidFill>
                  <a:schemeClr val="bg1"/>
                </a:solidFill>
                <a:latin typeface="Arial"/>
              </a:rPr>
              <a:t>2. ADDRESS BUFFER &amp; DATA BUFFER</a:t>
            </a:r>
          </a:p>
        </p:txBody>
      </p:sp>
      <p:sp>
        <p:nvSpPr>
          <p:cNvPr id="192" name="Rectangle 191"/>
          <p:cNvSpPr/>
          <p:nvPr/>
        </p:nvSpPr>
        <p:spPr>
          <a:xfrm>
            <a:off x="609480" y="1604520"/>
            <a:ext cx="10972080" cy="397692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fontScale="98500"/>
          </a:bodyPr>
          <a:lstStyle/>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Address Buffer</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It is a group of lines (wires) used to refer a physical location in memory.</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It is unidirectional.</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8085 has 16-bit address bus.</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Data Buffer</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It also called memory bus.</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Used to carry the data.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
          <p:cNvSpPr/>
          <p:nvPr/>
        </p:nvSpPr>
        <p:spPr>
          <a:xfrm>
            <a:off x="1141560" y="618480"/>
            <a:ext cx="9904680" cy="14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mj-lt"/>
                <a:ea typeface="DejaVu Sans"/>
              </a:rPr>
              <a:t>CONTENTS</a:t>
            </a:r>
            <a:endParaRPr lang="en-US" sz="2800" b="0" strike="noStrike" spc="-1" dirty="0">
              <a:latin typeface="+mj-lt"/>
            </a:endParaRPr>
          </a:p>
        </p:txBody>
      </p:sp>
      <p:sp>
        <p:nvSpPr>
          <p:cNvPr id="163" name="Content Placeholder 2"/>
          <p:cNvSpPr/>
          <p:nvPr/>
        </p:nvSpPr>
        <p:spPr>
          <a:xfrm>
            <a:off x="1143000" y="2249640"/>
            <a:ext cx="9904680" cy="354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5000"/>
              </a:lnSpc>
              <a:spcAft>
                <a:spcPts val="1001"/>
              </a:spcAft>
            </a:pPr>
            <a:r>
              <a:rPr lang="en" sz="2400" b="0" strike="noStrike" spc="-1" dirty="0">
                <a:solidFill>
                  <a:srgbClr val="FFFFFF"/>
                </a:solidFill>
                <a:latin typeface="+mj-lt"/>
                <a:ea typeface="Calibri"/>
              </a:rPr>
              <a:t>1. What is Microprocessor</a:t>
            </a:r>
            <a:endParaRPr lang="en-US" sz="2400" b="0" strike="noStrike" spc="-1" dirty="0">
              <a:latin typeface="+mj-lt"/>
            </a:endParaRPr>
          </a:p>
          <a:p>
            <a:pPr>
              <a:lnSpc>
                <a:spcPct val="115000"/>
              </a:lnSpc>
              <a:spcAft>
                <a:spcPts val="1001"/>
              </a:spcAft>
            </a:pPr>
            <a:r>
              <a:rPr lang="en" sz="2400" b="0" strike="noStrike" spc="-1" dirty="0">
                <a:solidFill>
                  <a:srgbClr val="FFFFFF"/>
                </a:solidFill>
                <a:latin typeface="+mj-lt"/>
                <a:ea typeface="Calibri"/>
              </a:rPr>
              <a:t>2. Intel 8085 Microprocessor</a:t>
            </a:r>
            <a:endParaRPr lang="en-US" sz="2400" b="0" strike="noStrike" spc="-1" dirty="0">
              <a:latin typeface="+mj-lt"/>
            </a:endParaRPr>
          </a:p>
          <a:p>
            <a:pPr>
              <a:lnSpc>
                <a:spcPct val="115000"/>
              </a:lnSpc>
              <a:spcAft>
                <a:spcPts val="1001"/>
              </a:spcAft>
            </a:pPr>
            <a:r>
              <a:rPr lang="en" sz="2400" b="0" strike="noStrike" spc="-1" dirty="0">
                <a:solidFill>
                  <a:srgbClr val="FFFFFF"/>
                </a:solidFill>
                <a:latin typeface="+mj-lt"/>
                <a:ea typeface="Calibri"/>
              </a:rPr>
              <a:t>3. The Block Diagram of 8085 Microprocessor</a:t>
            </a:r>
            <a:endParaRPr lang="en-US" sz="2400" b="0" strike="noStrike" spc="-1" dirty="0">
              <a:latin typeface="+mj-lt"/>
            </a:endParaRPr>
          </a:p>
          <a:p>
            <a:pPr>
              <a:lnSpc>
                <a:spcPct val="115000"/>
              </a:lnSpc>
              <a:spcAft>
                <a:spcPts val="1001"/>
              </a:spcAft>
            </a:pPr>
            <a:r>
              <a:rPr lang="en" sz="2400" b="0" strike="noStrike" spc="-1" dirty="0">
                <a:solidFill>
                  <a:srgbClr val="FFFFFF"/>
                </a:solidFill>
                <a:latin typeface="+mj-lt"/>
                <a:ea typeface="Calibri"/>
              </a:rPr>
              <a:t>4. Functional units of 8085 Microprocessor</a:t>
            </a:r>
            <a:endParaRPr lang="en-US" sz="2400" b="0" strike="noStrike" spc="-1"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Rectangle 192"/>
          <p:cNvSpPr/>
          <p:nvPr/>
        </p:nvSpPr>
        <p:spPr>
          <a:xfrm>
            <a:off x="609480" y="1604520"/>
            <a:ext cx="10972080" cy="397692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It is bidirectional.</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the width of the data bus is determined by the size of the individual memory blocks (in 8085, it is 8-bit).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Rectangle 193"/>
          <p:cNvSpPr/>
          <p:nvPr/>
        </p:nvSpPr>
        <p:spPr>
          <a:xfrm>
            <a:off x="609480" y="221040"/>
            <a:ext cx="10972080" cy="1249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800" b="0" strike="noStrike" spc="-1" dirty="0">
                <a:solidFill>
                  <a:schemeClr val="bg1"/>
                </a:solidFill>
                <a:latin typeface="+mj-lt"/>
              </a:rPr>
              <a:t>3. INCREMENT/DECREMENT</a:t>
            </a:r>
            <a:r>
              <a:rPr sz="2800" dirty="0">
                <a:solidFill>
                  <a:schemeClr val="bg1"/>
                </a:solidFill>
                <a:latin typeface="+mj-lt"/>
              </a:rPr>
              <a:t/>
            </a:r>
            <a:br>
              <a:rPr sz="2800" dirty="0">
                <a:solidFill>
                  <a:schemeClr val="bg1"/>
                </a:solidFill>
                <a:latin typeface="+mj-lt"/>
              </a:rPr>
            </a:br>
            <a:r>
              <a:rPr lang="en-US" sz="2800" b="0" strike="noStrike" spc="-1" dirty="0">
                <a:solidFill>
                  <a:schemeClr val="bg1"/>
                </a:solidFill>
                <a:latin typeface="+mj-lt"/>
              </a:rPr>
              <a:t>ADDRESS LATCH</a:t>
            </a:r>
          </a:p>
        </p:txBody>
      </p:sp>
      <p:sp>
        <p:nvSpPr>
          <p:cNvPr id="195" name="Rectangle 194"/>
          <p:cNvSpPr/>
          <p:nvPr/>
        </p:nvSpPr>
        <p:spPr>
          <a:xfrm>
            <a:off x="609480" y="1604520"/>
            <a:ext cx="10972080" cy="397692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This 16-bit register is used to increment or decrement the contents of program counter or stack pointer as a part of execution of instructions related to them.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p:cNvSpPr/>
          <p:nvPr/>
        </p:nvSpPr>
        <p:spPr>
          <a:xfrm>
            <a:off x="609480" y="273600"/>
            <a:ext cx="10972080" cy="1144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800" b="0" strike="noStrike" spc="-1" dirty="0">
                <a:solidFill>
                  <a:schemeClr val="bg1"/>
                </a:solidFill>
                <a:latin typeface="Arial"/>
              </a:rPr>
              <a:t>WHAT IS BUS?</a:t>
            </a:r>
          </a:p>
        </p:txBody>
      </p:sp>
      <p:sp>
        <p:nvSpPr>
          <p:cNvPr id="197" name="Rectangle 196"/>
          <p:cNvSpPr/>
          <p:nvPr/>
        </p:nvSpPr>
        <p:spPr>
          <a:xfrm>
            <a:off x="609480" y="1604520"/>
            <a:ext cx="10972080" cy="397692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It is a set of pins, wires or signals</a:t>
            </a:r>
            <a:r>
              <a:rPr lang="en-US" sz="2400" b="0" strike="noStrike" spc="-1" dirty="0" smtClean="0">
                <a:solidFill>
                  <a:schemeClr val="bg1"/>
                </a:solidFill>
                <a:latin typeface="Arial"/>
              </a:rPr>
              <a:t>.</a:t>
            </a:r>
          </a:p>
          <a:p>
            <a:pPr marL="451260" indent="-342900">
              <a:lnSpc>
                <a:spcPct val="100000"/>
              </a:lnSpc>
              <a:spcBef>
                <a:spcPts val="1417"/>
              </a:spcBef>
              <a:buClr>
                <a:srgbClr val="000000"/>
              </a:buClr>
              <a:buSzPct val="45000"/>
              <a:buFont typeface="Wingdings" panose="05000000000000000000" pitchFamily="2" charset="2"/>
              <a:buChar char="Ø"/>
            </a:pPr>
            <a:r>
              <a:rPr lang="en-US" sz="2400" i="1" u="sng" spc="-1" dirty="0" smtClean="0">
                <a:solidFill>
                  <a:schemeClr val="bg1"/>
                </a:solidFill>
                <a:latin typeface="Arial"/>
              </a:rPr>
              <a:t>Address bus</a:t>
            </a:r>
            <a:r>
              <a:rPr lang="en-US" sz="2400" u="sng" spc="-1" dirty="0" smtClean="0">
                <a:solidFill>
                  <a:schemeClr val="bg1"/>
                </a:solidFill>
                <a:latin typeface="+mj-lt"/>
              </a:rPr>
              <a:t>: </a:t>
            </a:r>
            <a:r>
              <a:rPr lang="en-US" sz="2300" spc="-1" dirty="0" smtClean="0">
                <a:solidFill>
                  <a:schemeClr val="bg1"/>
                </a:solidFill>
                <a:latin typeface="+mj-lt"/>
              </a:rPr>
              <a:t>It </a:t>
            </a:r>
            <a:r>
              <a:rPr lang="en-US" sz="2300" dirty="0" smtClean="0">
                <a:solidFill>
                  <a:schemeClr val="bg1"/>
                </a:solidFill>
                <a:latin typeface="+mj-lt"/>
              </a:rPr>
              <a:t>is a computer bus architecture used to transfer data between devices that are identified by the hardware address of the physical memory (the physical address), which is stored in the form of binary numbers to enable the data bus to access memory storage.</a:t>
            </a:r>
            <a:endParaRPr lang="en-US" sz="2300" spc="-1" dirty="0" smtClean="0">
              <a:solidFill>
                <a:schemeClr val="bg1"/>
              </a:solidFill>
              <a:latin typeface="+mj-lt"/>
            </a:endParaRPr>
          </a:p>
          <a:p>
            <a:pPr marL="451260" indent="-342900">
              <a:lnSpc>
                <a:spcPct val="100000"/>
              </a:lnSpc>
              <a:spcBef>
                <a:spcPts val="1417"/>
              </a:spcBef>
              <a:buClr>
                <a:srgbClr val="000000"/>
              </a:buClr>
              <a:buSzPct val="45000"/>
              <a:buFont typeface="Wingdings" panose="05000000000000000000" pitchFamily="2" charset="2"/>
              <a:buChar char="Ø"/>
            </a:pPr>
            <a:r>
              <a:rPr lang="en-US" sz="2400" b="0" u="sng" strike="noStrike" spc="-1" dirty="0" smtClean="0">
                <a:solidFill>
                  <a:schemeClr val="bg1"/>
                </a:solidFill>
                <a:latin typeface="Arial"/>
              </a:rPr>
              <a:t>Data bus:</a:t>
            </a:r>
            <a:r>
              <a:rPr lang="en-US" sz="2400" spc="-1" dirty="0">
                <a:solidFill>
                  <a:schemeClr val="bg1"/>
                </a:solidFill>
              </a:rPr>
              <a:t> </a:t>
            </a:r>
            <a:r>
              <a:rPr lang="en-US" sz="2300" spc="-1" dirty="0">
                <a:solidFill>
                  <a:schemeClr val="bg1"/>
                </a:solidFill>
              </a:rPr>
              <a:t>A data bus is a system within a computer or device, consisting of a connector or set of wires, that provides transportation for data. Different kinds of data buses have evolved along with personal computers and other pieces of hardware</a:t>
            </a:r>
            <a:r>
              <a:rPr lang="en-US" sz="2300" spc="-1" dirty="0" smtClean="0">
                <a:solidFill>
                  <a:schemeClr val="bg1"/>
                </a:solidFill>
              </a:rPr>
              <a:t>.</a:t>
            </a:r>
          </a:p>
          <a:p>
            <a:pPr marL="451260" indent="-342900">
              <a:spcBef>
                <a:spcPts val="1417"/>
              </a:spcBef>
              <a:buClr>
                <a:srgbClr val="000000"/>
              </a:buClr>
              <a:buSzPct val="45000"/>
              <a:buFont typeface="Wingdings" panose="05000000000000000000" pitchFamily="2" charset="2"/>
              <a:buChar char="Ø"/>
            </a:pPr>
            <a:r>
              <a:rPr lang="en-US" sz="2400" u="sng" spc="-1" smtClean="0">
                <a:solidFill>
                  <a:schemeClr val="bg1"/>
                </a:solidFill>
              </a:rPr>
              <a:t>Control bus</a:t>
            </a:r>
            <a:r>
              <a:rPr lang="en-US" sz="2400" u="sng" spc="-1" dirty="0">
                <a:solidFill>
                  <a:schemeClr val="bg1"/>
                </a:solidFill>
              </a:rPr>
              <a:t>:</a:t>
            </a:r>
            <a:r>
              <a:rPr lang="en-US" sz="2400" spc="-1" dirty="0" smtClean="0">
                <a:solidFill>
                  <a:schemeClr val="bg1"/>
                </a:solidFill>
              </a:rPr>
              <a:t> </a:t>
            </a:r>
            <a:r>
              <a:rPr lang="en-US" sz="2300" spc="-1" dirty="0" smtClean="0">
                <a:solidFill>
                  <a:schemeClr val="bg1"/>
                </a:solidFill>
              </a:rPr>
              <a:t>A control bus is a computer bus that is used by the CPU to communicate with devices that are contained within the computer.</a:t>
            </a:r>
          </a:p>
          <a:p>
            <a:pPr marL="451260" indent="-342900">
              <a:spcBef>
                <a:spcPts val="1417"/>
              </a:spcBef>
              <a:buClr>
                <a:srgbClr val="000000"/>
              </a:buClr>
              <a:buSzPct val="45000"/>
              <a:buFont typeface="Wingdings" panose="05000000000000000000" pitchFamily="2" charset="2"/>
              <a:buChar char="Ø"/>
            </a:pPr>
            <a:r>
              <a:rPr lang="en-US" sz="2300" spc="-1" dirty="0" smtClean="0">
                <a:solidFill>
                  <a:schemeClr val="bg1"/>
                </a:solidFill>
              </a:rPr>
              <a:t>.</a:t>
            </a:r>
          </a:p>
          <a:p>
            <a:pPr marL="451260" indent="-342900">
              <a:lnSpc>
                <a:spcPct val="100000"/>
              </a:lnSpc>
              <a:spcBef>
                <a:spcPts val="1417"/>
              </a:spcBef>
              <a:buClr>
                <a:srgbClr val="000000"/>
              </a:buClr>
              <a:buSzPct val="45000"/>
              <a:buFont typeface="Wingdings" panose="05000000000000000000" pitchFamily="2" charset="2"/>
              <a:buChar char="Ø"/>
            </a:pPr>
            <a:endParaRPr lang="en-US" sz="2300" spc="-1" dirty="0" smtClean="0">
              <a:solidFill>
                <a:schemeClr val="bg1"/>
              </a:solidFill>
            </a:endParaRPr>
          </a:p>
          <a:p>
            <a:pPr marL="451260" indent="-342900">
              <a:lnSpc>
                <a:spcPct val="100000"/>
              </a:lnSpc>
              <a:spcBef>
                <a:spcPts val="1417"/>
              </a:spcBef>
              <a:buClr>
                <a:srgbClr val="000000"/>
              </a:buClr>
              <a:buSzPct val="45000"/>
              <a:buFont typeface="Wingdings" panose="05000000000000000000" pitchFamily="2" charset="2"/>
              <a:buChar char="Ø"/>
            </a:pPr>
            <a:endParaRPr lang="en-US" sz="2300" b="0" strike="noStrike" spc="-1" dirty="0">
              <a:solidFill>
                <a:schemeClr val="bg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197"/>
          <p:cNvSpPr/>
          <p:nvPr/>
        </p:nvSpPr>
        <p:spPr>
          <a:xfrm>
            <a:off x="609480" y="273600"/>
            <a:ext cx="10972080" cy="1144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800" b="0" strike="noStrike" spc="-1" dirty="0">
                <a:solidFill>
                  <a:schemeClr val="bg1"/>
                </a:solidFill>
                <a:latin typeface="Arial"/>
              </a:rPr>
              <a:t>CONCLUSION</a:t>
            </a:r>
          </a:p>
        </p:txBody>
      </p:sp>
      <p:sp>
        <p:nvSpPr>
          <p:cNvPr id="199" name="Rectangle 198"/>
          <p:cNvSpPr/>
          <p:nvPr/>
        </p:nvSpPr>
        <p:spPr>
          <a:xfrm>
            <a:off x="609480" y="1604520"/>
            <a:ext cx="10972080" cy="397692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The 8085 processor was used in a few early personal computers, produced from 1977 to early-to-mid1980’s.</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Now-a-days, in many engineering schools the 8085 processor is used in introductory microprocessor courses.</a:t>
            </a:r>
          </a:p>
          <a:p>
            <a:pPr marL="432000" indent="-323640">
              <a:lnSpc>
                <a:spcPct val="100000"/>
              </a:lnSpc>
              <a:spcBef>
                <a:spcPts val="1417"/>
              </a:spcBef>
              <a:buClr>
                <a:srgbClr val="000000"/>
              </a:buClr>
              <a:buSzPct val="45000"/>
              <a:buFont typeface="Wingdings" charset="2"/>
              <a:buChar char=""/>
            </a:pPr>
            <a:r>
              <a:rPr lang="en-US" sz="2400" b="0" strike="noStrike" spc="-1" dirty="0">
                <a:solidFill>
                  <a:schemeClr val="bg1"/>
                </a:solidFill>
                <a:latin typeface="Arial"/>
              </a:rPr>
              <a:t>However with time, better quality microprocessors have been developed with greater bit processing Capability (32 and 64 bit) along with huge no of other modifications.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itle 1"/>
          <p:cNvSpPr/>
          <p:nvPr/>
        </p:nvSpPr>
        <p:spPr>
          <a:xfrm>
            <a:off x="1141560" y="618480"/>
            <a:ext cx="9904680" cy="14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mj-lt"/>
                <a:ea typeface="DejaVu Sans"/>
              </a:rPr>
              <a:t>WHAT IS MICROPROCESSOR?</a:t>
            </a:r>
            <a:r>
              <a:rPr sz="2800" dirty="0">
                <a:latin typeface="+mj-lt"/>
              </a:rPr>
              <a:t/>
            </a:r>
            <a:br>
              <a:rPr sz="2800" dirty="0">
                <a:latin typeface="+mj-lt"/>
              </a:rPr>
            </a:br>
            <a:endParaRPr lang="en-US" sz="2800" b="0" strike="noStrike" spc="-1" dirty="0">
              <a:latin typeface="+mj-lt"/>
            </a:endParaRPr>
          </a:p>
        </p:txBody>
      </p:sp>
      <p:sp>
        <p:nvSpPr>
          <p:cNvPr id="165" name="Content Placeholder 2"/>
          <p:cNvSpPr/>
          <p:nvPr/>
        </p:nvSpPr>
        <p:spPr>
          <a:xfrm>
            <a:off x="1141560" y="2249640"/>
            <a:ext cx="9904680" cy="354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endParaRPr lang="en-US" sz="1800" b="0" strike="noStrike" spc="-1" dirty="0">
              <a:latin typeface="Arial"/>
            </a:endParaRPr>
          </a:p>
          <a:p>
            <a:pPr marL="432000" indent="-322920">
              <a:lnSpc>
                <a:spcPct val="100000"/>
              </a:lnSpc>
              <a:spcBef>
                <a:spcPts val="1417"/>
              </a:spcBef>
              <a:buClr>
                <a:srgbClr val="000000"/>
              </a:buClr>
              <a:buSzPct val="45000"/>
              <a:buFont typeface="Wingdings" charset="2"/>
              <a:buChar char=""/>
            </a:pPr>
            <a:r>
              <a:rPr lang="en-US" sz="2400" b="0" strike="noStrike" spc="-1" dirty="0">
                <a:solidFill>
                  <a:srgbClr val="FFFFFF"/>
                </a:solidFill>
                <a:latin typeface="+mj-lt"/>
                <a:ea typeface="DejaVu Sans"/>
              </a:rPr>
              <a:t>A microprocessor is a computer processor which incorporates the functions of a computer's central processing unit (CPU) on a single integrated circuit (IC), or at most a few integrated circuits</a:t>
            </a:r>
            <a:r>
              <a:rPr lang="en-US" sz="2400" b="0" strike="noStrike" spc="-1" dirty="0" smtClean="0">
                <a:solidFill>
                  <a:srgbClr val="FFFFFF"/>
                </a:solidFill>
                <a:latin typeface="+mj-lt"/>
                <a:ea typeface="DejaVu Sans"/>
              </a:rPr>
              <a:t>.</a:t>
            </a:r>
          </a:p>
          <a:p>
            <a:pPr marL="109080">
              <a:lnSpc>
                <a:spcPct val="100000"/>
              </a:lnSpc>
              <a:spcBef>
                <a:spcPts val="1417"/>
              </a:spcBef>
              <a:buClr>
                <a:srgbClr val="000000"/>
              </a:buClr>
              <a:buSzPct val="45000"/>
            </a:pPr>
            <a:endParaRPr lang="en-US" sz="2400" b="0" strike="noStrike" spc="-1" dirty="0">
              <a:latin typeface="+mj-lt"/>
            </a:endParaRPr>
          </a:p>
          <a:p>
            <a:pPr marL="432000" indent="-322920">
              <a:lnSpc>
                <a:spcPct val="100000"/>
              </a:lnSpc>
              <a:spcBef>
                <a:spcPts val="1417"/>
              </a:spcBef>
              <a:buClr>
                <a:srgbClr val="000000"/>
              </a:buClr>
              <a:buSzPct val="45000"/>
              <a:buFont typeface="Wingdings" charset="2"/>
              <a:buChar char=""/>
            </a:pPr>
            <a:endParaRPr lang="en-US" sz="2400" b="0" strike="noStrike" spc="-1" dirty="0" smtClean="0">
              <a:solidFill>
                <a:srgbClr val="FFFFFF"/>
              </a:solidFill>
              <a:latin typeface="+mj-lt"/>
              <a:ea typeface="DejaVu Sans"/>
            </a:endParaRPr>
          </a:p>
          <a:p>
            <a:pPr marL="432000" indent="-322920">
              <a:lnSpc>
                <a:spcPct val="100000"/>
              </a:lnSpc>
              <a:spcBef>
                <a:spcPts val="1417"/>
              </a:spcBef>
              <a:buClr>
                <a:srgbClr val="000000"/>
              </a:buClr>
              <a:buSzPct val="45000"/>
              <a:buFont typeface="Wingdings" charset="2"/>
              <a:buChar char=""/>
            </a:pPr>
            <a:endParaRPr lang="en-US" sz="2400" b="0" strike="noStrike" spc="-1" dirty="0" smtClean="0">
              <a:solidFill>
                <a:srgbClr val="FFFFFF"/>
              </a:solidFill>
              <a:latin typeface="+mj-lt"/>
              <a:ea typeface="DejaVu Sans"/>
            </a:endParaRPr>
          </a:p>
          <a:p>
            <a:pPr marL="432000" indent="-322920">
              <a:lnSpc>
                <a:spcPct val="100000"/>
              </a:lnSpc>
              <a:spcBef>
                <a:spcPts val="1417"/>
              </a:spcBef>
              <a:buClr>
                <a:srgbClr val="000000"/>
              </a:buClr>
              <a:buSzPct val="45000"/>
              <a:buFont typeface="Wingdings" charset="2"/>
              <a:buChar char=""/>
            </a:pPr>
            <a:r>
              <a:rPr lang="en-US" sz="2400" b="0" strike="noStrike" spc="-1" dirty="0" smtClean="0">
                <a:solidFill>
                  <a:srgbClr val="FFFFFF"/>
                </a:solidFill>
                <a:latin typeface="+mj-lt"/>
                <a:ea typeface="DejaVu Sans"/>
              </a:rPr>
              <a:t>The </a:t>
            </a:r>
            <a:r>
              <a:rPr lang="en-US" sz="2400" b="0" strike="noStrike" spc="-1" dirty="0">
                <a:solidFill>
                  <a:srgbClr val="FFFFFF"/>
                </a:solidFill>
                <a:latin typeface="+mj-lt"/>
                <a:ea typeface="DejaVu Sans"/>
              </a:rPr>
              <a:t>Intel 8085 is an 8- bit microprocessor produced by Intel and introduced in 1976.</a:t>
            </a:r>
            <a:endParaRPr lang="en-US" sz="2400" b="0" strike="noStrike" spc="-1" dirty="0">
              <a:latin typeface="+mj-lt"/>
            </a:endParaRPr>
          </a:p>
          <a:p>
            <a:pPr>
              <a:lnSpc>
                <a:spcPct val="100000"/>
              </a:lnSpc>
              <a:spcBef>
                <a:spcPts val="1417"/>
              </a:spcBef>
            </a:pPr>
            <a:endParaRPr lang="en-US" sz="2400" b="0" strike="noStrike" spc="-1" dirty="0">
              <a:latin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590" y="3936265"/>
            <a:ext cx="5200650" cy="12288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ontent Placeholder 2"/>
          <p:cNvSpPr/>
          <p:nvPr/>
        </p:nvSpPr>
        <p:spPr>
          <a:xfrm>
            <a:off x="1141560" y="685800"/>
            <a:ext cx="9904680" cy="510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2920">
              <a:lnSpc>
                <a:spcPct val="100000"/>
              </a:lnSpc>
              <a:spcBef>
                <a:spcPts val="1417"/>
              </a:spcBef>
              <a:buClr>
                <a:srgbClr val="000000"/>
              </a:buClr>
              <a:buSzPct val="45000"/>
              <a:buFont typeface="Wingdings" charset="2"/>
              <a:buChar char=""/>
            </a:pPr>
            <a:r>
              <a:rPr lang="en-US" sz="2400" b="0" strike="noStrike" spc="-1" dirty="0">
                <a:solidFill>
                  <a:srgbClr val="FFFFFF"/>
                </a:solidFill>
                <a:latin typeface="+mj-lt"/>
                <a:ea typeface="DejaVu Sans"/>
              </a:rPr>
              <a:t>It is a software-binary compatible with the more famous Intel 8080 with only two minor instructions added to support its added interrupt and serial input/output features.</a:t>
            </a:r>
            <a:endParaRPr lang="en-US" sz="2400" b="0" strike="noStrike" spc="-1" dirty="0">
              <a:latin typeface="+mj-lt"/>
            </a:endParaRPr>
          </a:p>
          <a:p>
            <a:pPr>
              <a:lnSpc>
                <a:spcPct val="100000"/>
              </a:lnSpc>
              <a:spcBef>
                <a:spcPts val="1417"/>
              </a:spcBef>
            </a:pPr>
            <a:endParaRPr lang="en-US" sz="2400" b="0" strike="noStrike" spc="-1"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itle 1"/>
          <p:cNvSpPr/>
          <p:nvPr/>
        </p:nvSpPr>
        <p:spPr>
          <a:xfrm>
            <a:off x="1141560" y="618480"/>
            <a:ext cx="9904680" cy="14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dirty="0" smtClean="0">
                <a:solidFill>
                  <a:schemeClr val="bg1"/>
                </a:solidFill>
                <a:latin typeface="+mj-lt"/>
              </a:rPr>
              <a:t>INTEL 8085 MICROPROCESSOR</a:t>
            </a:r>
            <a:endParaRPr lang="en-US" sz="2800" b="0" strike="noStrike" spc="-1" dirty="0">
              <a:solidFill>
                <a:schemeClr val="bg1"/>
              </a:solidFill>
              <a:latin typeface="+mj-lt"/>
            </a:endParaRPr>
          </a:p>
        </p:txBody>
      </p:sp>
      <p:sp>
        <p:nvSpPr>
          <p:cNvPr id="168" name="Content Placeholder 2"/>
          <p:cNvSpPr/>
          <p:nvPr/>
        </p:nvSpPr>
        <p:spPr>
          <a:xfrm>
            <a:off x="1141560" y="2249640"/>
            <a:ext cx="9904680" cy="354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451980" indent="-342900">
              <a:lnSpc>
                <a:spcPct val="100000"/>
              </a:lnSpc>
              <a:spcBef>
                <a:spcPts val="1417"/>
              </a:spcBef>
              <a:buClr>
                <a:srgbClr val="000000"/>
              </a:buClr>
              <a:buSzPct val="45000"/>
              <a:buFont typeface="Wingdings" panose="05000000000000000000" pitchFamily="2" charset="2"/>
              <a:buChar char="§"/>
            </a:pPr>
            <a:r>
              <a:rPr lang="en-US" sz="2400" spc="-1" dirty="0" smtClean="0">
                <a:solidFill>
                  <a:schemeClr val="bg1"/>
                </a:solidFill>
                <a:latin typeface="+mj-lt"/>
              </a:rPr>
              <a:t>The Intel 8085 ("eighty-eighty five") is an 8-bit microprocessor produced by Intel and introduced in 1976.</a:t>
            </a:r>
          </a:p>
          <a:p>
            <a:pPr marL="451980" indent="-342900">
              <a:lnSpc>
                <a:spcPct val="100000"/>
              </a:lnSpc>
              <a:spcBef>
                <a:spcPts val="1417"/>
              </a:spcBef>
              <a:buClr>
                <a:srgbClr val="000000"/>
              </a:buClr>
              <a:buSzPct val="45000"/>
              <a:buFont typeface="Wingdings" panose="05000000000000000000" pitchFamily="2" charset="2"/>
              <a:buChar char="§"/>
            </a:pPr>
            <a:r>
              <a:rPr lang="en-US" sz="2400" dirty="0">
                <a:solidFill>
                  <a:schemeClr val="bg1"/>
                </a:solidFill>
                <a:latin typeface="+mj-lt"/>
              </a:rPr>
              <a:t>It is a software-binary compatible with the morefamous Intel 8080 with only two minor instructions added</a:t>
            </a:r>
            <a:br>
              <a:rPr lang="en-US" sz="2400" dirty="0">
                <a:solidFill>
                  <a:schemeClr val="bg1"/>
                </a:solidFill>
                <a:latin typeface="+mj-lt"/>
              </a:rPr>
            </a:br>
            <a:r>
              <a:rPr lang="en-US" sz="2400" dirty="0">
                <a:solidFill>
                  <a:schemeClr val="bg1"/>
                </a:solidFill>
                <a:latin typeface="+mj-lt"/>
              </a:rPr>
              <a:t>to support its added interrupt and serial input/output</a:t>
            </a:r>
            <a:br>
              <a:rPr lang="en-US" sz="2400" dirty="0">
                <a:solidFill>
                  <a:schemeClr val="bg1"/>
                </a:solidFill>
                <a:latin typeface="+mj-lt"/>
              </a:rPr>
            </a:br>
            <a:r>
              <a:rPr lang="en-US" sz="2400" dirty="0">
                <a:solidFill>
                  <a:schemeClr val="bg1"/>
                </a:solidFill>
                <a:latin typeface="+mj-lt"/>
              </a:rPr>
              <a:t>features.</a:t>
            </a:r>
            <a:r>
              <a:rPr lang="en-US" sz="2400" dirty="0" smtClean="0">
                <a:solidFill>
                  <a:schemeClr val="bg1"/>
                </a:solidFill>
                <a:latin typeface="+mj-lt"/>
              </a:rPr>
              <a:t> </a:t>
            </a:r>
            <a:br>
              <a:rPr lang="en-US" sz="2400" dirty="0" smtClean="0">
                <a:solidFill>
                  <a:schemeClr val="bg1"/>
                </a:solidFill>
                <a:latin typeface="+mj-lt"/>
              </a:rPr>
            </a:br>
            <a:endParaRPr lang="en-US" sz="2400" spc="-1" dirty="0">
              <a:solidFill>
                <a:schemeClr val="bg1"/>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pPr marL="0" indent="0">
              <a:buNone/>
            </a:pPr>
            <a:r>
              <a:rPr lang="en-US" sz="2500" dirty="0">
                <a:solidFill>
                  <a:schemeClr val="bg1"/>
                </a:solidFill>
              </a:rPr>
              <a:t>BLOCK DIAGRAM OF 8085</a:t>
            </a:r>
            <a:endParaRPr lang="en-US"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560" y="1604520"/>
            <a:ext cx="5464810" cy="3606775"/>
          </a:xfrm>
          <a:prstGeom prst="rect">
            <a:avLst/>
          </a:prstGeom>
        </p:spPr>
      </p:pic>
    </p:spTree>
    <p:extLst>
      <p:ext uri="{BB962C8B-B14F-4D97-AF65-F5344CB8AC3E}">
        <p14:creationId xmlns:p14="http://schemas.microsoft.com/office/powerpoint/2010/main" val="22507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itle 1"/>
          <p:cNvSpPr/>
          <p:nvPr/>
        </p:nvSpPr>
        <p:spPr>
          <a:xfrm>
            <a:off x="1141560" y="618480"/>
            <a:ext cx="9904680" cy="14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mj-lt"/>
                <a:ea typeface="DejaVu Sans"/>
              </a:rPr>
              <a:t>REGISTER SECTION</a:t>
            </a:r>
            <a:endParaRPr lang="en-US" sz="2800" b="0" strike="noStrike" spc="-1" dirty="0">
              <a:latin typeface="+mj-lt"/>
            </a:endParaRPr>
          </a:p>
        </p:txBody>
      </p:sp>
      <p:sp>
        <p:nvSpPr>
          <p:cNvPr id="168" name="Content Placeholder 2"/>
          <p:cNvSpPr/>
          <p:nvPr/>
        </p:nvSpPr>
        <p:spPr>
          <a:xfrm>
            <a:off x="1141560" y="2249640"/>
            <a:ext cx="9904680" cy="354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109080">
              <a:lnSpc>
                <a:spcPct val="100000"/>
              </a:lnSpc>
              <a:spcBef>
                <a:spcPts val="1417"/>
              </a:spcBef>
              <a:buClr>
                <a:srgbClr val="000000"/>
              </a:buClr>
              <a:buSzPct val="45000"/>
            </a:pPr>
            <a:r>
              <a:rPr lang="en-US" sz="2400" b="0" strike="noStrike" spc="-1" dirty="0">
                <a:solidFill>
                  <a:srgbClr val="FFFFFF"/>
                </a:solidFill>
                <a:latin typeface="+mj-lt"/>
                <a:ea typeface="DejaVu Sans"/>
              </a:rPr>
              <a:t>1. Temporary Register</a:t>
            </a:r>
            <a:endParaRPr lang="en-US" sz="2400" b="0" strike="noStrike" spc="-1" dirty="0">
              <a:latin typeface="+mj-lt"/>
            </a:endParaRPr>
          </a:p>
          <a:p>
            <a:pPr marL="109080">
              <a:lnSpc>
                <a:spcPct val="100000"/>
              </a:lnSpc>
              <a:spcBef>
                <a:spcPts val="1417"/>
              </a:spcBef>
              <a:buClr>
                <a:srgbClr val="000000"/>
              </a:buClr>
              <a:buSzPct val="45000"/>
            </a:pPr>
            <a:r>
              <a:rPr lang="en-US" sz="2400" b="0" strike="noStrike" spc="-1" dirty="0">
                <a:solidFill>
                  <a:srgbClr val="FFFFFF"/>
                </a:solidFill>
                <a:latin typeface="+mj-lt"/>
                <a:ea typeface="DejaVu Sans"/>
              </a:rPr>
              <a:t>2. General purpose register</a:t>
            </a:r>
            <a:endParaRPr lang="en-US" sz="2400" b="0" strike="noStrike" spc="-1" dirty="0">
              <a:latin typeface="+mj-lt"/>
            </a:endParaRPr>
          </a:p>
          <a:p>
            <a:pPr marL="109080">
              <a:lnSpc>
                <a:spcPct val="100000"/>
              </a:lnSpc>
              <a:spcBef>
                <a:spcPts val="1417"/>
              </a:spcBef>
              <a:buClr>
                <a:srgbClr val="000000"/>
              </a:buClr>
              <a:buSzPct val="45000"/>
            </a:pPr>
            <a:r>
              <a:rPr lang="en-US" sz="2400" b="0" strike="noStrike" spc="-1" dirty="0">
                <a:solidFill>
                  <a:srgbClr val="FFFFFF"/>
                </a:solidFill>
                <a:latin typeface="+mj-lt"/>
                <a:ea typeface="DejaVu Sans"/>
              </a:rPr>
              <a:t>3. Special purpose register</a:t>
            </a:r>
            <a:endParaRPr lang="en-US" sz="2400" b="0" strike="noStrike" spc="-1" dirty="0">
              <a:latin typeface="+mj-lt"/>
            </a:endParaRPr>
          </a:p>
        </p:txBody>
      </p:sp>
    </p:spTree>
    <p:extLst>
      <p:ext uri="{BB962C8B-B14F-4D97-AF65-F5344CB8AC3E}">
        <p14:creationId xmlns:p14="http://schemas.microsoft.com/office/powerpoint/2010/main" val="10997392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itle 1"/>
          <p:cNvSpPr/>
          <p:nvPr/>
        </p:nvSpPr>
        <p:spPr>
          <a:xfrm>
            <a:off x="1141560" y="618480"/>
            <a:ext cx="9904680" cy="14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mj-lt"/>
                <a:ea typeface="DejaVu Sans"/>
              </a:rPr>
              <a:t>TEMPORARY REGISTER</a:t>
            </a:r>
            <a:endParaRPr lang="en-US" sz="2800" b="0" strike="noStrike" spc="-1" dirty="0">
              <a:latin typeface="+mj-lt"/>
            </a:endParaRPr>
          </a:p>
        </p:txBody>
      </p:sp>
      <p:sp>
        <p:nvSpPr>
          <p:cNvPr id="170" name="Content Placeholder 2"/>
          <p:cNvSpPr/>
          <p:nvPr/>
        </p:nvSpPr>
        <p:spPr>
          <a:xfrm>
            <a:off x="1141560" y="2249640"/>
            <a:ext cx="9904680" cy="354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2920">
              <a:lnSpc>
                <a:spcPct val="100000"/>
              </a:lnSpc>
              <a:spcBef>
                <a:spcPts val="1417"/>
              </a:spcBef>
              <a:buClr>
                <a:srgbClr val="000000"/>
              </a:buClr>
              <a:buSzPct val="45000"/>
              <a:buFont typeface="Wingdings" charset="2"/>
              <a:buChar char=""/>
            </a:pPr>
            <a:r>
              <a:rPr lang="en-US" sz="2400" b="0" strike="noStrike" spc="-1" dirty="0">
                <a:solidFill>
                  <a:srgbClr val="FFFFFF"/>
                </a:solidFill>
                <a:latin typeface="+mj-lt"/>
                <a:ea typeface="DejaVu Sans"/>
              </a:rPr>
              <a:t>In 8085 microprocessor,there are three temporary 8 bit register. One is used during calculation to keep data temporarily and then move it to destination ,the other two ‘W’ and ‘Z’ temporary register are used to hold data/address temporarily during execution of some instruction</a:t>
            </a:r>
            <a:r>
              <a:rPr lang="en-US" sz="2400" b="0" strike="noStrike" spc="-1" dirty="0" smtClean="0">
                <a:solidFill>
                  <a:srgbClr val="FFFFFF"/>
                </a:solidFill>
                <a:latin typeface="+mj-lt"/>
                <a:ea typeface="DejaVu Sans"/>
              </a:rPr>
              <a:t>.</a:t>
            </a:r>
          </a:p>
          <a:p>
            <a:pPr marL="109080">
              <a:lnSpc>
                <a:spcPct val="100000"/>
              </a:lnSpc>
              <a:spcBef>
                <a:spcPts val="1417"/>
              </a:spcBef>
              <a:buClr>
                <a:srgbClr val="000000"/>
              </a:buClr>
              <a:buSzPct val="45000"/>
            </a:pPr>
            <a:endParaRPr lang="en-US" sz="2400" b="0" strike="noStrike" spc="-1" dirty="0">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808" y="4019760"/>
            <a:ext cx="3492063" cy="253968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le 1"/>
          <p:cNvSpPr/>
          <p:nvPr/>
        </p:nvSpPr>
        <p:spPr>
          <a:xfrm>
            <a:off x="1141560" y="618480"/>
            <a:ext cx="9904680" cy="14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0" strike="noStrike" spc="-1" dirty="0">
                <a:solidFill>
                  <a:srgbClr val="FFFFFF"/>
                </a:solidFill>
                <a:latin typeface="+mj-lt"/>
                <a:ea typeface="DejaVu Sans"/>
              </a:rPr>
              <a:t>GENERAL PURPOSE REGISTER</a:t>
            </a:r>
            <a:endParaRPr lang="en-US" sz="2400" b="0" strike="noStrike" spc="-1" dirty="0">
              <a:latin typeface="+mj-lt"/>
            </a:endParaRPr>
          </a:p>
        </p:txBody>
      </p:sp>
      <p:sp>
        <p:nvSpPr>
          <p:cNvPr id="172" name="Content Placeholder 2"/>
          <p:cNvSpPr/>
          <p:nvPr/>
        </p:nvSpPr>
        <p:spPr>
          <a:xfrm>
            <a:off x="1141560" y="2249640"/>
            <a:ext cx="9904680" cy="354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2920">
              <a:lnSpc>
                <a:spcPct val="100000"/>
              </a:lnSpc>
              <a:spcBef>
                <a:spcPts val="1417"/>
              </a:spcBef>
              <a:buClr>
                <a:srgbClr val="000000"/>
              </a:buClr>
              <a:buSzPct val="45000"/>
              <a:buFont typeface="Wingdings" charset="2"/>
              <a:buChar char=""/>
            </a:pPr>
            <a:r>
              <a:rPr lang="en-US" sz="2400" b="0" strike="noStrike" spc="-1" dirty="0">
                <a:solidFill>
                  <a:srgbClr val="FFFFFF"/>
                </a:solidFill>
                <a:latin typeface="+mj-lt"/>
                <a:ea typeface="DejaVu Sans"/>
              </a:rPr>
              <a:t>B-C,D-E,H-L are the general purpose register.</a:t>
            </a:r>
            <a:endParaRPr lang="en-US" sz="2400" b="0" strike="noStrike" spc="-1" dirty="0">
              <a:latin typeface="+mj-lt"/>
            </a:endParaRPr>
          </a:p>
          <a:p>
            <a:pPr marL="432000" indent="-322920">
              <a:lnSpc>
                <a:spcPct val="100000"/>
              </a:lnSpc>
              <a:spcBef>
                <a:spcPts val="1417"/>
              </a:spcBef>
              <a:buClr>
                <a:srgbClr val="000000"/>
              </a:buClr>
              <a:buSzPct val="45000"/>
              <a:buFont typeface="Wingdings" charset="2"/>
              <a:buChar char=""/>
            </a:pPr>
            <a:r>
              <a:rPr lang="en-US" sz="2400" b="0" strike="noStrike" spc="-1" dirty="0">
                <a:solidFill>
                  <a:srgbClr val="FFFFFF"/>
                </a:solidFill>
                <a:latin typeface="+mj-lt"/>
                <a:ea typeface="DejaVu Sans"/>
              </a:rPr>
              <a:t>This register can also be used to work in pairs to hold 16-bit data.</a:t>
            </a:r>
            <a:endParaRPr lang="en-US" sz="2400" b="0" strike="noStrike" spc="-1" dirty="0">
              <a:latin typeface="+mj-lt"/>
            </a:endParaRPr>
          </a:p>
          <a:p>
            <a:pPr marL="432000" indent="-322920">
              <a:lnSpc>
                <a:spcPct val="100000"/>
              </a:lnSpc>
              <a:spcBef>
                <a:spcPts val="1417"/>
              </a:spcBef>
              <a:buClr>
                <a:srgbClr val="000000"/>
              </a:buClr>
              <a:buSzPct val="45000"/>
              <a:buFont typeface="Wingdings" charset="2"/>
              <a:buChar char=""/>
            </a:pPr>
            <a:r>
              <a:rPr lang="en-US" sz="2400" b="0" strike="noStrike" spc="-1" dirty="0">
                <a:solidFill>
                  <a:srgbClr val="FFFFFF"/>
                </a:solidFill>
                <a:latin typeface="+mj-lt"/>
                <a:ea typeface="DejaVu Sans"/>
              </a:rPr>
              <a:t>The H-L pairs works as a memory pointer.</a:t>
            </a:r>
            <a:endParaRPr lang="en-US" sz="2400" b="0" strike="noStrike" spc="-1" dirty="0">
              <a:latin typeface="+mj-lt"/>
            </a:endParaRPr>
          </a:p>
          <a:p>
            <a:pPr marL="432000" indent="-322920">
              <a:lnSpc>
                <a:spcPct val="100000"/>
              </a:lnSpc>
              <a:spcBef>
                <a:spcPts val="1417"/>
              </a:spcBef>
              <a:buClr>
                <a:srgbClr val="000000"/>
              </a:buClr>
              <a:buSzPct val="45000"/>
              <a:buFont typeface="Wingdings" charset="2"/>
              <a:buChar char=""/>
            </a:pPr>
            <a:r>
              <a:rPr lang="en-US" sz="2400" b="0" strike="noStrike" spc="-1" dirty="0">
                <a:solidFill>
                  <a:srgbClr val="FFFFFF"/>
                </a:solidFill>
                <a:latin typeface="+mj-lt"/>
                <a:ea typeface="DejaVu Sans"/>
              </a:rPr>
              <a:t>A memory pointer holds the address of a particular memory location.</a:t>
            </a:r>
            <a:endParaRPr lang="en-US" sz="2400" b="0" strike="noStrike" spc="-1"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TotalTime>
  <Words>1065</Words>
  <Application>Microsoft Office PowerPoint</Application>
  <PresentationFormat>Widescreen</PresentationFormat>
  <Paragraphs>92</Paragraphs>
  <Slides>23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Slider one</dc:title>
  <dc:subject/>
  <dc:creator>Unknown User</dc:creator>
  <dc:description/>
  <cp:lastModifiedBy>User</cp:lastModifiedBy>
  <cp:revision>77</cp:revision>
  <dcterms:created xsi:type="dcterms:W3CDTF">2021-08-16T05:59:22Z</dcterms:created>
  <dcterms:modified xsi:type="dcterms:W3CDTF">2021-08-17T08:41:31Z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13</vt:i4>
  </property>
</Properties>
</file>