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Montserrat"/>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amira Shafie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88DC62-4B1F-43D2-9A7F-B066C6C8F847}">
  <a:tblStyle styleId="{8E88DC62-4B1F-43D2-9A7F-B066C6C8F84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0A87644-AAB0-4005-86E7-AAA10BFFC912}" styleName="Table_1">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OpenSans-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OpenSans-italic.fntdata"/><Relationship Id="rId12" Type="http://schemas.openxmlformats.org/officeDocument/2006/relationships/slide" Target="slides/slide6.xml"/><Relationship Id="rId34" Type="http://schemas.openxmlformats.org/officeDocument/2006/relationships/font" Target="fonts/OpenSans-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Open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1-29T20:37:47.528">
    <p:pos x="239" y="281"/>
    <p:text>Is all of theses techniques are preprocessing?</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4d07487d4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4d07487d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4d07487d4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4d07487d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4d07487d4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4d07487d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 </a:t>
            </a:r>
            <a:endParaRPr/>
          </a:p>
          <a:p>
            <a:pPr indent="-317500" lvl="0" marL="457200" rtl="0" algn="l">
              <a:spcBef>
                <a:spcPts val="0"/>
              </a:spcBef>
              <a:spcAft>
                <a:spcPts val="0"/>
              </a:spcAft>
              <a:buSzPts val="1400"/>
              <a:buAutoNum type="arabicPeriod"/>
            </a:pPr>
            <a:r>
              <a:rPr lang="en"/>
              <a:t>Feature Scaling did not impact the model performance in any of the case.</a:t>
            </a:r>
            <a:endParaRPr/>
          </a:p>
          <a:p>
            <a:pPr indent="-317500" lvl="0" marL="457200" rtl="0" algn="l">
              <a:spcBef>
                <a:spcPts val="0"/>
              </a:spcBef>
              <a:spcAft>
                <a:spcPts val="0"/>
              </a:spcAft>
              <a:buSzPts val="1400"/>
              <a:buAutoNum type="arabicPeriod"/>
            </a:pPr>
            <a:r>
              <a:rPr lang="en"/>
              <a:t>Naive Bayes model worked best with data without outliers. Out of the two outlier elimination methods, normalization gave the best results.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2a6c02001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2a6c0200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 Out of the many model variations, Logistic Regression with outliers resulted in highest accuracy. We can infer that Logistic Regression was able to classify loan customer better with the outlying data points.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2a6c02001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2a6c0200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Attributes with highest Gini Impurity Index (0.43) were dicarded and the model performance showed improved.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337021ea8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337021e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2a6c02001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2a6c0200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f9f799f66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f9f799f6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4d07487d4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4d07487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f9f799f66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f9f799f6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4d07487d4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4d07487d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4d07487d4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4d07487d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595850" y="2906213"/>
            <a:ext cx="6154500" cy="1188000"/>
          </a:xfrm>
          <a:prstGeom prst="rect">
            <a:avLst/>
          </a:prstGeom>
        </p:spPr>
        <p:txBody>
          <a:bodyPr anchorCtr="0" anchor="b" bIns="91425" lIns="91425" spcFirstLastPara="1" rIns="91425" wrap="square" tIns="91425">
            <a:noAutofit/>
          </a:bodyPr>
          <a:lstStyle>
            <a:lvl1pPr lvl="0">
              <a:spcBef>
                <a:spcPts val="0"/>
              </a:spcBef>
              <a:spcAft>
                <a:spcPts val="0"/>
              </a:spcAft>
              <a:buSzPts val="5800"/>
              <a:buNone/>
              <a:defRPr sz="5800"/>
            </a:lvl1pPr>
            <a:lvl2pPr lvl="1" algn="ctr">
              <a:spcBef>
                <a:spcPts val="0"/>
              </a:spcBef>
              <a:spcAft>
                <a:spcPts val="0"/>
              </a:spcAft>
              <a:buSzPts val="5800"/>
              <a:buNone/>
              <a:defRPr sz="5800"/>
            </a:lvl2pPr>
            <a:lvl3pPr lvl="2" algn="ctr">
              <a:spcBef>
                <a:spcPts val="0"/>
              </a:spcBef>
              <a:spcAft>
                <a:spcPts val="0"/>
              </a:spcAft>
              <a:buSzPts val="5800"/>
              <a:buNone/>
              <a:defRPr sz="5800"/>
            </a:lvl3pPr>
            <a:lvl4pPr lvl="3" algn="ctr">
              <a:spcBef>
                <a:spcPts val="0"/>
              </a:spcBef>
              <a:spcAft>
                <a:spcPts val="0"/>
              </a:spcAft>
              <a:buSzPts val="5800"/>
              <a:buNone/>
              <a:defRPr sz="5800"/>
            </a:lvl4pPr>
            <a:lvl5pPr lvl="4" algn="ctr">
              <a:spcBef>
                <a:spcPts val="0"/>
              </a:spcBef>
              <a:spcAft>
                <a:spcPts val="0"/>
              </a:spcAft>
              <a:buSzPts val="5800"/>
              <a:buNone/>
              <a:defRPr sz="5800"/>
            </a:lvl5pPr>
            <a:lvl6pPr lvl="5" algn="ctr">
              <a:spcBef>
                <a:spcPts val="0"/>
              </a:spcBef>
              <a:spcAft>
                <a:spcPts val="0"/>
              </a:spcAft>
              <a:buSzPts val="5800"/>
              <a:buNone/>
              <a:defRPr sz="5800"/>
            </a:lvl6pPr>
            <a:lvl7pPr lvl="6" algn="ctr">
              <a:spcBef>
                <a:spcPts val="0"/>
              </a:spcBef>
              <a:spcAft>
                <a:spcPts val="0"/>
              </a:spcAft>
              <a:buSzPts val="5800"/>
              <a:buNone/>
              <a:defRPr sz="5800"/>
            </a:lvl7pPr>
            <a:lvl8pPr lvl="7" algn="ctr">
              <a:spcBef>
                <a:spcPts val="0"/>
              </a:spcBef>
              <a:spcAft>
                <a:spcPts val="0"/>
              </a:spcAft>
              <a:buSzPts val="5800"/>
              <a:buNone/>
              <a:defRPr sz="5800"/>
            </a:lvl8pPr>
            <a:lvl9pPr lvl="8" algn="ctr">
              <a:spcBef>
                <a:spcPts val="0"/>
              </a:spcBef>
              <a:spcAft>
                <a:spcPts val="0"/>
              </a:spcAft>
              <a:buSzPts val="5800"/>
              <a:buNone/>
              <a:defRPr sz="5800"/>
            </a:lvl9pPr>
          </a:lstStyle>
          <a:p/>
        </p:txBody>
      </p:sp>
      <p:sp>
        <p:nvSpPr>
          <p:cNvPr id="11" name="Google Shape;11;p2"/>
          <p:cNvSpPr/>
          <p:nvPr/>
        </p:nvSpPr>
        <p:spPr>
          <a:xfrm>
            <a:off x="595850" y="4392919"/>
            <a:ext cx="60168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1"/>
          <p:cNvSpPr txBox="1"/>
          <p:nvPr>
            <p:ph idx="1" type="body"/>
          </p:nvPr>
        </p:nvSpPr>
        <p:spPr>
          <a:xfrm>
            <a:off x="588700" y="4406306"/>
            <a:ext cx="7966500" cy="27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58" name="Google Shape;58;p11"/>
          <p:cNvSpPr/>
          <p:nvPr/>
        </p:nvSpPr>
        <p:spPr>
          <a:xfrm>
            <a:off x="2584275" y="451669"/>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Gold">
  <p:cSld name="TITLE_AND_BODY_1_1">
    <p:bg>
      <p:bgPr>
        <a:solidFill>
          <a:schemeClr val="accent3"/>
        </a:solidFill>
      </p:bgPr>
    </p:bg>
    <p:spTree>
      <p:nvGrpSpPr>
        <p:cNvPr id="62" name="Shape 62"/>
        <p:cNvGrpSpPr/>
        <p:nvPr/>
      </p:nvGrpSpPr>
      <p:grpSpPr>
        <a:xfrm>
          <a:off x="0" y="0"/>
          <a:ext cx="0" cy="0"/>
          <a:chOff x="0" y="0"/>
          <a:chExt cx="0" cy="0"/>
        </a:xfrm>
      </p:grpSpPr>
      <p:sp>
        <p:nvSpPr>
          <p:cNvPr id="63" name="Google Shape;63;p13"/>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5" name="Google Shape;65;p13"/>
          <p:cNvSpPr txBox="1"/>
          <p:nvPr>
            <p:ph idx="1" type="body"/>
          </p:nvPr>
        </p:nvSpPr>
        <p:spPr>
          <a:xfrm>
            <a:off x="561950" y="1880794"/>
            <a:ext cx="8020200" cy="28152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66" name="Google Shape;66;p13"/>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 Gold">
  <p:cSld name="TITLE_AND_TWO_COLUMNS_2_1">
    <p:bg>
      <p:bgPr>
        <a:solidFill>
          <a:schemeClr val="accent3"/>
        </a:solidFill>
      </p:bgPr>
    </p:bg>
    <p:spTree>
      <p:nvGrpSpPr>
        <p:cNvPr id="67" name="Shape 67"/>
        <p:cNvGrpSpPr/>
        <p:nvPr/>
      </p:nvGrpSpPr>
      <p:grpSpPr>
        <a:xfrm>
          <a:off x="0" y="0"/>
          <a:ext cx="0" cy="0"/>
          <a:chOff x="0" y="0"/>
          <a:chExt cx="0" cy="0"/>
        </a:xfrm>
      </p:grpSpPr>
      <p:sp>
        <p:nvSpPr>
          <p:cNvPr id="68" name="Google Shape;68;p14"/>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0" name="Google Shape;70;p14"/>
          <p:cNvSpPr txBox="1"/>
          <p:nvPr>
            <p:ph idx="1" type="body"/>
          </p:nvPr>
        </p:nvSpPr>
        <p:spPr>
          <a:xfrm>
            <a:off x="457200" y="1852210"/>
            <a:ext cx="3561000" cy="3073800"/>
          </a:xfrm>
          <a:prstGeom prst="rect">
            <a:avLst/>
          </a:prstGeom>
        </p:spPr>
        <p:txBody>
          <a:bodyPr anchorCtr="0" anchor="t" bIns="91425" lIns="91425" spcFirstLastPara="1" rIns="91425" wrap="square" tIns="91425">
            <a:noAutofit/>
          </a:bodyPr>
          <a:lstStyle>
            <a:lvl1pPr indent="-342900" lvl="0" marL="457200" rtl="0">
              <a:lnSpc>
                <a:spcPct val="115000"/>
              </a:lnSpc>
              <a:spcBef>
                <a:spcPts val="600"/>
              </a:spcBef>
              <a:spcAft>
                <a:spcPts val="0"/>
              </a:spcAft>
              <a:buSzPts val="1800"/>
              <a:buChar char="○"/>
              <a:defRPr sz="1800"/>
            </a:lvl1pPr>
            <a:lvl2pPr indent="-342900" lvl="1" marL="914400" rtl="0">
              <a:lnSpc>
                <a:spcPct val="115000"/>
              </a:lnSpc>
              <a:spcBef>
                <a:spcPts val="0"/>
              </a:spcBef>
              <a:spcAft>
                <a:spcPts val="0"/>
              </a:spcAft>
              <a:buSzPts val="1800"/>
              <a:buChar char="●"/>
              <a:defRPr sz="1800"/>
            </a:lvl2pPr>
            <a:lvl3pPr indent="-342900" lvl="2" marL="1371600" rtl="0">
              <a:lnSpc>
                <a:spcPct val="115000"/>
              </a:lnSpc>
              <a:spcBef>
                <a:spcPts val="0"/>
              </a:spcBef>
              <a:spcAft>
                <a:spcPts val="0"/>
              </a:spcAft>
              <a:buSzPts val="1800"/>
              <a:buChar char="■"/>
              <a:defRPr sz="1800"/>
            </a:lvl3pPr>
            <a:lvl4pPr indent="-342900" lvl="3" marL="1828800" rtl="0">
              <a:lnSpc>
                <a:spcPct val="115000"/>
              </a:lnSpc>
              <a:spcBef>
                <a:spcPts val="0"/>
              </a:spcBef>
              <a:spcAft>
                <a:spcPts val="0"/>
              </a:spcAft>
              <a:buSzPts val="1800"/>
              <a:buChar char="●"/>
              <a:defRPr sz="1800"/>
            </a:lvl4pPr>
            <a:lvl5pPr indent="-342900" lvl="4" marL="2286000" rtl="0">
              <a:lnSpc>
                <a:spcPct val="115000"/>
              </a:lnSpc>
              <a:spcBef>
                <a:spcPts val="0"/>
              </a:spcBef>
              <a:spcAft>
                <a:spcPts val="0"/>
              </a:spcAft>
              <a:buSzPts val="1800"/>
              <a:buChar char="○"/>
              <a:defRPr sz="1800"/>
            </a:lvl5pPr>
            <a:lvl6pPr indent="-342900" lvl="5" marL="2743200" rtl="0">
              <a:lnSpc>
                <a:spcPct val="115000"/>
              </a:lnSpc>
              <a:spcBef>
                <a:spcPts val="0"/>
              </a:spcBef>
              <a:spcAft>
                <a:spcPts val="0"/>
              </a:spcAft>
              <a:buSzPts val="1800"/>
              <a:buChar char="■"/>
              <a:defRPr sz="1800"/>
            </a:lvl6pPr>
            <a:lvl7pPr indent="-342900" lvl="6" marL="3200400" rtl="0">
              <a:lnSpc>
                <a:spcPct val="115000"/>
              </a:lnSpc>
              <a:spcBef>
                <a:spcPts val="0"/>
              </a:spcBef>
              <a:spcAft>
                <a:spcPts val="0"/>
              </a:spcAft>
              <a:buSzPts val="1800"/>
              <a:buChar char="●"/>
              <a:defRPr sz="1800"/>
            </a:lvl7pPr>
            <a:lvl8pPr indent="-342900" lvl="7" marL="3657600" rtl="0">
              <a:lnSpc>
                <a:spcPct val="115000"/>
              </a:lnSpc>
              <a:spcBef>
                <a:spcPts val="0"/>
              </a:spcBef>
              <a:spcAft>
                <a:spcPts val="0"/>
              </a:spcAft>
              <a:buSzPts val="1800"/>
              <a:buChar char="○"/>
              <a:defRPr sz="1800"/>
            </a:lvl8pPr>
            <a:lvl9pPr indent="-342900" lvl="8" marL="4114800" rtl="0">
              <a:lnSpc>
                <a:spcPct val="115000"/>
              </a:lnSpc>
              <a:spcBef>
                <a:spcPts val="0"/>
              </a:spcBef>
              <a:spcAft>
                <a:spcPts val="0"/>
              </a:spcAft>
              <a:buSzPts val="1800"/>
              <a:buChar char="■"/>
              <a:defRPr sz="1800"/>
            </a:lvl9pPr>
          </a:lstStyle>
          <a:p/>
        </p:txBody>
      </p:sp>
      <p:sp>
        <p:nvSpPr>
          <p:cNvPr id="71" name="Google Shape;71;p14"/>
          <p:cNvSpPr txBox="1"/>
          <p:nvPr>
            <p:ph idx="2" type="body"/>
          </p:nvPr>
        </p:nvSpPr>
        <p:spPr>
          <a:xfrm>
            <a:off x="5131069" y="1852125"/>
            <a:ext cx="3600000" cy="3073800"/>
          </a:xfrm>
          <a:prstGeom prst="rect">
            <a:avLst/>
          </a:prstGeom>
        </p:spPr>
        <p:txBody>
          <a:bodyPr anchorCtr="0" anchor="t" bIns="91425" lIns="91425" spcFirstLastPara="1" rIns="91425" wrap="square" tIns="91425">
            <a:noAutofit/>
          </a:bodyPr>
          <a:lstStyle>
            <a:lvl1pPr indent="-342900" lvl="0" marL="457200" rtl="0">
              <a:lnSpc>
                <a:spcPct val="115000"/>
              </a:lnSpc>
              <a:spcBef>
                <a:spcPts val="600"/>
              </a:spcBef>
              <a:spcAft>
                <a:spcPts val="0"/>
              </a:spcAft>
              <a:buSzPts val="1800"/>
              <a:buChar char="○"/>
              <a:defRPr sz="1800"/>
            </a:lvl1pPr>
            <a:lvl2pPr indent="-342900" lvl="1" marL="914400" rtl="0">
              <a:lnSpc>
                <a:spcPct val="115000"/>
              </a:lnSpc>
              <a:spcBef>
                <a:spcPts val="0"/>
              </a:spcBef>
              <a:spcAft>
                <a:spcPts val="0"/>
              </a:spcAft>
              <a:buSzPts val="1800"/>
              <a:buChar char="●"/>
              <a:defRPr sz="1800"/>
            </a:lvl2pPr>
            <a:lvl3pPr indent="-342900" lvl="2" marL="1371600" rtl="0">
              <a:lnSpc>
                <a:spcPct val="115000"/>
              </a:lnSpc>
              <a:spcBef>
                <a:spcPts val="0"/>
              </a:spcBef>
              <a:spcAft>
                <a:spcPts val="0"/>
              </a:spcAft>
              <a:buSzPts val="1800"/>
              <a:buChar char="■"/>
              <a:defRPr sz="1800"/>
            </a:lvl3pPr>
            <a:lvl4pPr indent="-342900" lvl="3" marL="1828800" rtl="0">
              <a:lnSpc>
                <a:spcPct val="115000"/>
              </a:lnSpc>
              <a:spcBef>
                <a:spcPts val="0"/>
              </a:spcBef>
              <a:spcAft>
                <a:spcPts val="0"/>
              </a:spcAft>
              <a:buSzPts val="1800"/>
              <a:buChar char="●"/>
              <a:defRPr sz="1800"/>
            </a:lvl4pPr>
            <a:lvl5pPr indent="-342900" lvl="4" marL="2286000" rtl="0">
              <a:lnSpc>
                <a:spcPct val="115000"/>
              </a:lnSpc>
              <a:spcBef>
                <a:spcPts val="0"/>
              </a:spcBef>
              <a:spcAft>
                <a:spcPts val="0"/>
              </a:spcAft>
              <a:buSzPts val="1800"/>
              <a:buChar char="○"/>
              <a:defRPr sz="1800"/>
            </a:lvl5pPr>
            <a:lvl6pPr indent="-342900" lvl="5" marL="2743200" rtl="0">
              <a:lnSpc>
                <a:spcPct val="115000"/>
              </a:lnSpc>
              <a:spcBef>
                <a:spcPts val="0"/>
              </a:spcBef>
              <a:spcAft>
                <a:spcPts val="0"/>
              </a:spcAft>
              <a:buSzPts val="1800"/>
              <a:buChar char="■"/>
              <a:defRPr sz="1800"/>
            </a:lvl6pPr>
            <a:lvl7pPr indent="-342900" lvl="6" marL="3200400" rtl="0">
              <a:lnSpc>
                <a:spcPct val="115000"/>
              </a:lnSpc>
              <a:spcBef>
                <a:spcPts val="0"/>
              </a:spcBef>
              <a:spcAft>
                <a:spcPts val="0"/>
              </a:spcAft>
              <a:buSzPts val="1800"/>
              <a:buChar char="●"/>
              <a:defRPr sz="1800"/>
            </a:lvl7pPr>
            <a:lvl8pPr indent="-342900" lvl="7" marL="3657600" rtl="0">
              <a:lnSpc>
                <a:spcPct val="115000"/>
              </a:lnSpc>
              <a:spcBef>
                <a:spcPts val="0"/>
              </a:spcBef>
              <a:spcAft>
                <a:spcPts val="0"/>
              </a:spcAft>
              <a:buSzPts val="1800"/>
              <a:buChar char="○"/>
              <a:defRPr sz="1800"/>
            </a:lvl8pPr>
            <a:lvl9pPr indent="-342900" lvl="8" marL="4114800" rtl="0">
              <a:lnSpc>
                <a:spcPct val="115000"/>
              </a:lnSpc>
              <a:spcBef>
                <a:spcPts val="0"/>
              </a:spcBef>
              <a:spcAft>
                <a:spcPts val="0"/>
              </a:spcAft>
              <a:buSzPts val="1800"/>
              <a:buChar char="■"/>
              <a:defRPr sz="1800"/>
            </a:lvl9pPr>
          </a:lstStyle>
          <a:p/>
        </p:txBody>
      </p:sp>
      <p:sp>
        <p:nvSpPr>
          <p:cNvPr id="72" name="Google Shape;72;p14"/>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 Gold">
  <p:cSld name="TITLE_AND_TWO_COLUMNS_1_1_1">
    <p:bg>
      <p:bgPr>
        <a:solidFill>
          <a:schemeClr val="accent3"/>
        </a:solidFill>
      </p:bgPr>
    </p:bg>
    <p:spTree>
      <p:nvGrpSpPr>
        <p:cNvPr id="73" name="Shape 73"/>
        <p:cNvGrpSpPr/>
        <p:nvPr/>
      </p:nvGrpSpPr>
      <p:grpSpPr>
        <a:xfrm>
          <a:off x="0" y="0"/>
          <a:ext cx="0" cy="0"/>
          <a:chOff x="0" y="0"/>
          <a:chExt cx="0" cy="0"/>
        </a:xfrm>
      </p:grpSpPr>
      <p:sp>
        <p:nvSpPr>
          <p:cNvPr id="74" name="Google Shape;74;p15"/>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6" name="Google Shape;76;p15"/>
          <p:cNvSpPr txBox="1"/>
          <p:nvPr>
            <p:ph idx="1" type="body"/>
          </p:nvPr>
        </p:nvSpPr>
        <p:spPr>
          <a:xfrm>
            <a:off x="397575"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77" name="Google Shape;77;p15"/>
          <p:cNvSpPr txBox="1"/>
          <p:nvPr>
            <p:ph idx="2" type="body"/>
          </p:nvPr>
        </p:nvSpPr>
        <p:spPr>
          <a:xfrm>
            <a:off x="3226491"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78" name="Google Shape;78;p15"/>
          <p:cNvSpPr txBox="1"/>
          <p:nvPr>
            <p:ph idx="3" type="body"/>
          </p:nvPr>
        </p:nvSpPr>
        <p:spPr>
          <a:xfrm>
            <a:off x="6055408"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79" name="Google Shape;79;p15"/>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Gold">
  <p:cSld name="TITLE_ONLY_1_1">
    <p:bg>
      <p:bgPr>
        <a:solidFill>
          <a:schemeClr val="accent3"/>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457200" y="428569"/>
            <a:ext cx="8229600" cy="57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82" name="Google Shape;82;p16"/>
          <p:cNvSpPr/>
          <p:nvPr/>
        </p:nvSpPr>
        <p:spPr>
          <a:xfrm>
            <a:off x="2584275" y="4565606"/>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Gold">
  <p:cSld name="CAPTION_ONLY_1_1">
    <p:bg>
      <p:bgPr>
        <a:solidFill>
          <a:schemeClr val="accent3"/>
        </a:solidFill>
      </p:bgPr>
    </p:bg>
    <p:spTree>
      <p:nvGrpSpPr>
        <p:cNvPr id="84" name="Shape 84"/>
        <p:cNvGrpSpPr/>
        <p:nvPr/>
      </p:nvGrpSpPr>
      <p:grpSpPr>
        <a:xfrm>
          <a:off x="0" y="0"/>
          <a:ext cx="0" cy="0"/>
          <a:chOff x="0" y="0"/>
          <a:chExt cx="0" cy="0"/>
        </a:xfrm>
      </p:grpSpPr>
      <p:sp>
        <p:nvSpPr>
          <p:cNvPr id="85" name="Google Shape;85;p17"/>
          <p:cNvSpPr txBox="1"/>
          <p:nvPr>
            <p:ph idx="1" type="body"/>
          </p:nvPr>
        </p:nvSpPr>
        <p:spPr>
          <a:xfrm>
            <a:off x="588700" y="4406306"/>
            <a:ext cx="7966500" cy="278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86" name="Google Shape;86;p17"/>
          <p:cNvSpPr/>
          <p:nvPr/>
        </p:nvSpPr>
        <p:spPr>
          <a:xfrm>
            <a:off x="2584275" y="451669"/>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Gold">
  <p:cSld name="BLANK_1_1">
    <p:bg>
      <p:bgPr>
        <a:solidFill>
          <a:schemeClr val="accent3"/>
        </a:solidFill>
      </p:bgPr>
    </p:bg>
    <p:spTree>
      <p:nvGrpSpPr>
        <p:cNvPr id="88" name="Shape 88"/>
        <p:cNvGrpSpPr/>
        <p:nvPr/>
      </p:nvGrpSpPr>
      <p:grpSpPr>
        <a:xfrm>
          <a:off x="0" y="0"/>
          <a:ext cx="0" cy="0"/>
          <a:chOff x="0" y="0"/>
          <a:chExt cx="0" cy="0"/>
        </a:xfrm>
      </p:grpSpPr>
      <p:sp>
        <p:nvSpPr>
          <p:cNvPr id="89" name="Google Shape;89;p18"/>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 Teal">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634075" y="1735744"/>
            <a:ext cx="60093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4" name="Google Shape;14;p3"/>
          <p:cNvSpPr txBox="1"/>
          <p:nvPr>
            <p:ph idx="1" type="subTitle"/>
          </p:nvPr>
        </p:nvSpPr>
        <p:spPr>
          <a:xfrm>
            <a:off x="634075" y="3646444"/>
            <a:ext cx="6093600" cy="8193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a:latin typeface="Montserrat"/>
                <a:ea typeface="Montserrat"/>
                <a:cs typeface="Montserrat"/>
                <a:sym typeface="Montserrat"/>
              </a:defRPr>
            </a:lvl1pPr>
            <a:lvl2pPr lvl="1" rtl="0">
              <a:spcBef>
                <a:spcPts val="0"/>
              </a:spcBef>
              <a:spcAft>
                <a:spcPts val="0"/>
              </a:spcAft>
              <a:buSzPts val="3000"/>
              <a:buFont typeface="Montserrat"/>
              <a:buNone/>
              <a:defRPr sz="3000">
                <a:latin typeface="Montserrat"/>
                <a:ea typeface="Montserrat"/>
                <a:cs typeface="Montserrat"/>
                <a:sym typeface="Montserrat"/>
              </a:defRPr>
            </a:lvl2pPr>
            <a:lvl3pPr lvl="2" rtl="0">
              <a:spcBef>
                <a:spcPts val="0"/>
              </a:spcBef>
              <a:spcAft>
                <a:spcPts val="0"/>
              </a:spcAft>
              <a:buSzPts val="3000"/>
              <a:buFont typeface="Montserrat"/>
              <a:buNone/>
              <a:defRPr sz="3000">
                <a:latin typeface="Montserrat"/>
                <a:ea typeface="Montserrat"/>
                <a:cs typeface="Montserrat"/>
                <a:sym typeface="Montserrat"/>
              </a:defRPr>
            </a:lvl3pPr>
            <a:lvl4pPr lvl="3" rtl="0">
              <a:spcBef>
                <a:spcPts val="0"/>
              </a:spcBef>
              <a:spcAft>
                <a:spcPts val="0"/>
              </a:spcAft>
              <a:buSzPts val="3000"/>
              <a:buFont typeface="Montserrat"/>
              <a:buNone/>
              <a:defRPr sz="3000">
                <a:latin typeface="Montserrat"/>
                <a:ea typeface="Montserrat"/>
                <a:cs typeface="Montserrat"/>
                <a:sym typeface="Montserrat"/>
              </a:defRPr>
            </a:lvl4pPr>
            <a:lvl5pPr lvl="4" rtl="0">
              <a:spcBef>
                <a:spcPts val="0"/>
              </a:spcBef>
              <a:spcAft>
                <a:spcPts val="0"/>
              </a:spcAft>
              <a:buSzPts val="3000"/>
              <a:buFont typeface="Montserrat"/>
              <a:buNone/>
              <a:defRPr sz="3000">
                <a:latin typeface="Montserrat"/>
                <a:ea typeface="Montserrat"/>
                <a:cs typeface="Montserrat"/>
                <a:sym typeface="Montserrat"/>
              </a:defRPr>
            </a:lvl5pPr>
            <a:lvl6pPr lvl="5" rtl="0">
              <a:spcBef>
                <a:spcPts val="0"/>
              </a:spcBef>
              <a:spcAft>
                <a:spcPts val="0"/>
              </a:spcAft>
              <a:buSzPts val="3000"/>
              <a:buFont typeface="Montserrat"/>
              <a:buNone/>
              <a:defRPr sz="3000">
                <a:latin typeface="Montserrat"/>
                <a:ea typeface="Montserrat"/>
                <a:cs typeface="Montserrat"/>
                <a:sym typeface="Montserrat"/>
              </a:defRPr>
            </a:lvl6pPr>
            <a:lvl7pPr lvl="6" rtl="0">
              <a:spcBef>
                <a:spcPts val="0"/>
              </a:spcBef>
              <a:spcAft>
                <a:spcPts val="0"/>
              </a:spcAft>
              <a:buSzPts val="3000"/>
              <a:buFont typeface="Montserrat"/>
              <a:buNone/>
              <a:defRPr sz="3000">
                <a:latin typeface="Montserrat"/>
                <a:ea typeface="Montserrat"/>
                <a:cs typeface="Montserrat"/>
                <a:sym typeface="Montserrat"/>
              </a:defRPr>
            </a:lvl7pPr>
            <a:lvl8pPr lvl="7" rtl="0">
              <a:spcBef>
                <a:spcPts val="0"/>
              </a:spcBef>
              <a:spcAft>
                <a:spcPts val="0"/>
              </a:spcAft>
              <a:buSzPts val="3000"/>
              <a:buFont typeface="Montserrat"/>
              <a:buNone/>
              <a:defRPr sz="3000">
                <a:latin typeface="Montserrat"/>
                <a:ea typeface="Montserrat"/>
                <a:cs typeface="Montserrat"/>
                <a:sym typeface="Montserrat"/>
              </a:defRPr>
            </a:lvl8pPr>
            <a:lvl9pPr lvl="8" rtl="0">
              <a:spcBef>
                <a:spcPts val="0"/>
              </a:spcBef>
              <a:spcAft>
                <a:spcPts val="0"/>
              </a:spcAft>
              <a:buSzPts val="3000"/>
              <a:buFont typeface="Montserrat"/>
              <a:buNone/>
              <a:defRPr sz="3000">
                <a:latin typeface="Montserrat"/>
                <a:ea typeface="Montserrat"/>
                <a:cs typeface="Montserrat"/>
                <a:sym typeface="Montserrat"/>
              </a:defRPr>
            </a:lvl9pPr>
          </a:lstStyle>
          <a:p/>
        </p:txBody>
      </p:sp>
      <p:sp>
        <p:nvSpPr>
          <p:cNvPr id="15" name="Google Shape;15;p3"/>
          <p:cNvSpPr/>
          <p:nvPr/>
        </p:nvSpPr>
        <p:spPr>
          <a:xfrm>
            <a:off x="634075" y="3207919"/>
            <a:ext cx="60168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 Gold">
  <p:cSld name="TITLE_1_3_1">
    <p:bg>
      <p:bgPr>
        <a:solidFill>
          <a:schemeClr val="accent3"/>
        </a:solidFill>
      </p:bgPr>
    </p:bg>
    <p:spTree>
      <p:nvGrpSpPr>
        <p:cNvPr id="17" name="Shape 17"/>
        <p:cNvGrpSpPr/>
        <p:nvPr/>
      </p:nvGrpSpPr>
      <p:grpSpPr>
        <a:xfrm>
          <a:off x="0" y="0"/>
          <a:ext cx="0" cy="0"/>
          <a:chOff x="0" y="0"/>
          <a:chExt cx="0" cy="0"/>
        </a:xfrm>
      </p:grpSpPr>
      <p:sp>
        <p:nvSpPr>
          <p:cNvPr id="18" name="Google Shape;18;p4"/>
          <p:cNvSpPr txBox="1"/>
          <p:nvPr>
            <p:ph type="ctrTitle"/>
          </p:nvPr>
        </p:nvSpPr>
        <p:spPr>
          <a:xfrm>
            <a:off x="565775" y="1583344"/>
            <a:ext cx="60093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4"/>
          <p:cNvSpPr txBox="1"/>
          <p:nvPr>
            <p:ph idx="1" type="subTitle"/>
          </p:nvPr>
        </p:nvSpPr>
        <p:spPr>
          <a:xfrm>
            <a:off x="481675" y="3494044"/>
            <a:ext cx="6093600" cy="8193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a:latin typeface="Montserrat"/>
                <a:ea typeface="Montserrat"/>
                <a:cs typeface="Montserrat"/>
                <a:sym typeface="Montserrat"/>
              </a:defRPr>
            </a:lvl1pPr>
            <a:lvl2pPr lvl="1" rtl="0">
              <a:spcBef>
                <a:spcPts val="0"/>
              </a:spcBef>
              <a:spcAft>
                <a:spcPts val="0"/>
              </a:spcAft>
              <a:buSzPts val="3000"/>
              <a:buFont typeface="Montserrat"/>
              <a:buNone/>
              <a:defRPr sz="3000">
                <a:latin typeface="Montserrat"/>
                <a:ea typeface="Montserrat"/>
                <a:cs typeface="Montserrat"/>
                <a:sym typeface="Montserrat"/>
              </a:defRPr>
            </a:lvl2pPr>
            <a:lvl3pPr lvl="2" rtl="0">
              <a:spcBef>
                <a:spcPts val="0"/>
              </a:spcBef>
              <a:spcAft>
                <a:spcPts val="0"/>
              </a:spcAft>
              <a:buSzPts val="3000"/>
              <a:buFont typeface="Montserrat"/>
              <a:buNone/>
              <a:defRPr sz="3000">
                <a:latin typeface="Montserrat"/>
                <a:ea typeface="Montserrat"/>
                <a:cs typeface="Montserrat"/>
                <a:sym typeface="Montserrat"/>
              </a:defRPr>
            </a:lvl3pPr>
            <a:lvl4pPr lvl="3" rtl="0">
              <a:spcBef>
                <a:spcPts val="0"/>
              </a:spcBef>
              <a:spcAft>
                <a:spcPts val="0"/>
              </a:spcAft>
              <a:buSzPts val="3000"/>
              <a:buFont typeface="Montserrat"/>
              <a:buNone/>
              <a:defRPr sz="3000">
                <a:latin typeface="Montserrat"/>
                <a:ea typeface="Montserrat"/>
                <a:cs typeface="Montserrat"/>
                <a:sym typeface="Montserrat"/>
              </a:defRPr>
            </a:lvl4pPr>
            <a:lvl5pPr lvl="4" rtl="0">
              <a:spcBef>
                <a:spcPts val="0"/>
              </a:spcBef>
              <a:spcAft>
                <a:spcPts val="0"/>
              </a:spcAft>
              <a:buSzPts val="3000"/>
              <a:buFont typeface="Montserrat"/>
              <a:buNone/>
              <a:defRPr sz="3000">
                <a:latin typeface="Montserrat"/>
                <a:ea typeface="Montserrat"/>
                <a:cs typeface="Montserrat"/>
                <a:sym typeface="Montserrat"/>
              </a:defRPr>
            </a:lvl5pPr>
            <a:lvl6pPr lvl="5" rtl="0">
              <a:spcBef>
                <a:spcPts val="0"/>
              </a:spcBef>
              <a:spcAft>
                <a:spcPts val="0"/>
              </a:spcAft>
              <a:buSzPts val="3000"/>
              <a:buFont typeface="Montserrat"/>
              <a:buNone/>
              <a:defRPr sz="3000">
                <a:latin typeface="Montserrat"/>
                <a:ea typeface="Montserrat"/>
                <a:cs typeface="Montserrat"/>
                <a:sym typeface="Montserrat"/>
              </a:defRPr>
            </a:lvl6pPr>
            <a:lvl7pPr lvl="6" rtl="0">
              <a:spcBef>
                <a:spcPts val="0"/>
              </a:spcBef>
              <a:spcAft>
                <a:spcPts val="0"/>
              </a:spcAft>
              <a:buSzPts val="3000"/>
              <a:buFont typeface="Montserrat"/>
              <a:buNone/>
              <a:defRPr sz="3000">
                <a:latin typeface="Montserrat"/>
                <a:ea typeface="Montserrat"/>
                <a:cs typeface="Montserrat"/>
                <a:sym typeface="Montserrat"/>
              </a:defRPr>
            </a:lvl7pPr>
            <a:lvl8pPr lvl="7" rtl="0">
              <a:spcBef>
                <a:spcPts val="0"/>
              </a:spcBef>
              <a:spcAft>
                <a:spcPts val="0"/>
              </a:spcAft>
              <a:buSzPts val="3000"/>
              <a:buFont typeface="Montserrat"/>
              <a:buNone/>
              <a:defRPr sz="3000">
                <a:latin typeface="Montserrat"/>
                <a:ea typeface="Montserrat"/>
                <a:cs typeface="Montserrat"/>
                <a:sym typeface="Montserrat"/>
              </a:defRPr>
            </a:lvl8pPr>
            <a:lvl9pPr lvl="8" rtl="0">
              <a:spcBef>
                <a:spcPts val="0"/>
              </a:spcBef>
              <a:spcAft>
                <a:spcPts val="0"/>
              </a:spcAft>
              <a:buSzPts val="3000"/>
              <a:buFont typeface="Montserrat"/>
              <a:buNone/>
              <a:defRPr sz="3000">
                <a:latin typeface="Montserrat"/>
                <a:ea typeface="Montserrat"/>
                <a:cs typeface="Montserrat"/>
                <a:sym typeface="Montserrat"/>
              </a:defRPr>
            </a:lvl9pPr>
          </a:lstStyle>
          <a:p/>
        </p:txBody>
      </p:sp>
      <p:sp>
        <p:nvSpPr>
          <p:cNvPr id="20" name="Google Shape;20;p4"/>
          <p:cNvSpPr/>
          <p:nvPr/>
        </p:nvSpPr>
        <p:spPr>
          <a:xfrm>
            <a:off x="581050" y="3055519"/>
            <a:ext cx="60168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al">
  <p:cSld name="TITLE_1_1">
    <p:spTree>
      <p:nvGrpSpPr>
        <p:cNvPr id="22" name="Shape 22"/>
        <p:cNvGrpSpPr/>
        <p:nvPr/>
      </p:nvGrpSpPr>
      <p:grpSpPr>
        <a:xfrm>
          <a:off x="0" y="0"/>
          <a:ext cx="0" cy="0"/>
          <a:chOff x="0" y="0"/>
          <a:chExt cx="0" cy="0"/>
        </a:xfrm>
      </p:grpSpPr>
      <p:sp>
        <p:nvSpPr>
          <p:cNvPr id="23" name="Google Shape;23;p5"/>
          <p:cNvSpPr txBox="1"/>
          <p:nvPr>
            <p:ph idx="1" type="body"/>
          </p:nvPr>
        </p:nvSpPr>
        <p:spPr>
          <a:xfrm>
            <a:off x="1513800" y="2161800"/>
            <a:ext cx="6116400" cy="819900"/>
          </a:xfrm>
          <a:prstGeom prst="rect">
            <a:avLst/>
          </a:prstGeom>
        </p:spPr>
        <p:txBody>
          <a:bodyPr anchorCtr="0" anchor="t" bIns="91425" lIns="91425" spcFirstLastPara="1" rIns="91425" wrap="square" tIns="91425">
            <a:noAutofit/>
          </a:bodyPr>
          <a:lstStyle>
            <a:lvl1pPr indent="-355600" lvl="0" marL="457200" rtl="0" algn="ctr">
              <a:spcBef>
                <a:spcPts val="600"/>
              </a:spcBef>
              <a:spcAft>
                <a:spcPts val="0"/>
              </a:spcAft>
              <a:buSzPts val="2000"/>
              <a:buChar char="○"/>
              <a:defRPr i="1"/>
            </a:lvl1pPr>
            <a:lvl2pPr indent="-355600" lvl="1" marL="914400" rtl="0" algn="ctr">
              <a:spcBef>
                <a:spcPts val="0"/>
              </a:spcBef>
              <a:spcAft>
                <a:spcPts val="0"/>
              </a:spcAft>
              <a:buSzPts val="2000"/>
              <a:buChar char="●"/>
              <a:defRPr i="1"/>
            </a:lvl2pPr>
            <a:lvl3pPr indent="-355600" lvl="2" marL="1371600" rtl="0" algn="ctr">
              <a:spcBef>
                <a:spcPts val="0"/>
              </a:spcBef>
              <a:spcAft>
                <a:spcPts val="0"/>
              </a:spcAft>
              <a:buSzPts val="2000"/>
              <a:buChar char="■"/>
              <a:defRPr i="1"/>
            </a:lvl3pPr>
            <a:lvl4pPr indent="-355600" lvl="3" marL="1828800" rtl="0" algn="ctr">
              <a:spcBef>
                <a:spcPts val="0"/>
              </a:spcBef>
              <a:spcAft>
                <a:spcPts val="0"/>
              </a:spcAft>
              <a:buSzPts val="2000"/>
              <a:buChar char="●"/>
              <a:defRPr i="1"/>
            </a:lvl4pPr>
            <a:lvl5pPr indent="-355600" lvl="4" marL="2286000" rtl="0" algn="ctr">
              <a:spcBef>
                <a:spcPts val="0"/>
              </a:spcBef>
              <a:spcAft>
                <a:spcPts val="0"/>
              </a:spcAft>
              <a:buSzPts val="2000"/>
              <a:buChar char="○"/>
              <a:defRPr i="1"/>
            </a:lvl5pPr>
            <a:lvl6pPr indent="-355600" lvl="5" marL="2743200" rtl="0" algn="ctr">
              <a:spcBef>
                <a:spcPts val="0"/>
              </a:spcBef>
              <a:spcAft>
                <a:spcPts val="0"/>
              </a:spcAft>
              <a:buSzPts val="2000"/>
              <a:buChar char="■"/>
              <a:defRPr i="1"/>
            </a:lvl6pPr>
            <a:lvl7pPr indent="-355600" lvl="6" marL="3200400" rtl="0" algn="ctr">
              <a:spcBef>
                <a:spcPts val="0"/>
              </a:spcBef>
              <a:spcAft>
                <a:spcPts val="0"/>
              </a:spcAft>
              <a:buSzPts val="2000"/>
              <a:buChar char="●"/>
              <a:defRPr i="1"/>
            </a:lvl7pPr>
            <a:lvl8pPr indent="-355600" lvl="7" marL="3657600" rtl="0" algn="ctr">
              <a:spcBef>
                <a:spcPts val="0"/>
              </a:spcBef>
              <a:spcAft>
                <a:spcPts val="0"/>
              </a:spcAft>
              <a:buSzPts val="2000"/>
              <a:buChar char="○"/>
              <a:defRPr i="1"/>
            </a:lvl8pPr>
            <a:lvl9pPr indent="-355600" lvl="8" marL="4114800" algn="ctr">
              <a:spcBef>
                <a:spcPts val="0"/>
              </a:spcBef>
              <a:spcAft>
                <a:spcPts val="0"/>
              </a:spcAft>
              <a:buSzPts val="2000"/>
              <a:buChar char="■"/>
              <a:defRPr i="1"/>
            </a:lvl9pPr>
          </a:lstStyle>
          <a:p/>
        </p:txBody>
      </p:sp>
      <p:sp>
        <p:nvSpPr>
          <p:cNvPr id="24" name="Google Shape;24;p5"/>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rgbClr val="FFFFFF"/>
                </a:solidFill>
                <a:latin typeface="Times New Roman"/>
                <a:ea typeface="Times New Roman"/>
                <a:cs typeface="Times New Roman"/>
                <a:sym typeface="Times New Roman"/>
              </a:rPr>
              <a:t>“</a:t>
            </a:r>
            <a:endParaRPr b="1" sz="9600">
              <a:solidFill>
                <a:srgbClr val="FFFFFF"/>
              </a:solidFill>
              <a:latin typeface="Times New Roman"/>
              <a:ea typeface="Times New Roman"/>
              <a:cs typeface="Times New Roman"/>
              <a:sym typeface="Times New Roman"/>
            </a:endParaRPr>
          </a:p>
        </p:txBody>
      </p:sp>
      <p:sp>
        <p:nvSpPr>
          <p:cNvPr id="25" name="Google Shape;25;p5"/>
          <p:cNvSpPr/>
          <p:nvPr/>
        </p:nvSpPr>
        <p:spPr>
          <a:xfrm>
            <a:off x="2584275" y="4565606"/>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2584275" y="451669"/>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Gold">
  <p:cSld name="TITLE_1_1_1_1">
    <p:bg>
      <p:bgPr>
        <a:solidFill>
          <a:schemeClr val="accent3"/>
        </a:solidFill>
      </p:bgPr>
    </p:bg>
    <p:spTree>
      <p:nvGrpSpPr>
        <p:cNvPr id="28" name="Shape 28"/>
        <p:cNvGrpSpPr/>
        <p:nvPr/>
      </p:nvGrpSpPr>
      <p:grpSpPr>
        <a:xfrm>
          <a:off x="0" y="0"/>
          <a:ext cx="0" cy="0"/>
          <a:chOff x="0" y="0"/>
          <a:chExt cx="0" cy="0"/>
        </a:xfrm>
      </p:grpSpPr>
      <p:sp>
        <p:nvSpPr>
          <p:cNvPr id="29" name="Google Shape;29;p6"/>
          <p:cNvSpPr txBox="1"/>
          <p:nvPr>
            <p:ph idx="1" type="body"/>
          </p:nvPr>
        </p:nvSpPr>
        <p:spPr>
          <a:xfrm>
            <a:off x="1513800" y="2161800"/>
            <a:ext cx="6116400" cy="819900"/>
          </a:xfrm>
          <a:prstGeom prst="rect">
            <a:avLst/>
          </a:prstGeom>
        </p:spPr>
        <p:txBody>
          <a:bodyPr anchorCtr="0" anchor="t" bIns="91425" lIns="91425" spcFirstLastPara="1" rIns="91425" wrap="square" tIns="91425">
            <a:noAutofit/>
          </a:bodyPr>
          <a:lstStyle>
            <a:lvl1pPr indent="-355600" lvl="0" marL="457200" rtl="0" algn="ctr">
              <a:spcBef>
                <a:spcPts val="600"/>
              </a:spcBef>
              <a:spcAft>
                <a:spcPts val="0"/>
              </a:spcAft>
              <a:buSzPts val="2000"/>
              <a:buChar char="○"/>
              <a:defRPr i="1"/>
            </a:lvl1pPr>
            <a:lvl2pPr indent="-355600" lvl="1" marL="914400" rtl="0" algn="ctr">
              <a:spcBef>
                <a:spcPts val="0"/>
              </a:spcBef>
              <a:spcAft>
                <a:spcPts val="0"/>
              </a:spcAft>
              <a:buSzPts val="2000"/>
              <a:buChar char="●"/>
              <a:defRPr i="1"/>
            </a:lvl2pPr>
            <a:lvl3pPr indent="-355600" lvl="2" marL="1371600" rtl="0" algn="ctr">
              <a:spcBef>
                <a:spcPts val="0"/>
              </a:spcBef>
              <a:spcAft>
                <a:spcPts val="0"/>
              </a:spcAft>
              <a:buSzPts val="2000"/>
              <a:buChar char="■"/>
              <a:defRPr i="1"/>
            </a:lvl3pPr>
            <a:lvl4pPr indent="-355600" lvl="3" marL="1828800" rtl="0" algn="ctr">
              <a:spcBef>
                <a:spcPts val="0"/>
              </a:spcBef>
              <a:spcAft>
                <a:spcPts val="0"/>
              </a:spcAft>
              <a:buSzPts val="2000"/>
              <a:buChar char="●"/>
              <a:defRPr i="1"/>
            </a:lvl4pPr>
            <a:lvl5pPr indent="-355600" lvl="4" marL="2286000" rtl="0" algn="ctr">
              <a:spcBef>
                <a:spcPts val="0"/>
              </a:spcBef>
              <a:spcAft>
                <a:spcPts val="0"/>
              </a:spcAft>
              <a:buSzPts val="2000"/>
              <a:buChar char="○"/>
              <a:defRPr i="1"/>
            </a:lvl5pPr>
            <a:lvl6pPr indent="-355600" lvl="5" marL="2743200" rtl="0" algn="ctr">
              <a:spcBef>
                <a:spcPts val="0"/>
              </a:spcBef>
              <a:spcAft>
                <a:spcPts val="0"/>
              </a:spcAft>
              <a:buSzPts val="2000"/>
              <a:buChar char="■"/>
              <a:defRPr i="1"/>
            </a:lvl6pPr>
            <a:lvl7pPr indent="-355600" lvl="6" marL="3200400" rtl="0" algn="ctr">
              <a:spcBef>
                <a:spcPts val="0"/>
              </a:spcBef>
              <a:spcAft>
                <a:spcPts val="0"/>
              </a:spcAft>
              <a:buSzPts val="2000"/>
              <a:buChar char="●"/>
              <a:defRPr i="1"/>
            </a:lvl7pPr>
            <a:lvl8pPr indent="-355600" lvl="7" marL="3657600" rtl="0" algn="ctr">
              <a:spcBef>
                <a:spcPts val="0"/>
              </a:spcBef>
              <a:spcAft>
                <a:spcPts val="0"/>
              </a:spcAft>
              <a:buSzPts val="2000"/>
              <a:buChar char="○"/>
              <a:defRPr i="1"/>
            </a:lvl8pPr>
            <a:lvl9pPr indent="-355600" lvl="8" marL="4114800" rtl="0" algn="ctr">
              <a:spcBef>
                <a:spcPts val="0"/>
              </a:spcBef>
              <a:spcAft>
                <a:spcPts val="0"/>
              </a:spcAft>
              <a:buSzPts val="2000"/>
              <a:buChar char="■"/>
              <a:defRPr i="1"/>
            </a:lvl9pPr>
          </a:lstStyle>
          <a:p/>
        </p:txBody>
      </p:sp>
      <p:sp>
        <p:nvSpPr>
          <p:cNvPr id="30" name="Google Shape;30;p6"/>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chemeClr val="lt1"/>
                </a:solidFill>
                <a:latin typeface="Times New Roman"/>
                <a:ea typeface="Times New Roman"/>
                <a:cs typeface="Times New Roman"/>
                <a:sym typeface="Times New Roman"/>
              </a:rPr>
              <a:t>“</a:t>
            </a:r>
            <a:endParaRPr b="1" sz="9600">
              <a:solidFill>
                <a:schemeClr val="lt1"/>
              </a:solidFill>
              <a:latin typeface="Times New Roman"/>
              <a:ea typeface="Times New Roman"/>
              <a:cs typeface="Times New Roman"/>
              <a:sym typeface="Times New Roman"/>
            </a:endParaRPr>
          </a:p>
        </p:txBody>
      </p:sp>
      <p:sp>
        <p:nvSpPr>
          <p:cNvPr id="31" name="Google Shape;31;p6"/>
          <p:cNvSpPr/>
          <p:nvPr/>
        </p:nvSpPr>
        <p:spPr>
          <a:xfrm>
            <a:off x="2584275" y="4565606"/>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2584275" y="451669"/>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4" name="Shape 34"/>
        <p:cNvGrpSpPr/>
        <p:nvPr/>
      </p:nvGrpSpPr>
      <p:grpSpPr>
        <a:xfrm>
          <a:off x="0" y="0"/>
          <a:ext cx="0" cy="0"/>
          <a:chOff x="0" y="0"/>
          <a:chExt cx="0" cy="0"/>
        </a:xfrm>
      </p:grpSpPr>
      <p:sp>
        <p:nvSpPr>
          <p:cNvPr id="35" name="Google Shape;35;p7"/>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6" name="Google Shape;36;p7"/>
          <p:cNvSpPr txBox="1"/>
          <p:nvPr>
            <p:ph idx="1" type="body"/>
          </p:nvPr>
        </p:nvSpPr>
        <p:spPr>
          <a:xfrm>
            <a:off x="561950" y="1880794"/>
            <a:ext cx="8020200" cy="28152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37" name="Google Shape;37;p7"/>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9" name="Shape 39"/>
        <p:cNvGrpSpPr/>
        <p:nvPr/>
      </p:nvGrpSpPr>
      <p:grpSpPr>
        <a:xfrm>
          <a:off x="0" y="0"/>
          <a:ext cx="0" cy="0"/>
          <a:chOff x="0" y="0"/>
          <a:chExt cx="0" cy="0"/>
        </a:xfrm>
      </p:grpSpPr>
      <p:sp>
        <p:nvSpPr>
          <p:cNvPr id="40" name="Google Shape;40;p8"/>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2" name="Google Shape;42;p8"/>
          <p:cNvSpPr txBox="1"/>
          <p:nvPr>
            <p:ph idx="1" type="body"/>
          </p:nvPr>
        </p:nvSpPr>
        <p:spPr>
          <a:xfrm>
            <a:off x="457200" y="1852210"/>
            <a:ext cx="3561000" cy="3073800"/>
          </a:xfrm>
          <a:prstGeom prst="rect">
            <a:avLst/>
          </a:prstGeom>
        </p:spPr>
        <p:txBody>
          <a:bodyPr anchorCtr="0" anchor="t" bIns="91425" lIns="91425" spcFirstLastPara="1" rIns="91425" wrap="square" tIns="91425">
            <a:noAutofit/>
          </a:bodyPr>
          <a:lstStyle>
            <a:lvl1pPr indent="-342900" lvl="0" marL="457200">
              <a:lnSpc>
                <a:spcPct val="115000"/>
              </a:lnSpc>
              <a:spcBef>
                <a:spcPts val="600"/>
              </a:spcBef>
              <a:spcAft>
                <a:spcPts val="0"/>
              </a:spcAft>
              <a:buSzPts val="1800"/>
              <a:buChar char="○"/>
              <a:defRPr sz="1800"/>
            </a:lvl1pPr>
            <a:lvl2pPr indent="-342900" lvl="1" marL="914400">
              <a:lnSpc>
                <a:spcPct val="115000"/>
              </a:lnSpc>
              <a:spcBef>
                <a:spcPts val="0"/>
              </a:spcBef>
              <a:spcAft>
                <a:spcPts val="0"/>
              </a:spcAft>
              <a:buSzPts val="1800"/>
              <a:buChar char="●"/>
              <a:defRPr sz="1800"/>
            </a:lvl2pPr>
            <a:lvl3pPr indent="-342900" lvl="2" marL="1371600">
              <a:lnSpc>
                <a:spcPct val="115000"/>
              </a:lnSpc>
              <a:spcBef>
                <a:spcPts val="0"/>
              </a:spcBef>
              <a:spcAft>
                <a:spcPts val="0"/>
              </a:spcAft>
              <a:buSzPts val="1800"/>
              <a:buChar char="■"/>
              <a:defRPr sz="1800"/>
            </a:lvl3pPr>
            <a:lvl4pPr indent="-342900" lvl="3" marL="1828800">
              <a:lnSpc>
                <a:spcPct val="115000"/>
              </a:lnSpc>
              <a:spcBef>
                <a:spcPts val="0"/>
              </a:spcBef>
              <a:spcAft>
                <a:spcPts val="0"/>
              </a:spcAft>
              <a:buSzPts val="1800"/>
              <a:buChar char="●"/>
              <a:defRPr sz="1800"/>
            </a:lvl4pPr>
            <a:lvl5pPr indent="-342900" lvl="4" marL="2286000">
              <a:lnSpc>
                <a:spcPct val="115000"/>
              </a:lnSpc>
              <a:spcBef>
                <a:spcPts val="0"/>
              </a:spcBef>
              <a:spcAft>
                <a:spcPts val="0"/>
              </a:spcAft>
              <a:buSzPts val="1800"/>
              <a:buChar char="○"/>
              <a:defRPr sz="1800"/>
            </a:lvl5pPr>
            <a:lvl6pPr indent="-342900" lvl="5" marL="2743200">
              <a:lnSpc>
                <a:spcPct val="115000"/>
              </a:lnSpc>
              <a:spcBef>
                <a:spcPts val="0"/>
              </a:spcBef>
              <a:spcAft>
                <a:spcPts val="0"/>
              </a:spcAft>
              <a:buSzPts val="1800"/>
              <a:buChar char="■"/>
              <a:defRPr sz="1800"/>
            </a:lvl6pPr>
            <a:lvl7pPr indent="-342900" lvl="6" marL="3200400">
              <a:lnSpc>
                <a:spcPct val="115000"/>
              </a:lnSpc>
              <a:spcBef>
                <a:spcPts val="0"/>
              </a:spcBef>
              <a:spcAft>
                <a:spcPts val="0"/>
              </a:spcAft>
              <a:buSzPts val="1800"/>
              <a:buChar char="●"/>
              <a:defRPr sz="1800"/>
            </a:lvl7pPr>
            <a:lvl8pPr indent="-342900" lvl="7" marL="3657600">
              <a:lnSpc>
                <a:spcPct val="115000"/>
              </a:lnSpc>
              <a:spcBef>
                <a:spcPts val="0"/>
              </a:spcBef>
              <a:spcAft>
                <a:spcPts val="0"/>
              </a:spcAft>
              <a:buSzPts val="1800"/>
              <a:buChar char="○"/>
              <a:defRPr sz="1800"/>
            </a:lvl8pPr>
            <a:lvl9pPr indent="-342900" lvl="8" marL="4114800">
              <a:lnSpc>
                <a:spcPct val="115000"/>
              </a:lnSpc>
              <a:spcBef>
                <a:spcPts val="0"/>
              </a:spcBef>
              <a:spcAft>
                <a:spcPts val="0"/>
              </a:spcAft>
              <a:buSzPts val="1800"/>
              <a:buChar char="■"/>
              <a:defRPr sz="1800"/>
            </a:lvl9pPr>
          </a:lstStyle>
          <a:p/>
        </p:txBody>
      </p:sp>
      <p:sp>
        <p:nvSpPr>
          <p:cNvPr id="43" name="Google Shape;43;p8"/>
          <p:cNvSpPr txBox="1"/>
          <p:nvPr>
            <p:ph idx="2" type="body"/>
          </p:nvPr>
        </p:nvSpPr>
        <p:spPr>
          <a:xfrm>
            <a:off x="5131069" y="1852125"/>
            <a:ext cx="3600000" cy="3073800"/>
          </a:xfrm>
          <a:prstGeom prst="rect">
            <a:avLst/>
          </a:prstGeom>
        </p:spPr>
        <p:txBody>
          <a:bodyPr anchorCtr="0" anchor="t" bIns="91425" lIns="91425" spcFirstLastPara="1" rIns="91425" wrap="square" tIns="91425">
            <a:noAutofit/>
          </a:bodyPr>
          <a:lstStyle>
            <a:lvl1pPr indent="-342900" lvl="0" marL="457200">
              <a:lnSpc>
                <a:spcPct val="115000"/>
              </a:lnSpc>
              <a:spcBef>
                <a:spcPts val="600"/>
              </a:spcBef>
              <a:spcAft>
                <a:spcPts val="0"/>
              </a:spcAft>
              <a:buSzPts val="1800"/>
              <a:buChar char="○"/>
              <a:defRPr sz="1800"/>
            </a:lvl1pPr>
            <a:lvl2pPr indent="-342900" lvl="1" marL="914400">
              <a:lnSpc>
                <a:spcPct val="115000"/>
              </a:lnSpc>
              <a:spcBef>
                <a:spcPts val="0"/>
              </a:spcBef>
              <a:spcAft>
                <a:spcPts val="0"/>
              </a:spcAft>
              <a:buSzPts val="1800"/>
              <a:buChar char="●"/>
              <a:defRPr sz="1800"/>
            </a:lvl2pPr>
            <a:lvl3pPr indent="-342900" lvl="2" marL="1371600">
              <a:lnSpc>
                <a:spcPct val="115000"/>
              </a:lnSpc>
              <a:spcBef>
                <a:spcPts val="0"/>
              </a:spcBef>
              <a:spcAft>
                <a:spcPts val="0"/>
              </a:spcAft>
              <a:buSzPts val="1800"/>
              <a:buChar char="■"/>
              <a:defRPr sz="1800"/>
            </a:lvl3pPr>
            <a:lvl4pPr indent="-342900" lvl="3" marL="1828800">
              <a:lnSpc>
                <a:spcPct val="115000"/>
              </a:lnSpc>
              <a:spcBef>
                <a:spcPts val="0"/>
              </a:spcBef>
              <a:spcAft>
                <a:spcPts val="0"/>
              </a:spcAft>
              <a:buSzPts val="1800"/>
              <a:buChar char="●"/>
              <a:defRPr sz="1800"/>
            </a:lvl4pPr>
            <a:lvl5pPr indent="-342900" lvl="4" marL="2286000">
              <a:lnSpc>
                <a:spcPct val="115000"/>
              </a:lnSpc>
              <a:spcBef>
                <a:spcPts val="0"/>
              </a:spcBef>
              <a:spcAft>
                <a:spcPts val="0"/>
              </a:spcAft>
              <a:buSzPts val="1800"/>
              <a:buChar char="○"/>
              <a:defRPr sz="1800"/>
            </a:lvl5pPr>
            <a:lvl6pPr indent="-342900" lvl="5" marL="2743200">
              <a:lnSpc>
                <a:spcPct val="115000"/>
              </a:lnSpc>
              <a:spcBef>
                <a:spcPts val="0"/>
              </a:spcBef>
              <a:spcAft>
                <a:spcPts val="0"/>
              </a:spcAft>
              <a:buSzPts val="1800"/>
              <a:buChar char="■"/>
              <a:defRPr sz="1800"/>
            </a:lvl6pPr>
            <a:lvl7pPr indent="-342900" lvl="6" marL="3200400">
              <a:lnSpc>
                <a:spcPct val="115000"/>
              </a:lnSpc>
              <a:spcBef>
                <a:spcPts val="0"/>
              </a:spcBef>
              <a:spcAft>
                <a:spcPts val="0"/>
              </a:spcAft>
              <a:buSzPts val="1800"/>
              <a:buChar char="●"/>
              <a:defRPr sz="1800"/>
            </a:lvl7pPr>
            <a:lvl8pPr indent="-342900" lvl="7" marL="3657600">
              <a:lnSpc>
                <a:spcPct val="115000"/>
              </a:lnSpc>
              <a:spcBef>
                <a:spcPts val="0"/>
              </a:spcBef>
              <a:spcAft>
                <a:spcPts val="0"/>
              </a:spcAft>
              <a:buSzPts val="1800"/>
              <a:buChar char="○"/>
              <a:defRPr sz="1800"/>
            </a:lvl8pPr>
            <a:lvl9pPr indent="-342900" lvl="8" marL="4114800">
              <a:lnSpc>
                <a:spcPct val="115000"/>
              </a:lnSpc>
              <a:spcBef>
                <a:spcPts val="0"/>
              </a:spcBef>
              <a:spcAft>
                <a:spcPts val="0"/>
              </a:spcAft>
              <a:buSzPts val="1800"/>
              <a:buChar char="■"/>
              <a:defRPr sz="1800"/>
            </a:lvl9pPr>
          </a:lstStyle>
          <a:p/>
        </p:txBody>
      </p:sp>
      <p:sp>
        <p:nvSpPr>
          <p:cNvPr id="44" name="Google Shape;44;p8"/>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5" name="Shape 45"/>
        <p:cNvGrpSpPr/>
        <p:nvPr/>
      </p:nvGrpSpPr>
      <p:grpSpPr>
        <a:xfrm>
          <a:off x="0" y="0"/>
          <a:ext cx="0" cy="0"/>
          <a:chOff x="0" y="0"/>
          <a:chExt cx="0" cy="0"/>
        </a:xfrm>
      </p:grpSpPr>
      <p:sp>
        <p:nvSpPr>
          <p:cNvPr id="46" name="Google Shape;46;p9"/>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7" name="Google Shape;47;p9"/>
          <p:cNvSpPr txBox="1"/>
          <p:nvPr>
            <p:ph idx="1" type="body"/>
          </p:nvPr>
        </p:nvSpPr>
        <p:spPr>
          <a:xfrm>
            <a:off x="397575"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48" name="Google Shape;48;p9"/>
          <p:cNvSpPr txBox="1"/>
          <p:nvPr>
            <p:ph idx="2" type="body"/>
          </p:nvPr>
        </p:nvSpPr>
        <p:spPr>
          <a:xfrm>
            <a:off x="3226491"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49" name="Google Shape;49;p9"/>
          <p:cNvSpPr txBox="1"/>
          <p:nvPr>
            <p:ph idx="3" type="body"/>
          </p:nvPr>
        </p:nvSpPr>
        <p:spPr>
          <a:xfrm>
            <a:off x="6055408"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50" name="Google Shape;50;p9"/>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9"/>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10"/>
          <p:cNvSpPr txBox="1"/>
          <p:nvPr>
            <p:ph type="title"/>
          </p:nvPr>
        </p:nvSpPr>
        <p:spPr>
          <a:xfrm>
            <a:off x="457200" y="428569"/>
            <a:ext cx="8229600" cy="573000"/>
          </a:xfrm>
          <a:prstGeom prst="rect">
            <a:avLst/>
          </a:prstGeom>
        </p:spPr>
        <p:txBody>
          <a:bodyPr anchorCtr="0" anchor="b" bIns="91425" lIns="91425" spcFirstLastPara="1" rIns="91425" wrap="square" tIns="91425">
            <a:noAutofit/>
          </a:bodyPr>
          <a:lstStyle>
            <a:lvl1pPr lvl="0" algn="ctr">
              <a:spcBef>
                <a:spcPts val="0"/>
              </a:spcBef>
              <a:spcAft>
                <a:spcPts val="0"/>
              </a:spcAft>
              <a:buSzPts val="3200"/>
              <a:buNone/>
              <a:defRPr/>
            </a:lvl1pPr>
            <a:lvl2pPr lvl="1" algn="ctr">
              <a:spcBef>
                <a:spcPts val="0"/>
              </a:spcBef>
              <a:spcAft>
                <a:spcPts val="0"/>
              </a:spcAft>
              <a:buSzPts val="3200"/>
              <a:buNone/>
              <a:defRPr/>
            </a:lvl2pPr>
            <a:lvl3pPr lvl="2" algn="ctr">
              <a:spcBef>
                <a:spcPts val="0"/>
              </a:spcBef>
              <a:spcAft>
                <a:spcPts val="0"/>
              </a:spcAft>
              <a:buSzPts val="3200"/>
              <a:buNone/>
              <a:defRPr/>
            </a:lvl3pPr>
            <a:lvl4pPr lvl="3" algn="ctr">
              <a:spcBef>
                <a:spcPts val="0"/>
              </a:spcBef>
              <a:spcAft>
                <a:spcPts val="0"/>
              </a:spcAft>
              <a:buSzPts val="3200"/>
              <a:buNone/>
              <a:defRPr/>
            </a:lvl4pPr>
            <a:lvl5pPr lvl="4" algn="ctr">
              <a:spcBef>
                <a:spcPts val="0"/>
              </a:spcBef>
              <a:spcAft>
                <a:spcPts val="0"/>
              </a:spcAft>
              <a:buSzPts val="3200"/>
              <a:buNone/>
              <a:defRPr/>
            </a:lvl5pPr>
            <a:lvl6pPr lvl="5" algn="ctr">
              <a:spcBef>
                <a:spcPts val="0"/>
              </a:spcBef>
              <a:spcAft>
                <a:spcPts val="0"/>
              </a:spcAft>
              <a:buSzPts val="3200"/>
              <a:buNone/>
              <a:defRPr/>
            </a:lvl6pPr>
            <a:lvl7pPr lvl="6" algn="ctr">
              <a:spcBef>
                <a:spcPts val="0"/>
              </a:spcBef>
              <a:spcAft>
                <a:spcPts val="0"/>
              </a:spcAft>
              <a:buSzPts val="3200"/>
              <a:buNone/>
              <a:defRPr/>
            </a:lvl7pPr>
            <a:lvl8pPr lvl="7" algn="ctr">
              <a:spcBef>
                <a:spcPts val="0"/>
              </a:spcBef>
              <a:spcAft>
                <a:spcPts val="0"/>
              </a:spcAft>
              <a:buSzPts val="3200"/>
              <a:buNone/>
              <a:defRPr/>
            </a:lvl8pPr>
            <a:lvl9pPr lvl="8" algn="ctr">
              <a:spcBef>
                <a:spcPts val="0"/>
              </a:spcBef>
              <a:spcAft>
                <a:spcPts val="0"/>
              </a:spcAft>
              <a:buSzPts val="3200"/>
              <a:buNone/>
              <a:defRPr/>
            </a:lvl9pPr>
          </a:lstStyle>
          <a:p/>
        </p:txBody>
      </p:sp>
      <p:sp>
        <p:nvSpPr>
          <p:cNvPr id="54" name="Google Shape;54;p10"/>
          <p:cNvSpPr/>
          <p:nvPr/>
        </p:nvSpPr>
        <p:spPr>
          <a:xfrm>
            <a:off x="2584275" y="4565606"/>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47620"/>
            <a:ext cx="8229600" cy="10719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1pPr>
            <a:lvl2pPr lvl="1">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2pPr>
            <a:lvl3pPr lvl="2">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3pPr>
            <a:lvl4pPr lvl="3">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4pPr>
            <a:lvl5pPr lvl="4">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5pPr>
            <a:lvl6pPr lvl="5">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6pPr>
            <a:lvl7pPr lvl="6">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7pPr>
            <a:lvl8pPr lvl="7">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8pPr>
            <a:lvl9pPr lvl="8">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561950" y="1880794"/>
            <a:ext cx="8020200" cy="28152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1pPr>
            <a:lvl2pPr indent="-355600" lvl="1" marL="9144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2pPr>
            <a:lvl3pPr indent="-355600" lvl="2" marL="1371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3pPr>
            <a:lvl4pPr indent="-355600" lvl="3" marL="18288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4pPr>
            <a:lvl5pPr indent="-355600" lvl="4" marL="22860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5pPr>
            <a:lvl6pPr indent="-355600" lvl="5" marL="27432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6pPr>
            <a:lvl7pPr indent="-355600" lvl="6" marL="32004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7pPr>
            <a:lvl8pPr indent="-355600" lvl="7" marL="3657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8pPr>
            <a:lvl9pPr indent="-355600" lvl="8" marL="41148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9pPr>
          </a:lstStyle>
          <a:p/>
        </p:txBody>
      </p:sp>
      <p:sp>
        <p:nvSpPr>
          <p:cNvPr id="8" name="Google Shape;8;p1"/>
          <p:cNvSpPr txBox="1"/>
          <p:nvPr>
            <p:ph idx="12" type="sldNum"/>
          </p:nvPr>
        </p:nvSpPr>
        <p:spPr>
          <a:xfrm>
            <a:off x="8556775" y="4777350"/>
            <a:ext cx="548700" cy="290100"/>
          </a:xfrm>
          <a:prstGeom prst="rect">
            <a:avLst/>
          </a:prstGeom>
          <a:noFill/>
          <a:ln>
            <a:noFill/>
          </a:ln>
        </p:spPr>
        <p:txBody>
          <a:bodyPr anchorCtr="0" anchor="t" bIns="91425" lIns="91425" spcFirstLastPara="1" rIns="91425" wrap="square" tIns="91425">
            <a:noAutofit/>
          </a:bodyPr>
          <a:lstStyle>
            <a:lvl1pPr lvl="0" algn="r">
              <a:buNone/>
              <a:defRPr sz="1100">
                <a:solidFill>
                  <a:schemeClr val="lt1"/>
                </a:solidFill>
                <a:latin typeface="Montserrat"/>
                <a:ea typeface="Montserrat"/>
                <a:cs typeface="Montserrat"/>
                <a:sym typeface="Montserrat"/>
              </a:defRPr>
            </a:lvl1pPr>
            <a:lvl2pPr lvl="1" algn="r">
              <a:buNone/>
              <a:defRPr sz="1100">
                <a:solidFill>
                  <a:schemeClr val="lt1"/>
                </a:solidFill>
                <a:latin typeface="Montserrat"/>
                <a:ea typeface="Montserrat"/>
                <a:cs typeface="Montserrat"/>
                <a:sym typeface="Montserrat"/>
              </a:defRPr>
            </a:lvl2pPr>
            <a:lvl3pPr lvl="2" algn="r">
              <a:buNone/>
              <a:defRPr sz="1100">
                <a:solidFill>
                  <a:schemeClr val="lt1"/>
                </a:solidFill>
                <a:latin typeface="Montserrat"/>
                <a:ea typeface="Montserrat"/>
                <a:cs typeface="Montserrat"/>
                <a:sym typeface="Montserrat"/>
              </a:defRPr>
            </a:lvl3pPr>
            <a:lvl4pPr lvl="3" algn="r">
              <a:buNone/>
              <a:defRPr sz="1100">
                <a:solidFill>
                  <a:schemeClr val="lt1"/>
                </a:solidFill>
                <a:latin typeface="Montserrat"/>
                <a:ea typeface="Montserrat"/>
                <a:cs typeface="Montserrat"/>
                <a:sym typeface="Montserrat"/>
              </a:defRPr>
            </a:lvl4pPr>
            <a:lvl5pPr lvl="4" algn="r">
              <a:buNone/>
              <a:defRPr sz="1100">
                <a:solidFill>
                  <a:schemeClr val="lt1"/>
                </a:solidFill>
                <a:latin typeface="Montserrat"/>
                <a:ea typeface="Montserrat"/>
                <a:cs typeface="Montserrat"/>
                <a:sym typeface="Montserrat"/>
              </a:defRPr>
            </a:lvl5pPr>
            <a:lvl6pPr lvl="5" algn="r">
              <a:buNone/>
              <a:defRPr sz="1100">
                <a:solidFill>
                  <a:schemeClr val="lt1"/>
                </a:solidFill>
                <a:latin typeface="Montserrat"/>
                <a:ea typeface="Montserrat"/>
                <a:cs typeface="Montserrat"/>
                <a:sym typeface="Montserrat"/>
              </a:defRPr>
            </a:lvl6pPr>
            <a:lvl7pPr lvl="6" algn="r">
              <a:buNone/>
              <a:defRPr sz="1100">
                <a:solidFill>
                  <a:schemeClr val="lt1"/>
                </a:solidFill>
                <a:latin typeface="Montserrat"/>
                <a:ea typeface="Montserrat"/>
                <a:cs typeface="Montserrat"/>
                <a:sym typeface="Montserrat"/>
              </a:defRPr>
            </a:lvl7pPr>
            <a:lvl8pPr lvl="7" algn="r">
              <a:buNone/>
              <a:defRPr sz="1100">
                <a:solidFill>
                  <a:schemeClr val="lt1"/>
                </a:solidFill>
                <a:latin typeface="Montserrat"/>
                <a:ea typeface="Montserrat"/>
                <a:cs typeface="Montserrat"/>
                <a:sym typeface="Montserrat"/>
              </a:defRPr>
            </a:lvl8pPr>
            <a:lvl9pPr lvl="8" algn="r">
              <a:buNone/>
              <a:defRPr sz="1100">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imgur.com/n6Vbcpg" TargetMode="Externa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ctrTitle"/>
          </p:nvPr>
        </p:nvSpPr>
        <p:spPr>
          <a:xfrm>
            <a:off x="237350" y="355950"/>
            <a:ext cx="5257500" cy="235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Classifying Loan Credibility</a:t>
            </a:r>
            <a:r>
              <a:rPr lang="en" sz="3400"/>
              <a:t> </a:t>
            </a:r>
            <a:endParaRPr sz="3400"/>
          </a:p>
          <a:p>
            <a:pPr indent="0" lvl="0" marL="0" rtl="0" algn="l">
              <a:spcBef>
                <a:spcPts val="0"/>
              </a:spcBef>
              <a:spcAft>
                <a:spcPts val="0"/>
              </a:spcAft>
              <a:buNone/>
            </a:pPr>
            <a:r>
              <a:t/>
            </a:r>
            <a:endParaRPr sz="3400"/>
          </a:p>
        </p:txBody>
      </p:sp>
      <p:pic>
        <p:nvPicPr>
          <p:cNvPr id="95" name="Google Shape;95;p19"/>
          <p:cNvPicPr preferRelativeResize="0"/>
          <p:nvPr/>
        </p:nvPicPr>
        <p:blipFill>
          <a:blip r:embed="rId3">
            <a:alphaModFix/>
          </a:blip>
          <a:stretch>
            <a:fillRect/>
          </a:stretch>
        </p:blipFill>
        <p:spPr>
          <a:xfrm>
            <a:off x="3847372" y="455300"/>
            <a:ext cx="5348749" cy="3535176"/>
          </a:xfrm>
          <a:prstGeom prst="rect">
            <a:avLst/>
          </a:prstGeom>
          <a:noFill/>
          <a:ln>
            <a:noFill/>
          </a:ln>
        </p:spPr>
      </p:pic>
      <p:sp>
        <p:nvSpPr>
          <p:cNvPr id="96" name="Google Shape;96;p19"/>
          <p:cNvSpPr txBox="1"/>
          <p:nvPr/>
        </p:nvSpPr>
        <p:spPr>
          <a:xfrm>
            <a:off x="642625" y="3415175"/>
            <a:ext cx="57609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Open Sans"/>
                <a:ea typeface="Open Sans"/>
                <a:cs typeface="Open Sans"/>
                <a:sym typeface="Open Sans"/>
              </a:rPr>
              <a:t>Team 23:</a:t>
            </a:r>
            <a:endParaRPr b="1" sz="1600">
              <a:solidFill>
                <a:schemeClr val="lt1"/>
              </a:solidFill>
              <a:latin typeface="Open Sans"/>
              <a:ea typeface="Open Sans"/>
              <a:cs typeface="Open Sans"/>
              <a:sym typeface="Open Sans"/>
            </a:endParaRPr>
          </a:p>
          <a:p>
            <a:pPr indent="0" lvl="0" marL="0" rtl="0" algn="ctr">
              <a:spcBef>
                <a:spcPts val="600"/>
              </a:spcBef>
              <a:spcAft>
                <a:spcPts val="0"/>
              </a:spcAft>
              <a:buClr>
                <a:schemeClr val="dk1"/>
              </a:buClr>
              <a:buSzPts val="1100"/>
              <a:buFont typeface="Arial"/>
              <a:buNone/>
            </a:pPr>
            <a:r>
              <a:rPr b="1" lang="en" sz="1600">
                <a:solidFill>
                  <a:schemeClr val="lt1"/>
                </a:solidFill>
                <a:latin typeface="Open Sans"/>
                <a:ea typeface="Open Sans"/>
                <a:cs typeface="Open Sans"/>
                <a:sym typeface="Open Sans"/>
              </a:rPr>
              <a:t>Kate Zagrebneva | Prashasti Sharma</a:t>
            </a:r>
            <a:endParaRPr b="1" sz="1600">
              <a:solidFill>
                <a:schemeClr val="lt1"/>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b="1" lang="en" sz="1600">
                <a:solidFill>
                  <a:schemeClr val="lt1"/>
                </a:solidFill>
                <a:latin typeface="Open Sans"/>
                <a:ea typeface="Open Sans"/>
                <a:cs typeface="Open Sans"/>
                <a:sym typeface="Open Sans"/>
              </a:rPr>
              <a:t>My Han Mai | Noor Zia | Samira Shafiei</a:t>
            </a:r>
            <a:endParaRPr sz="1600">
              <a:solidFill>
                <a:schemeClr val="lt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4" name="Google Shape;164;p28"/>
          <p:cNvPicPr preferRelativeResize="0"/>
          <p:nvPr/>
        </p:nvPicPr>
        <p:blipFill>
          <a:blip r:embed="rId3">
            <a:alphaModFix/>
          </a:blip>
          <a:stretch>
            <a:fillRect/>
          </a:stretch>
        </p:blipFill>
        <p:spPr>
          <a:xfrm>
            <a:off x="733530" y="1281675"/>
            <a:ext cx="3469095" cy="2368550"/>
          </a:xfrm>
          <a:prstGeom prst="rect">
            <a:avLst/>
          </a:prstGeom>
          <a:noFill/>
          <a:ln>
            <a:noFill/>
          </a:ln>
        </p:spPr>
      </p:pic>
      <p:pic>
        <p:nvPicPr>
          <p:cNvPr id="165" name="Google Shape;165;p28"/>
          <p:cNvPicPr preferRelativeResize="0"/>
          <p:nvPr/>
        </p:nvPicPr>
        <p:blipFill>
          <a:blip r:embed="rId4">
            <a:alphaModFix/>
          </a:blip>
          <a:stretch>
            <a:fillRect/>
          </a:stretch>
        </p:blipFill>
        <p:spPr>
          <a:xfrm>
            <a:off x="4999200" y="1281675"/>
            <a:ext cx="3387141" cy="2368550"/>
          </a:xfrm>
          <a:prstGeom prst="rect">
            <a:avLst/>
          </a:prstGeom>
          <a:noFill/>
          <a:ln>
            <a:noFill/>
          </a:ln>
        </p:spPr>
      </p:pic>
      <p:sp>
        <p:nvSpPr>
          <p:cNvPr id="166" name="Google Shape;166;p28"/>
          <p:cNvSpPr txBox="1"/>
          <p:nvPr>
            <p:ph type="title"/>
          </p:nvPr>
        </p:nvSpPr>
        <p:spPr>
          <a:xfrm>
            <a:off x="457200" y="428569"/>
            <a:ext cx="8229600" cy="573000"/>
          </a:xfrm>
          <a:prstGeom prst="rect">
            <a:avLst/>
          </a:prstGeom>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2900"/>
              <a:t>Removing outlier using Binning</a:t>
            </a:r>
            <a:endParaRPr sz="2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457200" y="649119"/>
            <a:ext cx="8229600" cy="57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900"/>
              <a:t>Removing outlier using logarithmic function</a:t>
            </a:r>
            <a:endParaRPr sz="2700"/>
          </a:p>
        </p:txBody>
      </p:sp>
      <p:sp>
        <p:nvSpPr>
          <p:cNvPr id="172" name="Google Shape;172;p29"/>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3" name="Google Shape;173;p29"/>
          <p:cNvPicPr preferRelativeResize="0"/>
          <p:nvPr/>
        </p:nvPicPr>
        <p:blipFill>
          <a:blip r:embed="rId3">
            <a:alphaModFix/>
          </a:blip>
          <a:stretch>
            <a:fillRect/>
          </a:stretch>
        </p:blipFill>
        <p:spPr>
          <a:xfrm>
            <a:off x="527800" y="1361189"/>
            <a:ext cx="3502325" cy="2274237"/>
          </a:xfrm>
          <a:prstGeom prst="rect">
            <a:avLst/>
          </a:prstGeom>
          <a:noFill/>
          <a:ln>
            <a:noFill/>
          </a:ln>
        </p:spPr>
      </p:pic>
      <p:pic>
        <p:nvPicPr>
          <p:cNvPr id="174" name="Google Shape;174;p29"/>
          <p:cNvPicPr preferRelativeResize="0"/>
          <p:nvPr/>
        </p:nvPicPr>
        <p:blipFill>
          <a:blip r:embed="rId4">
            <a:alphaModFix/>
          </a:blip>
          <a:stretch>
            <a:fillRect/>
          </a:stretch>
        </p:blipFill>
        <p:spPr>
          <a:xfrm>
            <a:off x="4544225" y="1361204"/>
            <a:ext cx="3502325" cy="22922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478625" y="876225"/>
            <a:ext cx="6281700" cy="66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a:t>
            </a:r>
            <a:r>
              <a:rPr lang="en">
                <a:solidFill>
                  <a:schemeClr val="accent4"/>
                </a:solidFill>
              </a:rPr>
              <a:t> Selected </a:t>
            </a:r>
            <a:r>
              <a:rPr lang="en"/>
              <a:t>Techniques</a:t>
            </a:r>
            <a:endParaRPr/>
          </a:p>
        </p:txBody>
      </p:sp>
      <p:sp>
        <p:nvSpPr>
          <p:cNvPr id="180" name="Google Shape;180;p30"/>
          <p:cNvSpPr/>
          <p:nvPr/>
        </p:nvSpPr>
        <p:spPr>
          <a:xfrm>
            <a:off x="2448141" y="2063825"/>
            <a:ext cx="1995600" cy="2043300"/>
          </a:xfrm>
          <a:prstGeom prst="ellipse">
            <a:avLst/>
          </a:prstGeom>
          <a:solidFill>
            <a:srgbClr val="FFFFFF">
              <a:alpha val="16540"/>
            </a:srgbClr>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Logistic Regression</a:t>
            </a:r>
            <a:endParaRPr sz="1800">
              <a:solidFill>
                <a:srgbClr val="FFFFFF"/>
              </a:solidFill>
              <a:latin typeface="Open Sans"/>
              <a:ea typeface="Open Sans"/>
              <a:cs typeface="Open Sans"/>
              <a:sym typeface="Open Sans"/>
            </a:endParaRPr>
          </a:p>
        </p:txBody>
      </p:sp>
      <p:sp>
        <p:nvSpPr>
          <p:cNvPr id="181" name="Google Shape;181;p30"/>
          <p:cNvSpPr/>
          <p:nvPr/>
        </p:nvSpPr>
        <p:spPr>
          <a:xfrm>
            <a:off x="617950" y="2063825"/>
            <a:ext cx="1995600" cy="2043300"/>
          </a:xfrm>
          <a:prstGeom prst="ellipse">
            <a:avLst/>
          </a:prstGeom>
          <a:noFill/>
          <a:ln cap="flat" cmpd="sng" w="19050">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Naive Bayes</a:t>
            </a:r>
            <a:endParaRPr sz="1800">
              <a:solidFill>
                <a:srgbClr val="FFFFFF"/>
              </a:solidFill>
              <a:latin typeface="Open Sans"/>
              <a:ea typeface="Open Sans"/>
              <a:cs typeface="Open Sans"/>
              <a:sym typeface="Open Sans"/>
            </a:endParaRPr>
          </a:p>
        </p:txBody>
      </p:sp>
      <p:sp>
        <p:nvSpPr>
          <p:cNvPr id="182" name="Google Shape;182;p30"/>
          <p:cNvSpPr/>
          <p:nvPr/>
        </p:nvSpPr>
        <p:spPr>
          <a:xfrm>
            <a:off x="4207439" y="2063825"/>
            <a:ext cx="1995600" cy="2043300"/>
          </a:xfrm>
          <a:prstGeom prst="ellipse">
            <a:avLst/>
          </a:prstGeom>
          <a:noFill/>
          <a:ln cap="flat" cmpd="sng" w="19050">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Decision Trees</a:t>
            </a:r>
            <a:endParaRPr sz="1800">
              <a:solidFill>
                <a:srgbClr val="FFFFFF"/>
              </a:solidFill>
              <a:latin typeface="Open Sans"/>
              <a:ea typeface="Open Sans"/>
              <a:cs typeface="Open Sans"/>
              <a:sym typeface="Open Sans"/>
            </a:endParaRPr>
          </a:p>
        </p:txBody>
      </p:sp>
      <p:sp>
        <p:nvSpPr>
          <p:cNvPr id="183" name="Google Shape;183;p30"/>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30"/>
          <p:cNvSpPr/>
          <p:nvPr/>
        </p:nvSpPr>
        <p:spPr>
          <a:xfrm>
            <a:off x="6052691" y="2063825"/>
            <a:ext cx="1995600" cy="2043300"/>
          </a:xfrm>
          <a:prstGeom prst="ellipse">
            <a:avLst/>
          </a:prstGeom>
          <a:solidFill>
            <a:srgbClr val="FFFFFF">
              <a:alpha val="16540"/>
            </a:srgbClr>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Random Forest</a:t>
            </a:r>
            <a:endParaRPr sz="1800">
              <a:solidFill>
                <a:srgbClr val="FFFFFF"/>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0" name="Google Shape;190;p31"/>
          <p:cNvGraphicFramePr/>
          <p:nvPr/>
        </p:nvGraphicFramePr>
        <p:xfrm>
          <a:off x="441500" y="1474538"/>
          <a:ext cx="3000000" cy="3000000"/>
        </p:xfrm>
        <a:graphic>
          <a:graphicData uri="http://schemas.openxmlformats.org/drawingml/2006/table">
            <a:tbl>
              <a:tblPr>
                <a:noFill/>
                <a:tableStyleId>{8E88DC62-4B1F-43D2-9A7F-B066C6C8F847}</a:tableStyleId>
              </a:tblPr>
              <a:tblGrid>
                <a:gridCol w="2445925"/>
                <a:gridCol w="5669350"/>
              </a:tblGrid>
              <a:tr h="396200">
                <a:tc>
                  <a:txBody>
                    <a:bodyPr/>
                    <a:lstStyle/>
                    <a:p>
                      <a:pPr indent="0" lvl="0" marL="0" rtl="0" algn="l">
                        <a:spcBef>
                          <a:spcPts val="0"/>
                        </a:spcBef>
                        <a:spcAft>
                          <a:spcPts val="0"/>
                        </a:spcAft>
                        <a:buClr>
                          <a:schemeClr val="dk1"/>
                        </a:buClr>
                        <a:buSzPts val="1100"/>
                        <a:buFont typeface="Arial"/>
                        <a:buNone/>
                      </a:pPr>
                      <a:r>
                        <a:rPr lang="en" sz="1800">
                          <a:solidFill>
                            <a:schemeClr val="lt1"/>
                          </a:solidFill>
                          <a:latin typeface="Open Sans"/>
                          <a:ea typeface="Open Sans"/>
                          <a:cs typeface="Open Sans"/>
                          <a:sym typeface="Open Sans"/>
                        </a:rPr>
                        <a:t>Naive Bayes</a:t>
                      </a:r>
                      <a:endParaRPr sz="1800">
                        <a:solidFill>
                          <a:schemeClr val="lt1"/>
                        </a:solidFill>
                        <a:latin typeface="Open Sans"/>
                        <a:ea typeface="Open Sans"/>
                        <a:cs typeface="Open Sans"/>
                        <a:sym typeface="Open Sans"/>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lt1"/>
                          </a:solidFill>
                          <a:latin typeface="Open Sans"/>
                          <a:ea typeface="Open Sans"/>
                          <a:cs typeface="Open Sans"/>
                          <a:sym typeface="Open Sans"/>
                        </a:rPr>
                        <a:t>Feature Scaling</a:t>
                      </a:r>
                      <a:endParaRPr sz="1800">
                        <a:solidFill>
                          <a:schemeClr val="lt1"/>
                        </a:solidFill>
                        <a:latin typeface="Open Sans"/>
                        <a:ea typeface="Open Sans"/>
                        <a:cs typeface="Open Sans"/>
                        <a:sym typeface="Open Sans"/>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609575">
                <a:tc>
                  <a:txBody>
                    <a:bodyPr/>
                    <a:lstStyle/>
                    <a:p>
                      <a:pPr indent="0" lvl="0" marL="0" rtl="0" algn="l">
                        <a:spcBef>
                          <a:spcPts val="0"/>
                        </a:spcBef>
                        <a:spcAft>
                          <a:spcPts val="0"/>
                        </a:spcAft>
                        <a:buNone/>
                      </a:pPr>
                      <a:r>
                        <a:rPr lang="en" sz="1800">
                          <a:solidFill>
                            <a:schemeClr val="lt1"/>
                          </a:solidFill>
                          <a:latin typeface="Open Sans"/>
                          <a:ea typeface="Open Sans"/>
                          <a:cs typeface="Open Sans"/>
                          <a:sym typeface="Open Sans"/>
                        </a:rPr>
                        <a:t>Logistic Regression</a:t>
                      </a:r>
                      <a:endParaRPr sz="1800">
                        <a:solidFill>
                          <a:schemeClr val="lt1"/>
                        </a:solidFill>
                        <a:latin typeface="Open Sans"/>
                        <a:ea typeface="Open Sans"/>
                        <a:cs typeface="Open Sans"/>
                        <a:sym typeface="Open Sans"/>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lt1"/>
                          </a:solidFill>
                          <a:latin typeface="Open Sans"/>
                          <a:ea typeface="Open Sans"/>
                          <a:cs typeface="Open Sans"/>
                          <a:sym typeface="Open Sans"/>
                        </a:rPr>
                        <a:t>Recursive Feature Elimination, Stratified K-Fold Cross Validation</a:t>
                      </a:r>
                      <a:endParaRPr sz="1800">
                        <a:solidFill>
                          <a:schemeClr val="lt1"/>
                        </a:solidFill>
                        <a:latin typeface="Open Sans"/>
                        <a:ea typeface="Open Sans"/>
                        <a:cs typeface="Open Sans"/>
                        <a:sym typeface="Open Sans"/>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96200">
                <a:tc>
                  <a:txBody>
                    <a:bodyPr/>
                    <a:lstStyle/>
                    <a:p>
                      <a:pPr indent="0" lvl="0" marL="0" rtl="0" algn="l">
                        <a:spcBef>
                          <a:spcPts val="0"/>
                        </a:spcBef>
                        <a:spcAft>
                          <a:spcPts val="0"/>
                        </a:spcAft>
                        <a:buNone/>
                      </a:pPr>
                      <a:r>
                        <a:rPr lang="en" sz="1800">
                          <a:solidFill>
                            <a:schemeClr val="lt1"/>
                          </a:solidFill>
                          <a:latin typeface="Open Sans"/>
                          <a:ea typeface="Open Sans"/>
                          <a:cs typeface="Open Sans"/>
                          <a:sym typeface="Open Sans"/>
                        </a:rPr>
                        <a:t>Decision Tree</a:t>
                      </a:r>
                      <a:endParaRPr sz="1800">
                        <a:solidFill>
                          <a:schemeClr val="lt1"/>
                        </a:solidFill>
                        <a:latin typeface="Open Sans"/>
                        <a:ea typeface="Open Sans"/>
                        <a:cs typeface="Open Sans"/>
                        <a:sym typeface="Open Sans"/>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lt1"/>
                          </a:solidFill>
                          <a:latin typeface="Open Sans"/>
                          <a:ea typeface="Open Sans"/>
                          <a:cs typeface="Open Sans"/>
                          <a:sym typeface="Open Sans"/>
                        </a:rPr>
                        <a:t>Feature Selection using Gini Impurity Index</a:t>
                      </a:r>
                      <a:endParaRPr sz="1800">
                        <a:solidFill>
                          <a:schemeClr val="lt1"/>
                        </a:solidFill>
                        <a:latin typeface="Open Sans"/>
                        <a:ea typeface="Open Sans"/>
                        <a:cs typeface="Open Sans"/>
                        <a:sym typeface="Open Sans"/>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96200">
                <a:tc>
                  <a:txBody>
                    <a:bodyPr/>
                    <a:lstStyle/>
                    <a:p>
                      <a:pPr indent="0" lvl="0" marL="0" rtl="0" algn="l">
                        <a:spcBef>
                          <a:spcPts val="0"/>
                        </a:spcBef>
                        <a:spcAft>
                          <a:spcPts val="0"/>
                        </a:spcAft>
                        <a:buNone/>
                      </a:pPr>
                      <a:r>
                        <a:rPr lang="en" sz="1800">
                          <a:solidFill>
                            <a:schemeClr val="lt1"/>
                          </a:solidFill>
                          <a:latin typeface="Open Sans"/>
                          <a:ea typeface="Open Sans"/>
                          <a:cs typeface="Open Sans"/>
                          <a:sym typeface="Open Sans"/>
                        </a:rPr>
                        <a:t>Random Forest</a:t>
                      </a:r>
                      <a:endParaRPr sz="1800">
                        <a:solidFill>
                          <a:schemeClr val="lt1"/>
                        </a:solidFill>
                        <a:latin typeface="Open Sans"/>
                        <a:ea typeface="Open Sans"/>
                        <a:cs typeface="Open Sans"/>
                        <a:sym typeface="Open Sans"/>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800">
                          <a:solidFill>
                            <a:schemeClr val="lt1"/>
                          </a:solidFill>
                          <a:latin typeface="Open Sans"/>
                          <a:ea typeface="Open Sans"/>
                          <a:cs typeface="Open Sans"/>
                          <a:sym typeface="Open Sans"/>
                        </a:rPr>
                        <a:t>Stratified </a:t>
                      </a:r>
                      <a:r>
                        <a:rPr lang="en" sz="1800">
                          <a:solidFill>
                            <a:schemeClr val="lt1"/>
                          </a:solidFill>
                          <a:latin typeface="Open Sans"/>
                          <a:ea typeface="Open Sans"/>
                          <a:cs typeface="Open Sans"/>
                          <a:sym typeface="Open Sans"/>
                        </a:rPr>
                        <a:t>K-Fold Cross Validation</a:t>
                      </a:r>
                      <a:endParaRPr sz="1800">
                        <a:solidFill>
                          <a:schemeClr val="lt1"/>
                        </a:solidFill>
                        <a:latin typeface="Open Sans"/>
                        <a:ea typeface="Open Sans"/>
                        <a:cs typeface="Open Sans"/>
                        <a:sym typeface="Open Sans"/>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191" name="Google Shape;191;p31"/>
          <p:cNvSpPr txBox="1"/>
          <p:nvPr/>
        </p:nvSpPr>
        <p:spPr>
          <a:xfrm>
            <a:off x="379525" y="446175"/>
            <a:ext cx="81153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4"/>
                </a:solidFill>
                <a:latin typeface="Open Sans"/>
                <a:ea typeface="Open Sans"/>
                <a:cs typeface="Open Sans"/>
                <a:sym typeface="Open Sans"/>
              </a:rPr>
              <a:t>Preprocessing</a:t>
            </a:r>
            <a:r>
              <a:rPr b="1" lang="en" sz="2500">
                <a:solidFill>
                  <a:schemeClr val="accent4"/>
                </a:solidFill>
                <a:latin typeface="Open Sans"/>
                <a:ea typeface="Open Sans"/>
                <a:cs typeface="Open Sans"/>
                <a:sym typeface="Open Sans"/>
              </a:rPr>
              <a:t> Techniques used to improve model accuracy - </a:t>
            </a:r>
            <a:endParaRPr b="1" sz="2500">
              <a:solidFill>
                <a:schemeClr val="accent4"/>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457200" y="428569"/>
            <a:ext cx="8229600" cy="57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Naive Bayes</a:t>
            </a:r>
            <a:endParaRPr/>
          </a:p>
        </p:txBody>
      </p:sp>
      <p:sp>
        <p:nvSpPr>
          <p:cNvPr id="197" name="Google Shape;197;p32"/>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8" name="Google Shape;198;p32"/>
          <p:cNvGraphicFramePr/>
          <p:nvPr/>
        </p:nvGraphicFramePr>
        <p:xfrm>
          <a:off x="1161238" y="1152525"/>
          <a:ext cx="3000000" cy="3000000"/>
        </p:xfrm>
        <a:graphic>
          <a:graphicData uri="http://schemas.openxmlformats.org/drawingml/2006/table">
            <a:tbl>
              <a:tblPr>
                <a:noFill/>
                <a:tableStyleId>{70A87644-AAB0-4005-86E7-AAA10BFFC912}</a:tableStyleId>
              </a:tblPr>
              <a:tblGrid>
                <a:gridCol w="5525175"/>
                <a:gridCol w="1107175"/>
              </a:tblGrid>
              <a:tr h="100000">
                <a:tc>
                  <a:txBody>
                    <a:bodyPr/>
                    <a:lstStyle/>
                    <a:p>
                      <a:pPr indent="0" lvl="0" marL="0" rtl="0" algn="l">
                        <a:lnSpc>
                          <a:spcPct val="115000"/>
                        </a:lnSpc>
                        <a:spcBef>
                          <a:spcPts val="0"/>
                        </a:spcBef>
                        <a:spcAft>
                          <a:spcPts val="0"/>
                        </a:spcAft>
                        <a:buNone/>
                      </a:pPr>
                      <a:r>
                        <a:rPr b="1" lang="en">
                          <a:solidFill>
                            <a:schemeClr val="lt1"/>
                          </a:solidFill>
                        </a:rPr>
                        <a:t>Method</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chemeClr val="lt1"/>
                          </a:solidFill>
                        </a:rPr>
                        <a:t>Accuracy</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3525">
                <a:tc>
                  <a:txBody>
                    <a:bodyPr/>
                    <a:lstStyle/>
                    <a:p>
                      <a:pPr indent="0" lvl="0" marL="0" rtl="0" algn="l">
                        <a:lnSpc>
                          <a:spcPct val="115000"/>
                        </a:lnSpc>
                        <a:spcBef>
                          <a:spcPts val="0"/>
                        </a:spcBef>
                        <a:spcAft>
                          <a:spcPts val="0"/>
                        </a:spcAft>
                        <a:buNone/>
                      </a:pPr>
                      <a:r>
                        <a:rPr lang="en">
                          <a:solidFill>
                            <a:schemeClr val="lt1"/>
                          </a:solidFill>
                        </a:rPr>
                        <a:t>Naïve Bayes before any preprocessing (Weka)</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1"/>
                          </a:solidFill>
                        </a:rPr>
                        <a:t>79.64%</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3525">
                <a:tc>
                  <a:txBody>
                    <a:bodyPr/>
                    <a:lstStyle/>
                    <a:p>
                      <a:pPr indent="0" lvl="0" marL="0" rtl="0" algn="l">
                        <a:lnSpc>
                          <a:spcPct val="115000"/>
                        </a:lnSpc>
                        <a:spcBef>
                          <a:spcPts val="0"/>
                        </a:spcBef>
                        <a:spcAft>
                          <a:spcPts val="0"/>
                        </a:spcAft>
                        <a:buNone/>
                      </a:pPr>
                      <a:r>
                        <a:rPr lang="en">
                          <a:solidFill>
                            <a:schemeClr val="lt1"/>
                          </a:solidFill>
                        </a:rPr>
                        <a:t>Naïve Bayes with Outliers (without Feature Scaling)</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1"/>
                          </a:solidFill>
                        </a:rPr>
                        <a:t>82.16%</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3525">
                <a:tc>
                  <a:txBody>
                    <a:bodyPr/>
                    <a:lstStyle/>
                    <a:p>
                      <a:pPr indent="0" lvl="0" marL="0" rtl="0" algn="l">
                        <a:lnSpc>
                          <a:spcPct val="115000"/>
                        </a:lnSpc>
                        <a:spcBef>
                          <a:spcPts val="0"/>
                        </a:spcBef>
                        <a:spcAft>
                          <a:spcPts val="0"/>
                        </a:spcAft>
                        <a:buNone/>
                      </a:pPr>
                      <a:r>
                        <a:rPr lang="en">
                          <a:solidFill>
                            <a:schemeClr val="lt1"/>
                          </a:solidFill>
                        </a:rPr>
                        <a:t>Naïve Bayes with Outliers (with Feature Scaling)</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1"/>
                          </a:solidFill>
                        </a:rPr>
                        <a:t>82.16%</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3525">
                <a:tc>
                  <a:txBody>
                    <a:bodyPr/>
                    <a:lstStyle/>
                    <a:p>
                      <a:pPr indent="0" lvl="0" marL="0" rtl="0" algn="l">
                        <a:lnSpc>
                          <a:spcPct val="115000"/>
                        </a:lnSpc>
                        <a:spcBef>
                          <a:spcPts val="0"/>
                        </a:spcBef>
                        <a:spcAft>
                          <a:spcPts val="0"/>
                        </a:spcAft>
                        <a:buNone/>
                      </a:pPr>
                      <a:r>
                        <a:rPr lang="en">
                          <a:solidFill>
                            <a:schemeClr val="lt1"/>
                          </a:solidFill>
                        </a:rPr>
                        <a:t>Naïve Bayes without Outliers (Binning)</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1"/>
                          </a:solidFill>
                        </a:rPr>
                        <a:t>79.44%</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3525">
                <a:tc>
                  <a:txBody>
                    <a:bodyPr/>
                    <a:lstStyle/>
                    <a:p>
                      <a:pPr indent="0" lvl="0" marL="0" rtl="0" algn="l">
                        <a:lnSpc>
                          <a:spcPct val="115000"/>
                        </a:lnSpc>
                        <a:spcBef>
                          <a:spcPts val="0"/>
                        </a:spcBef>
                        <a:spcAft>
                          <a:spcPts val="0"/>
                        </a:spcAft>
                        <a:buNone/>
                      </a:pPr>
                      <a:r>
                        <a:rPr lang="en">
                          <a:solidFill>
                            <a:schemeClr val="lt1"/>
                          </a:solidFill>
                        </a:rPr>
                        <a:t>Naïve Bayes without Outliers (Binning + Feature Scaling)</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1"/>
                          </a:solidFill>
                        </a:rPr>
                        <a:t>79.44%</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3525">
                <a:tc>
                  <a:txBody>
                    <a:bodyPr/>
                    <a:lstStyle/>
                    <a:p>
                      <a:pPr indent="0" lvl="0" marL="0" rtl="0" algn="l">
                        <a:lnSpc>
                          <a:spcPct val="115000"/>
                        </a:lnSpc>
                        <a:spcBef>
                          <a:spcPts val="0"/>
                        </a:spcBef>
                        <a:spcAft>
                          <a:spcPts val="0"/>
                        </a:spcAft>
                        <a:buNone/>
                      </a:pPr>
                      <a:r>
                        <a:rPr lang="en">
                          <a:solidFill>
                            <a:schemeClr val="lt1"/>
                          </a:solidFill>
                        </a:rPr>
                        <a:t>Naïve Bayes without Outliers (Normalization using log function)</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rPr>
                        <a:t>82.70%</a:t>
                      </a:r>
                      <a:endParaRPr>
                        <a:solidFill>
                          <a:schemeClr val="dk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00"/>
                    </a:solidFill>
                  </a:tcPr>
                </a:tc>
              </a:tr>
              <a:tr h="263525">
                <a:tc>
                  <a:txBody>
                    <a:bodyPr/>
                    <a:lstStyle/>
                    <a:p>
                      <a:pPr indent="0" lvl="0" marL="0" rtl="0" algn="l">
                        <a:lnSpc>
                          <a:spcPct val="115000"/>
                        </a:lnSpc>
                        <a:spcBef>
                          <a:spcPts val="0"/>
                        </a:spcBef>
                        <a:spcAft>
                          <a:spcPts val="0"/>
                        </a:spcAft>
                        <a:buNone/>
                      </a:pPr>
                      <a:r>
                        <a:rPr lang="en">
                          <a:solidFill>
                            <a:schemeClr val="lt1"/>
                          </a:solidFill>
                        </a:rPr>
                        <a:t>Naïve Bayes without Outliers (Normalization using log + Feature Scaling)</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1"/>
                          </a:solidFill>
                        </a:rPr>
                        <a:t>82.16%</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457200" y="428569"/>
            <a:ext cx="8229600" cy="57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204" name="Google Shape;204;p33"/>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5" name="Google Shape;205;p33"/>
          <p:cNvGraphicFramePr/>
          <p:nvPr/>
        </p:nvGraphicFramePr>
        <p:xfrm>
          <a:off x="883400" y="1000125"/>
          <a:ext cx="3000000" cy="3000000"/>
        </p:xfrm>
        <a:graphic>
          <a:graphicData uri="http://schemas.openxmlformats.org/drawingml/2006/table">
            <a:tbl>
              <a:tblPr>
                <a:noFill/>
                <a:tableStyleId>{70A87644-AAB0-4005-86E7-AAA10BFFC912}</a:tableStyleId>
              </a:tblPr>
              <a:tblGrid>
                <a:gridCol w="6144850"/>
                <a:gridCol w="1438550"/>
              </a:tblGrid>
              <a:tr h="263525">
                <a:tc>
                  <a:txBody>
                    <a:bodyPr/>
                    <a:lstStyle/>
                    <a:p>
                      <a:pPr indent="0" lvl="0" marL="0" rtl="0" algn="just">
                        <a:lnSpc>
                          <a:spcPct val="115000"/>
                        </a:lnSpc>
                        <a:spcBef>
                          <a:spcPts val="0"/>
                        </a:spcBef>
                        <a:spcAft>
                          <a:spcPts val="0"/>
                        </a:spcAft>
                        <a:buNone/>
                      </a:pPr>
                      <a:r>
                        <a:rPr b="1" lang="en" sz="1300">
                          <a:solidFill>
                            <a:schemeClr val="lt1"/>
                          </a:solidFill>
                        </a:rPr>
                        <a:t>Method</a:t>
                      </a:r>
                      <a:endParaRPr sz="13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lt1"/>
                          </a:solidFill>
                        </a:rPr>
                        <a:t>Accuracy</a:t>
                      </a:r>
                      <a:endParaRPr sz="13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3525">
                <a:tc>
                  <a:txBody>
                    <a:bodyPr/>
                    <a:lstStyle/>
                    <a:p>
                      <a:pPr indent="0" lvl="0" marL="0" rtl="0" algn="just">
                        <a:lnSpc>
                          <a:spcPct val="115000"/>
                        </a:lnSpc>
                        <a:spcBef>
                          <a:spcPts val="0"/>
                        </a:spcBef>
                        <a:spcAft>
                          <a:spcPts val="0"/>
                        </a:spcAft>
                        <a:buNone/>
                      </a:pPr>
                      <a:r>
                        <a:rPr lang="en" sz="1300">
                          <a:solidFill>
                            <a:schemeClr val="lt1"/>
                          </a:solidFill>
                        </a:rPr>
                        <a:t>Logistic Regression before Preprocessing (Weka)</a:t>
                      </a:r>
                      <a:endParaRPr sz="13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chemeClr val="lt1"/>
                          </a:solidFill>
                        </a:rPr>
                        <a:t>80.94%</a:t>
                      </a:r>
                      <a:endParaRPr sz="13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3525">
                <a:tc>
                  <a:txBody>
                    <a:bodyPr/>
                    <a:lstStyle/>
                    <a:p>
                      <a:pPr indent="0" lvl="0" marL="0" rtl="0" algn="just">
                        <a:lnSpc>
                          <a:spcPct val="115000"/>
                        </a:lnSpc>
                        <a:spcBef>
                          <a:spcPts val="0"/>
                        </a:spcBef>
                        <a:spcAft>
                          <a:spcPts val="0"/>
                        </a:spcAft>
                        <a:buNone/>
                      </a:pPr>
                      <a:r>
                        <a:rPr lang="en" sz="1300">
                          <a:solidFill>
                            <a:schemeClr val="lt1"/>
                          </a:solidFill>
                        </a:rPr>
                        <a:t>Logistic Regression with Outliers</a:t>
                      </a:r>
                      <a:endParaRPr sz="13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chemeClr val="dk1"/>
                          </a:solidFill>
                        </a:rPr>
                        <a:t>83.24%</a:t>
                      </a:r>
                      <a:endParaRPr sz="1300">
                        <a:solidFill>
                          <a:schemeClr val="dk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00"/>
                    </a:solidFill>
                  </a:tcPr>
                </a:tc>
              </a:tr>
              <a:tr h="263525">
                <a:tc>
                  <a:txBody>
                    <a:bodyPr/>
                    <a:lstStyle/>
                    <a:p>
                      <a:pPr indent="0" lvl="0" marL="0" rtl="0" algn="just">
                        <a:lnSpc>
                          <a:spcPct val="115000"/>
                        </a:lnSpc>
                        <a:spcBef>
                          <a:spcPts val="0"/>
                        </a:spcBef>
                        <a:spcAft>
                          <a:spcPts val="0"/>
                        </a:spcAft>
                        <a:buNone/>
                      </a:pPr>
                      <a:r>
                        <a:rPr lang="en" sz="1300">
                          <a:solidFill>
                            <a:schemeClr val="lt1"/>
                          </a:solidFill>
                        </a:rPr>
                        <a:t>Logistic Regression with Outliers + RFE</a:t>
                      </a:r>
                      <a:endParaRPr sz="13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chemeClr val="dk1"/>
                          </a:solidFill>
                        </a:rPr>
                        <a:t>82.70%</a:t>
                      </a:r>
                      <a:endParaRPr sz="1300">
                        <a:solidFill>
                          <a:schemeClr val="dk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263525">
                <a:tc>
                  <a:txBody>
                    <a:bodyPr/>
                    <a:lstStyle/>
                    <a:p>
                      <a:pPr indent="0" lvl="0" marL="0" rtl="0" algn="just">
                        <a:lnSpc>
                          <a:spcPct val="115000"/>
                        </a:lnSpc>
                        <a:spcBef>
                          <a:spcPts val="0"/>
                        </a:spcBef>
                        <a:spcAft>
                          <a:spcPts val="0"/>
                        </a:spcAft>
                        <a:buNone/>
                      </a:pPr>
                      <a:r>
                        <a:rPr lang="en" sz="1300">
                          <a:solidFill>
                            <a:schemeClr val="lt1"/>
                          </a:solidFill>
                        </a:rPr>
                        <a:t>Logistic Regression with Outliers + RFE + K-fold Cross Validation</a:t>
                      </a:r>
                      <a:endParaRPr sz="13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chemeClr val="dk1"/>
                          </a:solidFill>
                        </a:rPr>
                        <a:t>80.19%</a:t>
                      </a:r>
                      <a:endParaRPr sz="1300">
                        <a:solidFill>
                          <a:schemeClr val="dk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263525">
                <a:tc>
                  <a:txBody>
                    <a:bodyPr/>
                    <a:lstStyle/>
                    <a:p>
                      <a:pPr indent="0" lvl="0" marL="0" rtl="0" algn="just">
                        <a:lnSpc>
                          <a:spcPct val="115000"/>
                        </a:lnSpc>
                        <a:spcBef>
                          <a:spcPts val="0"/>
                        </a:spcBef>
                        <a:spcAft>
                          <a:spcPts val="0"/>
                        </a:spcAft>
                        <a:buNone/>
                      </a:pPr>
                      <a:r>
                        <a:rPr lang="en" sz="1300">
                          <a:solidFill>
                            <a:schemeClr val="lt1"/>
                          </a:solidFill>
                        </a:rPr>
                        <a:t>Logistic Regression without Outliers using Binning</a:t>
                      </a:r>
                      <a:endParaRPr sz="13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chemeClr val="lt1"/>
                          </a:solidFill>
                        </a:rPr>
                        <a:t>79.44%</a:t>
                      </a:r>
                      <a:endParaRPr sz="13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3525">
                <a:tc>
                  <a:txBody>
                    <a:bodyPr/>
                    <a:lstStyle/>
                    <a:p>
                      <a:pPr indent="0" lvl="0" marL="0" rtl="0" algn="just">
                        <a:lnSpc>
                          <a:spcPct val="115000"/>
                        </a:lnSpc>
                        <a:spcBef>
                          <a:spcPts val="0"/>
                        </a:spcBef>
                        <a:spcAft>
                          <a:spcPts val="0"/>
                        </a:spcAft>
                        <a:buNone/>
                      </a:pPr>
                      <a:r>
                        <a:rPr lang="en" sz="1300">
                          <a:solidFill>
                            <a:schemeClr val="lt1"/>
                          </a:solidFill>
                        </a:rPr>
                        <a:t>Logistic Regression without Outliers using Binning + RFE</a:t>
                      </a:r>
                      <a:endParaRPr sz="13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chemeClr val="lt1"/>
                          </a:solidFill>
                        </a:rPr>
                        <a:t>70.55%</a:t>
                      </a:r>
                      <a:endParaRPr sz="13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3525">
                <a:tc>
                  <a:txBody>
                    <a:bodyPr/>
                    <a:lstStyle/>
                    <a:p>
                      <a:pPr indent="0" lvl="0" marL="0" rtl="0" algn="just">
                        <a:lnSpc>
                          <a:spcPct val="115000"/>
                        </a:lnSpc>
                        <a:spcBef>
                          <a:spcPts val="0"/>
                        </a:spcBef>
                        <a:spcAft>
                          <a:spcPts val="0"/>
                        </a:spcAft>
                        <a:buNone/>
                      </a:pPr>
                      <a:r>
                        <a:rPr lang="en" sz="1300">
                          <a:solidFill>
                            <a:schemeClr val="lt1"/>
                          </a:solidFill>
                        </a:rPr>
                        <a:t>Logistic Regression without Outliers using Binning + RFE + K-fold CV</a:t>
                      </a:r>
                      <a:endParaRPr sz="13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chemeClr val="lt1"/>
                          </a:solidFill>
                        </a:rPr>
                        <a:t>82.14%</a:t>
                      </a:r>
                      <a:endParaRPr sz="13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3525">
                <a:tc>
                  <a:txBody>
                    <a:bodyPr/>
                    <a:lstStyle/>
                    <a:p>
                      <a:pPr indent="0" lvl="0" marL="0" rtl="0" algn="just">
                        <a:lnSpc>
                          <a:spcPct val="115000"/>
                        </a:lnSpc>
                        <a:spcBef>
                          <a:spcPts val="0"/>
                        </a:spcBef>
                        <a:spcAft>
                          <a:spcPts val="0"/>
                        </a:spcAft>
                        <a:buNone/>
                      </a:pPr>
                      <a:r>
                        <a:rPr lang="en" sz="1300">
                          <a:solidFill>
                            <a:schemeClr val="lt1"/>
                          </a:solidFill>
                        </a:rPr>
                        <a:t>Logistic Regression without Outliers by normalization using log function</a:t>
                      </a:r>
                      <a:endParaRPr sz="13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chemeClr val="lt1"/>
                          </a:solidFill>
                        </a:rPr>
                        <a:t>82.70%</a:t>
                      </a:r>
                      <a:endParaRPr sz="13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3525">
                <a:tc>
                  <a:txBody>
                    <a:bodyPr/>
                    <a:lstStyle/>
                    <a:p>
                      <a:pPr indent="0" lvl="0" marL="0" rtl="0" algn="just">
                        <a:lnSpc>
                          <a:spcPct val="115000"/>
                        </a:lnSpc>
                        <a:spcBef>
                          <a:spcPts val="0"/>
                        </a:spcBef>
                        <a:spcAft>
                          <a:spcPts val="0"/>
                        </a:spcAft>
                        <a:buNone/>
                      </a:pPr>
                      <a:r>
                        <a:rPr lang="en" sz="1300">
                          <a:solidFill>
                            <a:schemeClr val="lt1"/>
                          </a:solidFill>
                        </a:rPr>
                        <a:t>Logistic Regression without Outliers (normalization) + RFE</a:t>
                      </a:r>
                      <a:endParaRPr sz="13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chemeClr val="lt1"/>
                          </a:solidFill>
                        </a:rPr>
                        <a:t>82.70%</a:t>
                      </a:r>
                      <a:endParaRPr sz="13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3525">
                <a:tc>
                  <a:txBody>
                    <a:bodyPr/>
                    <a:lstStyle/>
                    <a:p>
                      <a:pPr indent="0" lvl="0" marL="0" rtl="0" algn="just">
                        <a:lnSpc>
                          <a:spcPct val="115000"/>
                        </a:lnSpc>
                        <a:spcBef>
                          <a:spcPts val="0"/>
                        </a:spcBef>
                        <a:spcAft>
                          <a:spcPts val="0"/>
                        </a:spcAft>
                        <a:buNone/>
                      </a:pPr>
                      <a:r>
                        <a:rPr lang="en" sz="1300">
                          <a:solidFill>
                            <a:schemeClr val="lt1"/>
                          </a:solidFill>
                        </a:rPr>
                        <a:t>Logistic Regression without Outliers (normalization) + RFE + K-fold CV</a:t>
                      </a:r>
                      <a:endParaRPr sz="13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chemeClr val="lt1"/>
                          </a:solidFill>
                        </a:rPr>
                        <a:t>80.19%</a:t>
                      </a:r>
                      <a:endParaRPr sz="13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457200" y="428569"/>
            <a:ext cx="8229600" cy="57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Decision Tree</a:t>
            </a:r>
            <a:endParaRPr/>
          </a:p>
        </p:txBody>
      </p:sp>
      <p:sp>
        <p:nvSpPr>
          <p:cNvPr id="211" name="Google Shape;211;p34"/>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2" name="Google Shape;212;p34"/>
          <p:cNvGraphicFramePr/>
          <p:nvPr/>
        </p:nvGraphicFramePr>
        <p:xfrm>
          <a:off x="1735113" y="1549000"/>
          <a:ext cx="3000000" cy="3000000"/>
        </p:xfrm>
        <a:graphic>
          <a:graphicData uri="http://schemas.openxmlformats.org/drawingml/2006/table">
            <a:tbl>
              <a:tblPr>
                <a:noFill/>
                <a:tableStyleId>{70A87644-AAB0-4005-86E7-AAA10BFFC912}</a:tableStyleId>
              </a:tblPr>
              <a:tblGrid>
                <a:gridCol w="4552100"/>
                <a:gridCol w="1345875"/>
              </a:tblGrid>
              <a:tr h="100000">
                <a:tc>
                  <a:txBody>
                    <a:bodyPr/>
                    <a:lstStyle/>
                    <a:p>
                      <a:pPr indent="0" lvl="0" marL="0" rtl="0" algn="l">
                        <a:lnSpc>
                          <a:spcPct val="115000"/>
                        </a:lnSpc>
                        <a:spcBef>
                          <a:spcPts val="0"/>
                        </a:spcBef>
                        <a:spcAft>
                          <a:spcPts val="0"/>
                        </a:spcAft>
                        <a:buNone/>
                      </a:pPr>
                      <a:r>
                        <a:rPr b="1" lang="en">
                          <a:solidFill>
                            <a:schemeClr val="lt1"/>
                          </a:solidFill>
                        </a:rPr>
                        <a:t>Method</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chemeClr val="lt1"/>
                          </a:solidFill>
                        </a:rPr>
                        <a:t> Accuracy </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48325">
                <a:tc>
                  <a:txBody>
                    <a:bodyPr/>
                    <a:lstStyle/>
                    <a:p>
                      <a:pPr indent="0" lvl="0" marL="0" rtl="0" algn="l">
                        <a:lnSpc>
                          <a:spcPct val="115000"/>
                        </a:lnSpc>
                        <a:spcBef>
                          <a:spcPts val="0"/>
                        </a:spcBef>
                        <a:spcAft>
                          <a:spcPts val="0"/>
                        </a:spcAft>
                        <a:buNone/>
                      </a:pPr>
                      <a:r>
                        <a:rPr lang="en">
                          <a:solidFill>
                            <a:schemeClr val="lt1"/>
                          </a:solidFill>
                        </a:rPr>
                        <a:t>Decision Tree (No preprocessing - Weka)</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lt1"/>
                          </a:solidFill>
                          <a:highlight>
                            <a:schemeClr val="accent1"/>
                          </a:highlight>
                        </a:rPr>
                        <a:t>80.94%</a:t>
                      </a:r>
                      <a:endParaRPr sz="1200">
                        <a:solidFill>
                          <a:schemeClr val="lt1"/>
                        </a:solidFill>
                        <a:highlight>
                          <a:schemeClr val="accent1"/>
                        </a:highlight>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48325">
                <a:tc>
                  <a:txBody>
                    <a:bodyPr/>
                    <a:lstStyle/>
                    <a:p>
                      <a:pPr indent="0" lvl="0" marL="0" rtl="0" algn="l">
                        <a:lnSpc>
                          <a:spcPct val="115000"/>
                        </a:lnSpc>
                        <a:spcBef>
                          <a:spcPts val="0"/>
                        </a:spcBef>
                        <a:spcAft>
                          <a:spcPts val="0"/>
                        </a:spcAft>
                        <a:buNone/>
                      </a:pPr>
                      <a:r>
                        <a:rPr lang="en">
                          <a:solidFill>
                            <a:schemeClr val="lt1"/>
                          </a:solidFill>
                        </a:rPr>
                        <a:t>Decision Tree (With Outliers)</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lt1"/>
                          </a:solidFill>
                        </a:rPr>
                        <a:t>76.22%</a:t>
                      </a:r>
                      <a:endParaRPr sz="12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48325">
                <a:tc>
                  <a:txBody>
                    <a:bodyPr/>
                    <a:lstStyle/>
                    <a:p>
                      <a:pPr indent="0" lvl="0" marL="0" rtl="0" algn="l">
                        <a:lnSpc>
                          <a:spcPct val="115000"/>
                        </a:lnSpc>
                        <a:spcBef>
                          <a:spcPts val="0"/>
                        </a:spcBef>
                        <a:spcAft>
                          <a:spcPts val="0"/>
                        </a:spcAft>
                        <a:buNone/>
                      </a:pPr>
                      <a:r>
                        <a:rPr lang="en">
                          <a:solidFill>
                            <a:schemeClr val="lt1"/>
                          </a:solidFill>
                        </a:rPr>
                        <a:t>Decision Tree (After Feature Selection)</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dk1"/>
                          </a:solidFill>
                        </a:rPr>
                        <a:t>76.76%</a:t>
                      </a:r>
                      <a:endParaRPr sz="1200">
                        <a:solidFill>
                          <a:schemeClr val="dk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00"/>
                    </a:solidFill>
                  </a:tcPr>
                </a:tc>
              </a:tr>
              <a:tr h="148325">
                <a:tc>
                  <a:txBody>
                    <a:bodyPr/>
                    <a:lstStyle/>
                    <a:p>
                      <a:pPr indent="0" lvl="0" marL="0" rtl="0" algn="l">
                        <a:lnSpc>
                          <a:spcPct val="115000"/>
                        </a:lnSpc>
                        <a:spcBef>
                          <a:spcPts val="0"/>
                        </a:spcBef>
                        <a:spcAft>
                          <a:spcPts val="0"/>
                        </a:spcAft>
                        <a:buNone/>
                      </a:pPr>
                      <a:r>
                        <a:rPr lang="en">
                          <a:solidFill>
                            <a:schemeClr val="lt1"/>
                          </a:solidFill>
                        </a:rPr>
                        <a:t>Decision Tree (Without Outliers using binning)</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lt1"/>
                          </a:solidFill>
                        </a:rPr>
                        <a:t>74.44%</a:t>
                      </a:r>
                      <a:endParaRPr sz="12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48325">
                <a:tc>
                  <a:txBody>
                    <a:bodyPr/>
                    <a:lstStyle/>
                    <a:p>
                      <a:pPr indent="0" lvl="0" marL="0" rtl="0" algn="l">
                        <a:lnSpc>
                          <a:spcPct val="115000"/>
                        </a:lnSpc>
                        <a:spcBef>
                          <a:spcPts val="0"/>
                        </a:spcBef>
                        <a:spcAft>
                          <a:spcPts val="0"/>
                        </a:spcAft>
                        <a:buNone/>
                      </a:pPr>
                      <a:r>
                        <a:rPr lang="en">
                          <a:solidFill>
                            <a:schemeClr val="lt1"/>
                          </a:solidFill>
                        </a:rPr>
                        <a:t>Decision Tree (Without Outliers using normalization)</a:t>
                      </a:r>
                      <a:endParaRPr>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chemeClr val="lt1"/>
                          </a:solidFill>
                        </a:rPr>
                        <a:t>67.57%</a:t>
                      </a:r>
                      <a:endParaRPr sz="13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457200" y="428569"/>
            <a:ext cx="8229600" cy="5730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b="0"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t>For Better View of Decision Tree: </a:t>
            </a:r>
            <a:r>
              <a:rPr lang="en" sz="1800" u="sng">
                <a:hlinkClick r:id="rId3"/>
              </a:rPr>
              <a:t>https://imgur.com/n6Vbcpg</a:t>
            </a:r>
            <a:endParaRPr sz="3800"/>
          </a:p>
        </p:txBody>
      </p:sp>
      <p:sp>
        <p:nvSpPr>
          <p:cNvPr id="218" name="Google Shape;218;p35"/>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9" name="Google Shape;219;p35"/>
          <p:cNvPicPr preferRelativeResize="0"/>
          <p:nvPr/>
        </p:nvPicPr>
        <p:blipFill>
          <a:blip r:embed="rId4">
            <a:alphaModFix/>
          </a:blip>
          <a:stretch>
            <a:fillRect/>
          </a:stretch>
        </p:blipFill>
        <p:spPr>
          <a:xfrm>
            <a:off x="586950" y="1202125"/>
            <a:ext cx="7801225" cy="3082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98225" y="463969"/>
            <a:ext cx="8229600" cy="57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225" name="Google Shape;225;p36"/>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26" name="Google Shape;226;p36"/>
          <p:cNvGraphicFramePr/>
          <p:nvPr/>
        </p:nvGraphicFramePr>
        <p:xfrm>
          <a:off x="1367100" y="1603450"/>
          <a:ext cx="3000000" cy="3000000"/>
        </p:xfrm>
        <a:graphic>
          <a:graphicData uri="http://schemas.openxmlformats.org/drawingml/2006/table">
            <a:tbl>
              <a:tblPr>
                <a:noFill/>
                <a:tableStyleId>{70A87644-AAB0-4005-86E7-AAA10BFFC912}</a:tableStyleId>
              </a:tblPr>
              <a:tblGrid>
                <a:gridCol w="4178000"/>
                <a:gridCol w="1039025"/>
                <a:gridCol w="907775"/>
              </a:tblGrid>
              <a:tr h="263525">
                <a:tc>
                  <a:txBody>
                    <a:bodyPr/>
                    <a:lstStyle/>
                    <a:p>
                      <a:pPr indent="0" lvl="0" marL="0" rtl="0" algn="just">
                        <a:lnSpc>
                          <a:spcPct val="115000"/>
                        </a:lnSpc>
                        <a:spcBef>
                          <a:spcPts val="0"/>
                        </a:spcBef>
                        <a:spcAft>
                          <a:spcPts val="0"/>
                        </a:spcAft>
                        <a:buNone/>
                      </a:pPr>
                      <a:r>
                        <a:rPr b="1" lang="en" sz="1500">
                          <a:solidFill>
                            <a:schemeClr val="lt1"/>
                          </a:solidFill>
                        </a:rPr>
                        <a:t>Method</a:t>
                      </a:r>
                      <a:endParaRPr sz="15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chemeClr val="lt1"/>
                          </a:solidFill>
                        </a:rPr>
                        <a:t>Accuracy</a:t>
                      </a:r>
                      <a:endParaRPr sz="15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chemeClr val="lt1"/>
                          </a:solidFill>
                        </a:rPr>
                        <a:t>AUC</a:t>
                      </a:r>
                      <a:endParaRPr sz="15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3525">
                <a:tc>
                  <a:txBody>
                    <a:bodyPr/>
                    <a:lstStyle/>
                    <a:p>
                      <a:pPr indent="0" lvl="0" marL="0" rtl="0" algn="just">
                        <a:lnSpc>
                          <a:spcPct val="115000"/>
                        </a:lnSpc>
                        <a:spcBef>
                          <a:spcPts val="0"/>
                        </a:spcBef>
                        <a:spcAft>
                          <a:spcPts val="0"/>
                        </a:spcAft>
                        <a:buNone/>
                      </a:pPr>
                      <a:r>
                        <a:rPr lang="en" sz="1500">
                          <a:solidFill>
                            <a:schemeClr val="lt1"/>
                          </a:solidFill>
                        </a:rPr>
                        <a:t>Random Forest without Preprocessing (Weka)</a:t>
                      </a:r>
                      <a:endParaRPr sz="15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lt1"/>
                          </a:solidFill>
                        </a:rPr>
                        <a:t>77.85%</a:t>
                      </a:r>
                      <a:endParaRPr sz="15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chemeClr val="lt1"/>
                          </a:solidFill>
                        </a:rPr>
                        <a:t> </a:t>
                      </a:r>
                      <a:endParaRPr sz="15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3525">
                <a:tc>
                  <a:txBody>
                    <a:bodyPr/>
                    <a:lstStyle/>
                    <a:p>
                      <a:pPr indent="0" lvl="0" marL="0" rtl="0" algn="just">
                        <a:lnSpc>
                          <a:spcPct val="115000"/>
                        </a:lnSpc>
                        <a:spcBef>
                          <a:spcPts val="0"/>
                        </a:spcBef>
                        <a:spcAft>
                          <a:spcPts val="0"/>
                        </a:spcAft>
                        <a:buNone/>
                      </a:pPr>
                      <a:r>
                        <a:rPr lang="en" sz="1500">
                          <a:solidFill>
                            <a:schemeClr val="lt1"/>
                          </a:solidFill>
                        </a:rPr>
                        <a:t>Random Forest with Outliers</a:t>
                      </a:r>
                      <a:endParaRPr sz="15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dk1"/>
                          </a:solidFill>
                        </a:rPr>
                        <a:t>77.63%</a:t>
                      </a:r>
                      <a:endParaRPr sz="1500">
                        <a:solidFill>
                          <a:schemeClr val="dk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500">
                          <a:solidFill>
                            <a:schemeClr val="dk1"/>
                          </a:solidFill>
                        </a:rPr>
                        <a:t>0.690</a:t>
                      </a:r>
                      <a:endParaRPr sz="1500">
                        <a:solidFill>
                          <a:schemeClr val="dk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263525">
                <a:tc>
                  <a:txBody>
                    <a:bodyPr/>
                    <a:lstStyle/>
                    <a:p>
                      <a:pPr indent="0" lvl="0" marL="0" rtl="0" algn="just">
                        <a:lnSpc>
                          <a:spcPct val="115000"/>
                        </a:lnSpc>
                        <a:spcBef>
                          <a:spcPts val="0"/>
                        </a:spcBef>
                        <a:spcAft>
                          <a:spcPts val="0"/>
                        </a:spcAft>
                        <a:buNone/>
                      </a:pPr>
                      <a:r>
                        <a:rPr lang="en" sz="1500">
                          <a:solidFill>
                            <a:schemeClr val="lt1"/>
                          </a:solidFill>
                        </a:rPr>
                        <a:t>Random Forest without Outliers using binning</a:t>
                      </a:r>
                      <a:endParaRPr sz="15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dk1"/>
                          </a:solidFill>
                        </a:rPr>
                        <a:t>80.23%</a:t>
                      </a:r>
                      <a:endParaRPr sz="1500">
                        <a:solidFill>
                          <a:schemeClr val="dk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500">
                          <a:solidFill>
                            <a:schemeClr val="dk1"/>
                          </a:solidFill>
                        </a:rPr>
                        <a:t>0.815</a:t>
                      </a:r>
                      <a:endParaRPr sz="1500">
                        <a:solidFill>
                          <a:schemeClr val="dk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00"/>
                    </a:solidFill>
                  </a:tcPr>
                </a:tc>
              </a:tr>
              <a:tr h="263525">
                <a:tc>
                  <a:txBody>
                    <a:bodyPr/>
                    <a:lstStyle/>
                    <a:p>
                      <a:pPr indent="0" lvl="0" marL="0" rtl="0" algn="just">
                        <a:lnSpc>
                          <a:spcPct val="115000"/>
                        </a:lnSpc>
                        <a:spcBef>
                          <a:spcPts val="0"/>
                        </a:spcBef>
                        <a:spcAft>
                          <a:spcPts val="0"/>
                        </a:spcAft>
                        <a:buNone/>
                      </a:pPr>
                      <a:r>
                        <a:rPr lang="en" sz="1500">
                          <a:solidFill>
                            <a:schemeClr val="lt1"/>
                          </a:solidFill>
                        </a:rPr>
                        <a:t>Random Forest without Outliers using normalization</a:t>
                      </a:r>
                      <a:endParaRPr sz="15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lt1"/>
                          </a:solidFill>
                        </a:rPr>
                        <a:t>79.72%</a:t>
                      </a:r>
                      <a:endParaRPr sz="15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chemeClr val="lt1"/>
                          </a:solidFill>
                        </a:rPr>
                        <a:t>0.7241</a:t>
                      </a:r>
                      <a:endParaRPr sz="1500">
                        <a:solidFill>
                          <a:schemeClr val="lt1"/>
                        </a:solidFill>
                      </a:endParaRPr>
                    </a:p>
                  </a:txBody>
                  <a:tcPr marT="12700" marB="63500" marR="12700" marL="1270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2" name="Google Shape;232;p37"/>
          <p:cNvPicPr preferRelativeResize="0"/>
          <p:nvPr/>
        </p:nvPicPr>
        <p:blipFill>
          <a:blip r:embed="rId3">
            <a:alphaModFix/>
          </a:blip>
          <a:stretch>
            <a:fillRect/>
          </a:stretch>
        </p:blipFill>
        <p:spPr>
          <a:xfrm>
            <a:off x="1600200" y="1142744"/>
            <a:ext cx="5943600" cy="3543300"/>
          </a:xfrm>
          <a:prstGeom prst="rect">
            <a:avLst/>
          </a:prstGeom>
          <a:noFill/>
          <a:ln>
            <a:noFill/>
          </a:ln>
        </p:spPr>
      </p:pic>
      <p:sp>
        <p:nvSpPr>
          <p:cNvPr id="233" name="Google Shape;233;p37"/>
          <p:cNvSpPr txBox="1"/>
          <p:nvPr>
            <p:ph idx="4294967295" type="body"/>
          </p:nvPr>
        </p:nvSpPr>
        <p:spPr>
          <a:xfrm>
            <a:off x="1416000" y="475350"/>
            <a:ext cx="6312000" cy="4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Attributes</a:t>
            </a:r>
            <a:r>
              <a:rPr b="1" lang="en"/>
              <a:t> Impacting Loan Applicant Credibility</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a:t>
            </a:r>
            <a:r>
              <a:rPr lang="en"/>
              <a:t> Idea</a:t>
            </a:r>
            <a:endParaRPr/>
          </a:p>
        </p:txBody>
      </p:sp>
      <p:sp>
        <p:nvSpPr>
          <p:cNvPr id="102" name="Google Shape;102;p20"/>
          <p:cNvSpPr txBox="1"/>
          <p:nvPr>
            <p:ph idx="1" type="body"/>
          </p:nvPr>
        </p:nvSpPr>
        <p:spPr>
          <a:xfrm>
            <a:off x="2036425" y="2460925"/>
            <a:ext cx="6414000" cy="124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2200"/>
              <a:t>“</a:t>
            </a:r>
            <a:r>
              <a:rPr i="1" lang="en" sz="2200"/>
              <a:t>Provide quick, immediate, and easy way to identify and classify the credibility of loan applicants who are most likely to get a loan approval.”</a:t>
            </a:r>
            <a:endParaRPr i="1" sz="2200"/>
          </a:p>
          <a:p>
            <a:pPr indent="0" lvl="0" marL="0" rtl="0" algn="l">
              <a:spcBef>
                <a:spcPts val="600"/>
              </a:spcBef>
              <a:spcAft>
                <a:spcPts val="0"/>
              </a:spcAft>
              <a:buNone/>
            </a:pPr>
            <a:r>
              <a:t/>
            </a:r>
            <a:endParaRPr sz="2000"/>
          </a:p>
        </p:txBody>
      </p:sp>
      <p:sp>
        <p:nvSpPr>
          <p:cNvPr id="103" name="Google Shape;103;p20"/>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9" name="Google Shape;239;p38"/>
          <p:cNvPicPr preferRelativeResize="0"/>
          <p:nvPr/>
        </p:nvPicPr>
        <p:blipFill>
          <a:blip r:embed="rId3">
            <a:alphaModFix/>
          </a:blip>
          <a:stretch>
            <a:fillRect/>
          </a:stretch>
        </p:blipFill>
        <p:spPr>
          <a:xfrm>
            <a:off x="2548125" y="940219"/>
            <a:ext cx="4047761" cy="3837131"/>
          </a:xfrm>
          <a:prstGeom prst="rect">
            <a:avLst/>
          </a:prstGeom>
          <a:noFill/>
          <a:ln>
            <a:noFill/>
          </a:ln>
        </p:spPr>
      </p:pic>
      <p:sp>
        <p:nvSpPr>
          <p:cNvPr id="240" name="Google Shape;240;p38"/>
          <p:cNvSpPr txBox="1"/>
          <p:nvPr>
            <p:ph idx="4294967295" type="body"/>
          </p:nvPr>
        </p:nvSpPr>
        <p:spPr>
          <a:xfrm>
            <a:off x="3123525" y="261650"/>
            <a:ext cx="3135600" cy="4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300"/>
              <a:t>Model Comparison</a:t>
            </a:r>
            <a:endParaRPr b="1" sz="2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idx="4294967295" type="ctrTitle"/>
          </p:nvPr>
        </p:nvSpPr>
        <p:spPr>
          <a:xfrm>
            <a:off x="784375" y="636344"/>
            <a:ext cx="6009300" cy="7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chemeClr val="accent4"/>
                </a:solidFill>
              </a:rPr>
              <a:t>Best Model</a:t>
            </a:r>
            <a:endParaRPr sz="3300">
              <a:solidFill>
                <a:schemeClr val="accent4"/>
              </a:solidFill>
            </a:endParaRPr>
          </a:p>
        </p:txBody>
      </p:sp>
      <p:sp>
        <p:nvSpPr>
          <p:cNvPr id="246" name="Google Shape;246;p39"/>
          <p:cNvSpPr txBox="1"/>
          <p:nvPr>
            <p:ph idx="4294967295" type="subTitle"/>
          </p:nvPr>
        </p:nvSpPr>
        <p:spPr>
          <a:xfrm>
            <a:off x="852125" y="1226750"/>
            <a:ext cx="8102700" cy="81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900"/>
              <a:t>Logistic Regression with Outliers (no RFE + no K-Fold CV) - 83.24% </a:t>
            </a:r>
            <a:endParaRPr b="1" sz="1000">
              <a:latin typeface="Arial"/>
              <a:ea typeface="Arial"/>
              <a:cs typeface="Arial"/>
              <a:sym typeface="Arial"/>
            </a:endParaRPr>
          </a:p>
          <a:p>
            <a:pPr indent="0" lvl="0" marL="0" rtl="0" algn="l">
              <a:spcBef>
                <a:spcPts val="600"/>
              </a:spcBef>
              <a:spcAft>
                <a:spcPts val="0"/>
              </a:spcAft>
              <a:buClr>
                <a:schemeClr val="dk1"/>
              </a:buClr>
              <a:buSzPts val="1100"/>
              <a:buFont typeface="Arial"/>
              <a:buNone/>
            </a:pPr>
            <a:r>
              <a:t/>
            </a:r>
            <a:endParaRPr sz="1900"/>
          </a:p>
          <a:p>
            <a:pPr indent="0" lvl="0" marL="0" rtl="0" algn="l">
              <a:spcBef>
                <a:spcPts val="600"/>
              </a:spcBef>
              <a:spcAft>
                <a:spcPts val="0"/>
              </a:spcAft>
              <a:buNone/>
            </a:pPr>
            <a:r>
              <a:t/>
            </a:r>
            <a:endParaRPr b="1" sz="1900"/>
          </a:p>
        </p:txBody>
      </p:sp>
      <p:sp>
        <p:nvSpPr>
          <p:cNvPr id="247" name="Google Shape;247;p39"/>
          <p:cNvSpPr txBox="1"/>
          <p:nvPr>
            <p:ph idx="4294967295" type="ctrTitle"/>
          </p:nvPr>
        </p:nvSpPr>
        <p:spPr>
          <a:xfrm>
            <a:off x="784375" y="3199550"/>
            <a:ext cx="7772400" cy="8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chemeClr val="accent4"/>
                </a:solidFill>
              </a:rPr>
              <a:t>Reasons Why</a:t>
            </a:r>
            <a:endParaRPr sz="3300">
              <a:solidFill>
                <a:schemeClr val="accent4"/>
              </a:solidFill>
            </a:endParaRPr>
          </a:p>
        </p:txBody>
      </p:sp>
      <p:sp>
        <p:nvSpPr>
          <p:cNvPr id="248" name="Google Shape;248;p39"/>
          <p:cNvSpPr txBox="1"/>
          <p:nvPr>
            <p:ph idx="4294967295" type="subTitle"/>
          </p:nvPr>
        </p:nvSpPr>
        <p:spPr>
          <a:xfrm>
            <a:off x="852125" y="3774009"/>
            <a:ext cx="7772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t>Logistic Regression had a higher accuracy percentage and takes outliers into account to perform classification accurately. We also found the most impactful variable was Credit History because it provided the highest feature importance value using the feature importance function of sklearn.</a:t>
            </a:r>
            <a:endParaRPr b="1" sz="1400"/>
          </a:p>
        </p:txBody>
      </p:sp>
      <p:sp>
        <p:nvSpPr>
          <p:cNvPr id="249" name="Google Shape;249;p39"/>
          <p:cNvSpPr txBox="1"/>
          <p:nvPr>
            <p:ph idx="4294967295" type="ctrTitle"/>
          </p:nvPr>
        </p:nvSpPr>
        <p:spPr>
          <a:xfrm>
            <a:off x="784375" y="1925925"/>
            <a:ext cx="7772400" cy="8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chemeClr val="accent4"/>
                </a:solidFill>
              </a:rPr>
              <a:t>Most Impactful Variable</a:t>
            </a:r>
            <a:endParaRPr sz="3300">
              <a:solidFill>
                <a:schemeClr val="accent4"/>
              </a:solidFill>
            </a:endParaRPr>
          </a:p>
          <a:p>
            <a:pPr indent="0" lvl="0" marL="0" rtl="0" algn="l">
              <a:spcBef>
                <a:spcPts val="0"/>
              </a:spcBef>
              <a:spcAft>
                <a:spcPts val="0"/>
              </a:spcAft>
              <a:buNone/>
            </a:pPr>
            <a:r>
              <a:t/>
            </a:r>
            <a:endParaRPr sz="2000"/>
          </a:p>
        </p:txBody>
      </p:sp>
      <p:sp>
        <p:nvSpPr>
          <p:cNvPr id="250" name="Google Shape;250;p39"/>
          <p:cNvSpPr txBox="1"/>
          <p:nvPr>
            <p:ph idx="4294967295" type="subTitle"/>
          </p:nvPr>
        </p:nvSpPr>
        <p:spPr>
          <a:xfrm>
            <a:off x="852125" y="2531359"/>
            <a:ext cx="7772400" cy="46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latin typeface="Arial"/>
                <a:ea typeface="Arial"/>
                <a:cs typeface="Arial"/>
                <a:sym typeface="Arial"/>
              </a:rPr>
              <a:t>Credit History</a:t>
            </a:r>
            <a:endParaRPr b="1">
              <a:latin typeface="Arial"/>
              <a:ea typeface="Arial"/>
              <a:cs typeface="Arial"/>
              <a:sym typeface="Arial"/>
            </a:endParaRPr>
          </a:p>
          <a:p>
            <a:pPr indent="0" lvl="0" marL="0" rtl="0" algn="l">
              <a:spcBef>
                <a:spcPts val="600"/>
              </a:spcBef>
              <a:spcAft>
                <a:spcPts val="0"/>
              </a:spcAft>
              <a:buNone/>
            </a:pPr>
            <a:r>
              <a:t/>
            </a:r>
            <a:endParaRPr/>
          </a:p>
        </p:txBody>
      </p:sp>
      <p:sp>
        <p:nvSpPr>
          <p:cNvPr id="251" name="Google Shape;251;p39"/>
          <p:cNvSpPr/>
          <p:nvPr/>
        </p:nvSpPr>
        <p:spPr>
          <a:xfrm>
            <a:off x="0" y="851037"/>
            <a:ext cx="663300" cy="4974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9"/>
          <p:cNvSpPr/>
          <p:nvPr/>
        </p:nvSpPr>
        <p:spPr>
          <a:xfrm>
            <a:off x="0" y="2124663"/>
            <a:ext cx="663300" cy="4974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9"/>
          <p:cNvSpPr/>
          <p:nvPr/>
        </p:nvSpPr>
        <p:spPr>
          <a:xfrm>
            <a:off x="0" y="3398290"/>
            <a:ext cx="663300" cy="4974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9"/>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idx="4294967295" type="ctrTitle"/>
          </p:nvPr>
        </p:nvSpPr>
        <p:spPr>
          <a:xfrm>
            <a:off x="1378500" y="1453200"/>
            <a:ext cx="6387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8200"/>
              <a:t>Thank You!</a:t>
            </a:r>
            <a:endParaRPr sz="8200"/>
          </a:p>
        </p:txBody>
      </p:sp>
      <p:sp>
        <p:nvSpPr>
          <p:cNvPr id="260" name="Google Shape;260;p40"/>
          <p:cNvSpPr txBox="1"/>
          <p:nvPr>
            <p:ph idx="4294967295" type="body"/>
          </p:nvPr>
        </p:nvSpPr>
        <p:spPr>
          <a:xfrm>
            <a:off x="2906225" y="2776250"/>
            <a:ext cx="4096500" cy="56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3400">
                <a:solidFill>
                  <a:schemeClr val="accent2"/>
                </a:solidFill>
                <a:latin typeface="Montserrat"/>
                <a:ea typeface="Montserrat"/>
                <a:cs typeface="Montserrat"/>
                <a:sym typeface="Montserrat"/>
              </a:rPr>
              <a:t>Any questions?</a:t>
            </a:r>
            <a:endParaRPr sz="3400">
              <a:solidFill>
                <a:schemeClr val="accent2"/>
              </a:solidFill>
              <a:latin typeface="Montserrat"/>
              <a:ea typeface="Montserrat"/>
              <a:cs typeface="Montserrat"/>
              <a:sym typeface="Montserrat"/>
            </a:endParaRPr>
          </a:p>
        </p:txBody>
      </p:sp>
      <p:sp>
        <p:nvSpPr>
          <p:cNvPr id="261" name="Google Shape;261;p40"/>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09" name="Google Shape;109;p21"/>
          <p:cNvSpPr txBox="1"/>
          <p:nvPr>
            <p:ph idx="1" type="body"/>
          </p:nvPr>
        </p:nvSpPr>
        <p:spPr>
          <a:xfrm>
            <a:off x="561950" y="1880794"/>
            <a:ext cx="8020200" cy="2815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Which machine learning technique is best to classify credibility of loan applicant based on basic applicant information? </a:t>
            </a:r>
            <a:endParaRPr/>
          </a:p>
          <a:p>
            <a:pPr indent="-355600" lvl="0" marL="457200" rtl="0" algn="l">
              <a:spcBef>
                <a:spcPts val="0"/>
              </a:spcBef>
              <a:spcAft>
                <a:spcPts val="0"/>
              </a:spcAft>
              <a:buSzPts val="2000"/>
              <a:buChar char="○"/>
            </a:pPr>
            <a:r>
              <a:rPr lang="en"/>
              <a:t>What factors impact loan applicant credibility?</a:t>
            </a:r>
            <a:endParaRPr/>
          </a:p>
          <a:p>
            <a:pPr indent="0" lvl="0" marL="457200" rtl="0" algn="l">
              <a:spcBef>
                <a:spcPts val="0"/>
              </a:spcBef>
              <a:spcAft>
                <a:spcPts val="0"/>
              </a:spcAft>
              <a:buNone/>
            </a:pPr>
            <a:r>
              <a:t/>
            </a:r>
            <a:endParaRPr/>
          </a:p>
          <a:p>
            <a:pPr indent="0" lvl="0" marL="0" rtl="0" algn="l">
              <a:spcBef>
                <a:spcPts val="600"/>
              </a:spcBef>
              <a:spcAft>
                <a:spcPts val="0"/>
              </a:spcAft>
              <a:buNone/>
            </a:pPr>
            <a:r>
              <a:t/>
            </a:r>
            <a:endParaRPr/>
          </a:p>
        </p:txBody>
      </p:sp>
      <p:sp>
        <p:nvSpPr>
          <p:cNvPr id="110" name="Google Shape;110;p21"/>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4294967295" type="title"/>
          </p:nvPr>
        </p:nvSpPr>
        <p:spPr>
          <a:xfrm>
            <a:off x="457200" y="2387944"/>
            <a:ext cx="8229600" cy="57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Exploratory Data Analysis</a:t>
            </a:r>
            <a:endParaRPr sz="6000"/>
          </a:p>
          <a:p>
            <a:pPr indent="0" lvl="0" marL="0" rtl="0" algn="ctr">
              <a:spcBef>
                <a:spcPts val="0"/>
              </a:spcBef>
              <a:spcAft>
                <a:spcPts val="0"/>
              </a:spcAft>
              <a:buNone/>
            </a:pPr>
            <a:r>
              <a:t/>
            </a:r>
            <a:endParaRPr sz="6000"/>
          </a:p>
        </p:txBody>
      </p:sp>
      <p:sp>
        <p:nvSpPr>
          <p:cNvPr id="116" name="Google Shape;116;p22"/>
          <p:cNvSpPr/>
          <p:nvPr/>
        </p:nvSpPr>
        <p:spPr>
          <a:xfrm>
            <a:off x="3979200" y="3311513"/>
            <a:ext cx="11856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4"/>
                </a:solidFill>
              </a:rPr>
              <a:t>Dataset</a:t>
            </a:r>
            <a:endParaRPr>
              <a:solidFill>
                <a:schemeClr val="accent4"/>
              </a:solidFill>
            </a:endParaRPr>
          </a:p>
        </p:txBody>
      </p:sp>
      <p:sp>
        <p:nvSpPr>
          <p:cNvPr id="123" name="Google Shape;123;p23"/>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4" name="Google Shape;124;p23"/>
          <p:cNvPicPr preferRelativeResize="0"/>
          <p:nvPr/>
        </p:nvPicPr>
        <p:blipFill rotWithShape="1">
          <a:blip r:embed="rId3">
            <a:alphaModFix/>
          </a:blip>
          <a:srcRect b="0" l="0" r="0" t="-9565"/>
          <a:stretch/>
        </p:blipFill>
        <p:spPr>
          <a:xfrm>
            <a:off x="5129725" y="1247482"/>
            <a:ext cx="3499081" cy="3319180"/>
          </a:xfrm>
          <a:prstGeom prst="rect">
            <a:avLst/>
          </a:prstGeom>
          <a:noFill/>
          <a:ln>
            <a:noFill/>
          </a:ln>
        </p:spPr>
      </p:pic>
      <p:sp>
        <p:nvSpPr>
          <p:cNvPr id="125" name="Google Shape;125;p23"/>
          <p:cNvSpPr txBox="1"/>
          <p:nvPr>
            <p:ph idx="1" type="body"/>
          </p:nvPr>
        </p:nvSpPr>
        <p:spPr>
          <a:xfrm>
            <a:off x="395125" y="1716928"/>
            <a:ext cx="4734600" cy="26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Source</a:t>
            </a:r>
            <a:r>
              <a:rPr lang="en"/>
              <a:t>: </a:t>
            </a:r>
            <a:endParaRPr/>
          </a:p>
          <a:p>
            <a:pPr indent="-342900" lvl="0" marL="914400" rtl="0" algn="l">
              <a:spcBef>
                <a:spcPts val="0"/>
              </a:spcBef>
              <a:spcAft>
                <a:spcPts val="0"/>
              </a:spcAft>
              <a:buSzPts val="1800"/>
              <a:buChar char="-"/>
            </a:pPr>
            <a:r>
              <a:rPr lang="en"/>
              <a:t>Kaggle’s </a:t>
            </a:r>
            <a:r>
              <a:rPr lang="en"/>
              <a:t>Loan Eligible Dataset</a:t>
            </a:r>
            <a:endParaRPr/>
          </a:p>
          <a:p>
            <a:pPr indent="0" lvl="0" marL="0" rtl="0" algn="l">
              <a:lnSpc>
                <a:spcPct val="100000"/>
              </a:lnSpc>
              <a:spcBef>
                <a:spcPts val="600"/>
              </a:spcBef>
              <a:spcAft>
                <a:spcPts val="0"/>
              </a:spcAft>
              <a:buNone/>
            </a:pPr>
            <a:r>
              <a:rPr b="1" lang="en"/>
              <a:t>Dataset size</a:t>
            </a:r>
            <a:r>
              <a:rPr lang="en"/>
              <a:t>:</a:t>
            </a:r>
            <a:endParaRPr/>
          </a:p>
          <a:p>
            <a:pPr indent="-342900" lvl="0" marL="914400" rtl="0" algn="l">
              <a:lnSpc>
                <a:spcPct val="100000"/>
              </a:lnSpc>
              <a:spcBef>
                <a:spcPts val="600"/>
              </a:spcBef>
              <a:spcAft>
                <a:spcPts val="0"/>
              </a:spcAft>
              <a:buSzPts val="1800"/>
              <a:buChar char="-"/>
            </a:pPr>
            <a:r>
              <a:rPr lang="en"/>
              <a:t> (614, 13)</a:t>
            </a:r>
            <a:endParaRPr>
              <a:solidFill>
                <a:srgbClr val="FF0000"/>
              </a:solidFill>
            </a:endParaRPr>
          </a:p>
          <a:p>
            <a:pPr indent="0" lvl="0" marL="0" rtl="0" algn="l">
              <a:lnSpc>
                <a:spcPct val="100000"/>
              </a:lnSpc>
              <a:spcBef>
                <a:spcPts val="600"/>
              </a:spcBef>
              <a:spcAft>
                <a:spcPts val="0"/>
              </a:spcAft>
              <a:buNone/>
            </a:pPr>
            <a:r>
              <a:rPr b="1" lang="en"/>
              <a:t>Data Types:</a:t>
            </a:r>
            <a:r>
              <a:rPr lang="en"/>
              <a:t> </a:t>
            </a:r>
            <a:endParaRPr/>
          </a:p>
          <a:p>
            <a:pPr indent="-342900" lvl="0" marL="914400" rtl="0" algn="l">
              <a:lnSpc>
                <a:spcPct val="100000"/>
              </a:lnSpc>
              <a:spcBef>
                <a:spcPts val="600"/>
              </a:spcBef>
              <a:spcAft>
                <a:spcPts val="0"/>
              </a:spcAft>
              <a:buSzPts val="1800"/>
              <a:buChar char="-"/>
            </a:pPr>
            <a:r>
              <a:rPr lang="en"/>
              <a:t>Categorical, Numeric</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1" name="Google Shape;131;p24"/>
          <p:cNvPicPr preferRelativeResize="0"/>
          <p:nvPr/>
        </p:nvPicPr>
        <p:blipFill>
          <a:blip r:embed="rId3">
            <a:alphaModFix/>
          </a:blip>
          <a:stretch>
            <a:fillRect/>
          </a:stretch>
        </p:blipFill>
        <p:spPr>
          <a:xfrm>
            <a:off x="5387400" y="1884300"/>
            <a:ext cx="3092850" cy="2077401"/>
          </a:xfrm>
          <a:prstGeom prst="rect">
            <a:avLst/>
          </a:prstGeom>
          <a:noFill/>
          <a:ln>
            <a:noFill/>
          </a:ln>
        </p:spPr>
      </p:pic>
      <p:pic>
        <p:nvPicPr>
          <p:cNvPr id="132" name="Google Shape;132;p24"/>
          <p:cNvPicPr preferRelativeResize="0"/>
          <p:nvPr/>
        </p:nvPicPr>
        <p:blipFill>
          <a:blip r:embed="rId4">
            <a:alphaModFix/>
          </a:blip>
          <a:stretch>
            <a:fillRect/>
          </a:stretch>
        </p:blipFill>
        <p:spPr>
          <a:xfrm>
            <a:off x="372950" y="1500075"/>
            <a:ext cx="4337700" cy="3432575"/>
          </a:xfrm>
          <a:prstGeom prst="rect">
            <a:avLst/>
          </a:prstGeom>
          <a:noFill/>
          <a:ln>
            <a:noFill/>
          </a:ln>
        </p:spPr>
      </p:pic>
      <p:sp>
        <p:nvSpPr>
          <p:cNvPr id="133" name="Google Shape;133;p24"/>
          <p:cNvSpPr txBox="1"/>
          <p:nvPr/>
        </p:nvSpPr>
        <p:spPr>
          <a:xfrm>
            <a:off x="5724475" y="3961700"/>
            <a:ext cx="28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Open Sans"/>
                <a:ea typeface="Open Sans"/>
                <a:cs typeface="Open Sans"/>
                <a:sym typeface="Open Sans"/>
              </a:rPr>
              <a:t>   Yes: 422                 No: 192 </a:t>
            </a:r>
            <a:endParaRPr b="1">
              <a:solidFill>
                <a:schemeClr val="lt1"/>
              </a:solidFill>
              <a:latin typeface="Open Sans"/>
              <a:ea typeface="Open Sans"/>
              <a:cs typeface="Open Sans"/>
              <a:sym typeface="Open Sans"/>
            </a:endParaRPr>
          </a:p>
        </p:txBody>
      </p:sp>
      <p:sp>
        <p:nvSpPr>
          <p:cNvPr id="134" name="Google Shape;134;p24"/>
          <p:cNvSpPr txBox="1"/>
          <p:nvPr>
            <p:ph type="title"/>
          </p:nvPr>
        </p:nvSpPr>
        <p:spPr>
          <a:xfrm>
            <a:off x="372950" y="874300"/>
            <a:ext cx="49632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solidFill>
                  <a:schemeClr val="accent4"/>
                </a:solidFill>
              </a:rPr>
              <a:t>Summary of Categorical Variables</a:t>
            </a:r>
            <a:endParaRPr sz="2100">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5"/>
          <p:cNvSpPr txBox="1"/>
          <p:nvPr>
            <p:ph type="title"/>
          </p:nvPr>
        </p:nvSpPr>
        <p:spPr>
          <a:xfrm>
            <a:off x="372950" y="874300"/>
            <a:ext cx="49632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solidFill>
                  <a:schemeClr val="accent4"/>
                </a:solidFill>
              </a:rPr>
              <a:t>Summary of Numeric Variables</a:t>
            </a:r>
            <a:endParaRPr sz="2100">
              <a:solidFill>
                <a:schemeClr val="accent4"/>
              </a:solidFill>
            </a:endParaRPr>
          </a:p>
        </p:txBody>
      </p:sp>
      <p:pic>
        <p:nvPicPr>
          <p:cNvPr id="141" name="Google Shape;141;p25"/>
          <p:cNvPicPr preferRelativeResize="0"/>
          <p:nvPr/>
        </p:nvPicPr>
        <p:blipFill rotWithShape="1">
          <a:blip r:embed="rId3">
            <a:alphaModFix/>
          </a:blip>
          <a:srcRect b="22508" l="1632" r="1796" t="7610"/>
          <a:stretch/>
        </p:blipFill>
        <p:spPr>
          <a:xfrm>
            <a:off x="584213" y="2118275"/>
            <a:ext cx="7975575" cy="121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4294967295" type="ctrTitle"/>
          </p:nvPr>
        </p:nvSpPr>
        <p:spPr>
          <a:xfrm>
            <a:off x="565775" y="1126144"/>
            <a:ext cx="801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400"/>
              <a:t>Preprocessing</a:t>
            </a:r>
            <a:endParaRPr sz="7400"/>
          </a:p>
        </p:txBody>
      </p:sp>
      <p:sp>
        <p:nvSpPr>
          <p:cNvPr id="147" name="Google Shape;147;p26"/>
          <p:cNvSpPr txBox="1"/>
          <p:nvPr>
            <p:ph idx="4294967295" type="subTitle"/>
          </p:nvPr>
        </p:nvSpPr>
        <p:spPr>
          <a:xfrm>
            <a:off x="481675" y="3036844"/>
            <a:ext cx="8204700" cy="8193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 data scientists spend 80% of their time cleaning data”</a:t>
            </a:r>
            <a:endParaRPr/>
          </a:p>
        </p:txBody>
      </p:sp>
      <p:sp>
        <p:nvSpPr>
          <p:cNvPr id="148" name="Google Shape;148;p26"/>
          <p:cNvSpPr/>
          <p:nvPr/>
        </p:nvSpPr>
        <p:spPr>
          <a:xfrm>
            <a:off x="2584275" y="2565356"/>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6"/>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idx="4294967295" type="title"/>
          </p:nvPr>
        </p:nvSpPr>
        <p:spPr>
          <a:xfrm>
            <a:off x="421900" y="650775"/>
            <a:ext cx="6977400" cy="57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Common steps of preprocessing </a:t>
            </a:r>
            <a:r>
              <a:rPr lang="en" sz="2600"/>
              <a:t>:</a:t>
            </a:r>
            <a:endParaRPr sz="2600"/>
          </a:p>
        </p:txBody>
      </p:sp>
      <p:sp>
        <p:nvSpPr>
          <p:cNvPr id="155" name="Google Shape;155;p27"/>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7"/>
          <p:cNvSpPr txBox="1"/>
          <p:nvPr/>
        </p:nvSpPr>
        <p:spPr>
          <a:xfrm>
            <a:off x="1119025" y="1223775"/>
            <a:ext cx="72519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lt1"/>
              </a:buClr>
              <a:buSzPts val="1500"/>
              <a:buFont typeface="Open Sans"/>
              <a:buAutoNum type="arabicPeriod"/>
            </a:pPr>
            <a:r>
              <a:rPr b="1" lang="en" sz="1500">
                <a:solidFill>
                  <a:schemeClr val="lt1"/>
                </a:solidFill>
                <a:latin typeface="Open Sans"/>
                <a:ea typeface="Open Sans"/>
                <a:cs typeface="Open Sans"/>
                <a:sym typeface="Open Sans"/>
              </a:rPr>
              <a:t>Checking for duplicates </a:t>
            </a:r>
            <a:endParaRPr b="1" sz="1500">
              <a:solidFill>
                <a:schemeClr val="lt1"/>
              </a:solidFill>
              <a:latin typeface="Open Sans"/>
              <a:ea typeface="Open Sans"/>
              <a:cs typeface="Open Sans"/>
              <a:sym typeface="Open Sans"/>
            </a:endParaRPr>
          </a:p>
          <a:p>
            <a:pPr indent="-323850" lvl="0" marL="457200" rtl="0" algn="l">
              <a:lnSpc>
                <a:spcPct val="115000"/>
              </a:lnSpc>
              <a:spcBef>
                <a:spcPts val="0"/>
              </a:spcBef>
              <a:spcAft>
                <a:spcPts val="0"/>
              </a:spcAft>
              <a:buClr>
                <a:schemeClr val="lt1"/>
              </a:buClr>
              <a:buSzPts val="1500"/>
              <a:buFont typeface="Open Sans"/>
              <a:buAutoNum type="arabicPeriod"/>
            </a:pPr>
            <a:r>
              <a:rPr b="1" lang="en" sz="1500">
                <a:solidFill>
                  <a:schemeClr val="lt1"/>
                </a:solidFill>
                <a:latin typeface="Open Sans"/>
                <a:ea typeface="Open Sans"/>
                <a:cs typeface="Open Sans"/>
                <a:sym typeface="Open Sans"/>
              </a:rPr>
              <a:t>Dropping irrelevant columns: Loan_ID column</a:t>
            </a:r>
            <a:endParaRPr b="1" sz="1500">
              <a:solidFill>
                <a:schemeClr val="lt1"/>
              </a:solidFill>
              <a:latin typeface="Open Sans"/>
              <a:ea typeface="Open Sans"/>
              <a:cs typeface="Open Sans"/>
              <a:sym typeface="Open Sans"/>
            </a:endParaRPr>
          </a:p>
          <a:p>
            <a:pPr indent="-323850" lvl="0" marL="457200" rtl="0" algn="l">
              <a:lnSpc>
                <a:spcPct val="115000"/>
              </a:lnSpc>
              <a:spcBef>
                <a:spcPts val="0"/>
              </a:spcBef>
              <a:spcAft>
                <a:spcPts val="0"/>
              </a:spcAft>
              <a:buClr>
                <a:schemeClr val="lt1"/>
              </a:buClr>
              <a:buSzPts val="1500"/>
              <a:buFont typeface="Times New Roman"/>
              <a:buAutoNum type="arabicPeriod"/>
            </a:pPr>
            <a:r>
              <a:rPr b="1" lang="en" sz="1500">
                <a:solidFill>
                  <a:schemeClr val="lt1"/>
                </a:solidFill>
                <a:latin typeface="Open Sans"/>
                <a:ea typeface="Open Sans"/>
                <a:cs typeface="Open Sans"/>
                <a:sym typeface="Open Sans"/>
              </a:rPr>
              <a:t>Handling missing values</a:t>
            </a:r>
            <a:endParaRPr b="1" sz="1500">
              <a:solidFill>
                <a:schemeClr val="lt1"/>
              </a:solidFill>
              <a:latin typeface="Open Sans"/>
              <a:ea typeface="Open Sans"/>
              <a:cs typeface="Open Sans"/>
              <a:sym typeface="Open Sans"/>
            </a:endParaRPr>
          </a:p>
          <a:p>
            <a:pPr indent="-323850" lvl="1" marL="1371600" rtl="0" algn="l">
              <a:lnSpc>
                <a:spcPct val="115000"/>
              </a:lnSpc>
              <a:spcBef>
                <a:spcPts val="0"/>
              </a:spcBef>
              <a:spcAft>
                <a:spcPts val="0"/>
              </a:spcAft>
              <a:buClr>
                <a:schemeClr val="lt1"/>
              </a:buClr>
              <a:buSzPts val="1500"/>
              <a:buFont typeface="Open Sans"/>
              <a:buChar char="-"/>
            </a:pPr>
            <a:r>
              <a:rPr b="1" lang="en" sz="1500">
                <a:solidFill>
                  <a:schemeClr val="lt1"/>
                </a:solidFill>
                <a:latin typeface="Open Sans"/>
                <a:ea typeface="Open Sans"/>
                <a:cs typeface="Open Sans"/>
                <a:sym typeface="Open Sans"/>
              </a:rPr>
              <a:t>Mean</a:t>
            </a:r>
            <a:endParaRPr b="1" sz="1500">
              <a:solidFill>
                <a:schemeClr val="lt1"/>
              </a:solidFill>
              <a:latin typeface="Open Sans"/>
              <a:ea typeface="Open Sans"/>
              <a:cs typeface="Open Sans"/>
              <a:sym typeface="Open Sans"/>
            </a:endParaRPr>
          </a:p>
          <a:p>
            <a:pPr indent="-323850" lvl="1" marL="1371600" rtl="0" algn="l">
              <a:lnSpc>
                <a:spcPct val="115000"/>
              </a:lnSpc>
              <a:spcBef>
                <a:spcPts val="0"/>
              </a:spcBef>
              <a:spcAft>
                <a:spcPts val="0"/>
              </a:spcAft>
              <a:buClr>
                <a:schemeClr val="lt1"/>
              </a:buClr>
              <a:buSzPts val="1500"/>
              <a:buFont typeface="Open Sans"/>
              <a:buChar char="-"/>
            </a:pPr>
            <a:r>
              <a:rPr b="1" lang="en" sz="1500">
                <a:solidFill>
                  <a:schemeClr val="lt1"/>
                </a:solidFill>
                <a:latin typeface="Open Sans"/>
                <a:ea typeface="Open Sans"/>
                <a:cs typeface="Open Sans"/>
                <a:sym typeface="Open Sans"/>
              </a:rPr>
              <a:t>Mode</a:t>
            </a:r>
            <a:endParaRPr b="1" sz="1500">
              <a:solidFill>
                <a:schemeClr val="lt1"/>
              </a:solidFill>
              <a:latin typeface="Open Sans"/>
              <a:ea typeface="Open Sans"/>
              <a:cs typeface="Open Sans"/>
              <a:sym typeface="Open Sans"/>
            </a:endParaRPr>
          </a:p>
          <a:p>
            <a:pPr indent="-323850" lvl="0" marL="457200" marR="0" rtl="0" algn="l">
              <a:lnSpc>
                <a:spcPct val="115000"/>
              </a:lnSpc>
              <a:spcBef>
                <a:spcPts val="0"/>
              </a:spcBef>
              <a:spcAft>
                <a:spcPts val="0"/>
              </a:spcAft>
              <a:buClr>
                <a:schemeClr val="lt1"/>
              </a:buClr>
              <a:buSzPts val="1500"/>
              <a:buFont typeface="Times New Roman"/>
              <a:buAutoNum type="arabicPeriod"/>
            </a:pPr>
            <a:r>
              <a:rPr b="1" lang="en" sz="1500">
                <a:solidFill>
                  <a:schemeClr val="lt1"/>
                </a:solidFill>
                <a:latin typeface="Open Sans"/>
                <a:ea typeface="Open Sans"/>
                <a:cs typeface="Open Sans"/>
                <a:sym typeface="Open Sans"/>
              </a:rPr>
              <a:t>Label Encoding </a:t>
            </a:r>
            <a:endParaRPr b="1" sz="1500">
              <a:solidFill>
                <a:schemeClr val="lt1"/>
              </a:solidFill>
              <a:latin typeface="Open Sans"/>
              <a:ea typeface="Open Sans"/>
              <a:cs typeface="Open Sans"/>
              <a:sym typeface="Open Sans"/>
            </a:endParaRPr>
          </a:p>
        </p:txBody>
      </p:sp>
      <p:sp>
        <p:nvSpPr>
          <p:cNvPr id="157" name="Google Shape;157;p27"/>
          <p:cNvSpPr txBox="1"/>
          <p:nvPr/>
        </p:nvSpPr>
        <p:spPr>
          <a:xfrm>
            <a:off x="884400" y="3715925"/>
            <a:ext cx="8337300" cy="681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chemeClr val="lt1"/>
              </a:buClr>
              <a:buSzPts val="1500"/>
              <a:buFont typeface="Times New Roman"/>
              <a:buAutoNum type="arabicPeriod"/>
            </a:pPr>
            <a:r>
              <a:rPr b="1" lang="en" sz="1500">
                <a:solidFill>
                  <a:schemeClr val="lt1"/>
                </a:solidFill>
                <a:latin typeface="Open Sans"/>
                <a:ea typeface="Open Sans"/>
                <a:cs typeface="Open Sans"/>
                <a:sym typeface="Open Sans"/>
              </a:rPr>
              <a:t>Binning and dropping the extreme instances </a:t>
            </a:r>
            <a:endParaRPr b="1" sz="1500">
              <a:solidFill>
                <a:schemeClr val="lt1"/>
              </a:solidFill>
              <a:latin typeface="Open Sans"/>
              <a:ea typeface="Open Sans"/>
              <a:cs typeface="Open Sans"/>
              <a:sym typeface="Open Sans"/>
            </a:endParaRPr>
          </a:p>
          <a:p>
            <a:pPr indent="-323850" lvl="0" marL="457200" marR="0" rtl="0" algn="l">
              <a:lnSpc>
                <a:spcPct val="115000"/>
              </a:lnSpc>
              <a:spcBef>
                <a:spcPts val="0"/>
              </a:spcBef>
              <a:spcAft>
                <a:spcPts val="0"/>
              </a:spcAft>
              <a:buClr>
                <a:schemeClr val="lt1"/>
              </a:buClr>
              <a:buSzPts val="1500"/>
              <a:buFont typeface="Times New Roman"/>
              <a:buAutoNum type="arabicPeriod"/>
            </a:pPr>
            <a:r>
              <a:rPr b="1" lang="en" sz="1500">
                <a:solidFill>
                  <a:schemeClr val="lt1"/>
                </a:solidFill>
                <a:latin typeface="Open Sans"/>
                <a:ea typeface="Open Sans"/>
                <a:cs typeface="Open Sans"/>
                <a:sym typeface="Open Sans"/>
              </a:rPr>
              <a:t>Combining</a:t>
            </a:r>
            <a:r>
              <a:rPr b="1" lang="en" sz="1500">
                <a:solidFill>
                  <a:schemeClr val="lt1"/>
                </a:solidFill>
                <a:latin typeface="Open Sans"/>
                <a:ea typeface="Open Sans"/>
                <a:cs typeface="Open Sans"/>
                <a:sym typeface="Open Sans"/>
              </a:rPr>
              <a:t> attributes and Performing normalization using logarithmic function </a:t>
            </a:r>
            <a:endParaRPr>
              <a:latin typeface="Open Sans"/>
              <a:ea typeface="Open Sans"/>
              <a:cs typeface="Open Sans"/>
              <a:sym typeface="Open Sans"/>
            </a:endParaRPr>
          </a:p>
        </p:txBody>
      </p:sp>
      <p:sp>
        <p:nvSpPr>
          <p:cNvPr id="158" name="Google Shape;158;p27"/>
          <p:cNvSpPr txBox="1"/>
          <p:nvPr>
            <p:ph idx="4294967295" type="title"/>
          </p:nvPr>
        </p:nvSpPr>
        <p:spPr>
          <a:xfrm>
            <a:off x="421900" y="3142925"/>
            <a:ext cx="5490000" cy="57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Treatment of Outliers</a:t>
            </a:r>
            <a:r>
              <a:rPr lang="en" sz="2600"/>
              <a:t>:</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rcutio template">
  <a:themeElements>
    <a:clrScheme name="Custom 347">
      <a:dk1>
        <a:srgbClr val="000000"/>
      </a:dk1>
      <a:lt1>
        <a:srgbClr val="FFFFFF"/>
      </a:lt1>
      <a:dk2>
        <a:srgbClr val="666666"/>
      </a:dk2>
      <a:lt2>
        <a:srgbClr val="EFEFEF"/>
      </a:lt2>
      <a:accent1>
        <a:srgbClr val="45AFDC"/>
      </a:accent1>
      <a:accent2>
        <a:srgbClr val="1D98C7"/>
      </a:accent2>
      <a:accent3>
        <a:srgbClr val="ED9E46"/>
      </a:accent3>
      <a:accent4>
        <a:srgbClr val="FFC800"/>
      </a:accent4>
      <a:accent5>
        <a:srgbClr val="CCCCCC"/>
      </a:accent5>
      <a:accent6>
        <a:srgbClr val="EFEFEF"/>
      </a:accent6>
      <a:hlink>
        <a:srgbClr val="1D98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