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Advent Pro SemiBold"/>
      <p:regular r:id="rId31"/>
      <p:bold r:id="rId32"/>
    </p:embeddedFont>
    <p:embeddedFont>
      <p:font typeface="Montserrat"/>
      <p:regular r:id="rId33"/>
      <p:bold r:id="rId34"/>
      <p:italic r:id="rId35"/>
      <p:boldItalic r:id="rId36"/>
    </p:embeddedFont>
    <p:embeddedFont>
      <p:font typeface="Fira Sans Extra Condensed Medium"/>
      <p:regular r:id="rId37"/>
      <p:bold r:id="rId38"/>
      <p:italic r:id="rId39"/>
      <p:boldItalic r:id="rId40"/>
    </p:embeddedFont>
    <p:embeddedFont>
      <p:font typeface="Fira Sans Condensed Medium"/>
      <p:regular r:id="rId41"/>
      <p:bold r:id="rId42"/>
      <p:italic r:id="rId43"/>
      <p:boldItalic r:id="rId44"/>
    </p:embeddedFont>
    <p:embeddedFont>
      <p:font typeface="Maven Pro"/>
      <p:regular r:id="rId45"/>
      <p:bold r:id="rId46"/>
    </p:embeddedFont>
    <p:embeddedFont>
      <p:font typeface="Share Tech"/>
      <p:regular r:id="rId47"/>
    </p:embeddedFont>
    <p:embeddedFont>
      <p:font typeface="Open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17BEA14-9955-46A1-BDD8-844A1ED2AE58}">
  <a:tblStyle styleId="{B17BEA14-9955-46A1-BDD8-844A1ED2AE58}" styleName="Table_0">
    <a:wholeTbl>
      <a:tcTxStyle>
        <a:font>
          <a:latin typeface="Arial"/>
          <a:ea typeface="Arial"/>
          <a:cs typeface="Arial"/>
        </a:font>
        <a:srgbClr val="000000"/>
      </a:tcTxStyle>
      <a:tcStyle>
        <a:tcBdr>
          <a:left>
            <a:ln cap="flat" cmpd="sng">
              <a:solidFill>
                <a:srgbClr val="808080"/>
              </a:solidFill>
              <a:prstDash val="solid"/>
              <a:round/>
              <a:headEnd len="sm" w="sm" type="none"/>
              <a:tailEnd len="sm" w="sm" type="none"/>
            </a:ln>
          </a:left>
          <a:right>
            <a:ln cap="flat" cmpd="sng">
              <a:solidFill>
                <a:srgbClr val="808080"/>
              </a:solidFill>
              <a:prstDash val="solid"/>
              <a:round/>
              <a:headEnd len="sm" w="sm" type="none"/>
              <a:tailEnd len="sm" w="sm" type="none"/>
            </a:ln>
          </a:right>
          <a:top>
            <a:ln cap="flat" cmpd="sng">
              <a:solidFill>
                <a:srgbClr val="808080"/>
              </a:solidFill>
              <a:prstDash val="solid"/>
              <a:round/>
              <a:headEnd len="sm" w="sm" type="none"/>
              <a:tailEnd len="sm" w="sm" type="none"/>
            </a:ln>
          </a:top>
          <a:bottom>
            <a:ln cap="flat" cmpd="sng">
              <a:solidFill>
                <a:srgbClr val="808080"/>
              </a:solidFill>
              <a:prstDash val="solid"/>
              <a:round/>
              <a:headEnd len="sm" w="sm" type="none"/>
              <a:tailEnd len="sm" w="sm" type="none"/>
            </a:ln>
          </a:bottom>
          <a:insideH>
            <a:ln cap="flat" cmpd="sng">
              <a:solidFill>
                <a:srgbClr val="808080"/>
              </a:solidFill>
              <a:prstDash val="solid"/>
              <a:round/>
              <a:headEnd len="sm" w="sm" type="none"/>
              <a:tailEnd len="sm" w="sm" type="none"/>
            </a:ln>
          </a:insideH>
          <a:insideV>
            <a:ln cap="flat" cmpd="sng">
              <a:solidFill>
                <a:srgbClr val="80808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7E300E9-DFBF-41D5-947E-02297CEBCDDB}"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FiraSansExtraCondensedMedium-boldItalic.fntdata"/><Relationship Id="rId42" Type="http://schemas.openxmlformats.org/officeDocument/2006/relationships/font" Target="fonts/FiraSansCondensedMedium-bold.fntdata"/><Relationship Id="rId41" Type="http://schemas.openxmlformats.org/officeDocument/2006/relationships/font" Target="fonts/FiraSansCondensedMedium-regular.fntdata"/><Relationship Id="rId44" Type="http://schemas.openxmlformats.org/officeDocument/2006/relationships/font" Target="fonts/FiraSansCondensedMedium-boldItalic.fntdata"/><Relationship Id="rId43" Type="http://schemas.openxmlformats.org/officeDocument/2006/relationships/font" Target="fonts/FiraSansCondensedMedium-italic.fntdata"/><Relationship Id="rId46" Type="http://schemas.openxmlformats.org/officeDocument/2006/relationships/font" Target="fonts/MavenPro-bold.fntdata"/><Relationship Id="rId45"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regular.fntdata"/><Relationship Id="rId47" Type="http://schemas.openxmlformats.org/officeDocument/2006/relationships/font" Target="fonts/ShareTech-regular.fntdata"/><Relationship Id="rId49"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dventProSemiBold-regular.fntdata"/><Relationship Id="rId30" Type="http://schemas.openxmlformats.org/officeDocument/2006/relationships/slide" Target="slides/slide25.xml"/><Relationship Id="rId33" Type="http://schemas.openxmlformats.org/officeDocument/2006/relationships/font" Target="fonts/Montserrat-regular.fntdata"/><Relationship Id="rId32" Type="http://schemas.openxmlformats.org/officeDocument/2006/relationships/font" Target="fonts/AdventProSemiBold-bold.fntdata"/><Relationship Id="rId35" Type="http://schemas.openxmlformats.org/officeDocument/2006/relationships/font" Target="fonts/Montserrat-italic.fntdata"/><Relationship Id="rId34" Type="http://schemas.openxmlformats.org/officeDocument/2006/relationships/font" Target="fonts/Montserrat-bold.fntdata"/><Relationship Id="rId37" Type="http://schemas.openxmlformats.org/officeDocument/2006/relationships/font" Target="fonts/FiraSansExtraCondensedMedium-regular.fntdata"/><Relationship Id="rId36" Type="http://schemas.openxmlformats.org/officeDocument/2006/relationships/font" Target="fonts/Montserrat-boldItalic.fntdata"/><Relationship Id="rId39" Type="http://schemas.openxmlformats.org/officeDocument/2006/relationships/font" Target="fonts/FiraSansExtraCondensedMedium-italic.fntdata"/><Relationship Id="rId38" Type="http://schemas.openxmlformats.org/officeDocument/2006/relationships/font" Target="fonts/FiraSansExtraCondensedMedium-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boldItalic.fntdata"/><Relationship Id="rId5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04cb9785b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04cb9785b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04cb9785b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04cb9785b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04cb9785b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04cb9785b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04cb9785b1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04cb9785b1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04cb9785b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04cb9785b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04e9f701c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04e9f701c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04cb9785b1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04cb9785b1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04e9f701c3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04e9f701c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04cb9785b1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04cb9785b1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04e9f701c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04e9f701c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04cb9785b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04cb9785b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104cb9785b1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104cb9785b1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04cb9785b1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04cb9785b1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04cb9785b1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104cb9785b1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04cb9785b1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04cb9785b1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04cb9785b1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04cb9785b1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104cb9785b1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104cb9785b1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04cb9785b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04cb9785b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04cb9785b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04cb9785b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04cb9785b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04cb9785b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04cb9785b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04cb9785b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04cb9785b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04cb9785b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04cb9785b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04cb9785b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04cb9785b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04cb9785b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s://imgur.com/n6Vbcpg" TargetMode="Externa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p:nvPr/>
        </p:nvSpPr>
        <p:spPr>
          <a:xfrm>
            <a:off x="7085669" y="3865941"/>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23"/>
          <p:cNvGrpSpPr/>
          <p:nvPr/>
        </p:nvGrpSpPr>
        <p:grpSpPr>
          <a:xfrm>
            <a:off x="7010236" y="213564"/>
            <a:ext cx="133252" cy="1952377"/>
            <a:chOff x="6780548" y="337714"/>
            <a:chExt cx="133252" cy="1952377"/>
          </a:xfrm>
        </p:grpSpPr>
        <p:sp>
          <p:nvSpPr>
            <p:cNvPr id="432" name="Google Shape;432;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23"/>
          <p:cNvGrpSpPr/>
          <p:nvPr/>
        </p:nvGrpSpPr>
        <p:grpSpPr>
          <a:xfrm>
            <a:off x="1245142" y="1563821"/>
            <a:ext cx="199237" cy="2828935"/>
            <a:chOff x="1608717" y="1280046"/>
            <a:chExt cx="199237" cy="2828935"/>
          </a:xfrm>
        </p:grpSpPr>
        <p:sp>
          <p:nvSpPr>
            <p:cNvPr id="435" name="Google Shape;435;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23"/>
          <p:cNvGrpSpPr/>
          <p:nvPr/>
        </p:nvGrpSpPr>
        <p:grpSpPr>
          <a:xfrm>
            <a:off x="8008096" y="2108910"/>
            <a:ext cx="199001" cy="2139769"/>
            <a:chOff x="8008096" y="2108910"/>
            <a:chExt cx="199001" cy="2139769"/>
          </a:xfrm>
        </p:grpSpPr>
        <p:sp>
          <p:nvSpPr>
            <p:cNvPr id="439" name="Google Shape;439;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1" name="Google Shape;441;p23"/>
          <p:cNvSpPr txBox="1"/>
          <p:nvPr/>
        </p:nvSpPr>
        <p:spPr>
          <a:xfrm>
            <a:off x="2157450" y="1462800"/>
            <a:ext cx="4829100" cy="17856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b="1" lang="en" sz="5200">
                <a:solidFill>
                  <a:schemeClr val="accent2"/>
                </a:solidFill>
                <a:latin typeface="Share Tech"/>
                <a:ea typeface="Share Tech"/>
                <a:cs typeface="Share Tech"/>
                <a:sym typeface="Share Tech"/>
              </a:rPr>
              <a:t>Classifying</a:t>
            </a:r>
            <a:r>
              <a:rPr b="1" lang="en" sz="5200">
                <a:solidFill>
                  <a:schemeClr val="lt1"/>
                </a:solidFill>
                <a:latin typeface="Share Tech"/>
                <a:ea typeface="Share Tech"/>
                <a:cs typeface="Share Tech"/>
                <a:sym typeface="Share Tech"/>
              </a:rPr>
              <a:t> Loan Credibility</a:t>
            </a:r>
            <a:endParaRPr b="1" sz="5200">
              <a:solidFill>
                <a:schemeClr val="lt1"/>
              </a:solidFill>
              <a:latin typeface="Share Tech"/>
              <a:ea typeface="Share Tech"/>
              <a:cs typeface="Share Tech"/>
              <a:sym typeface="Share Tech"/>
            </a:endParaRPr>
          </a:p>
        </p:txBody>
      </p:sp>
      <p:sp>
        <p:nvSpPr>
          <p:cNvPr id="442" name="Google Shape;442;p23"/>
          <p:cNvSpPr txBox="1"/>
          <p:nvPr/>
        </p:nvSpPr>
        <p:spPr>
          <a:xfrm>
            <a:off x="1806825" y="3814938"/>
            <a:ext cx="5760900" cy="10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FFFF"/>
                </a:solidFill>
                <a:latin typeface="Maven Pro"/>
                <a:ea typeface="Maven Pro"/>
                <a:cs typeface="Maven Pro"/>
                <a:sym typeface="Maven Pro"/>
              </a:rPr>
              <a:t>Team 23:</a:t>
            </a:r>
            <a:endParaRPr b="1" sz="1600">
              <a:solidFill>
                <a:srgbClr val="FFFFFF"/>
              </a:solidFill>
              <a:latin typeface="Maven Pro"/>
              <a:ea typeface="Maven Pro"/>
              <a:cs typeface="Maven Pro"/>
              <a:sym typeface="Maven Pro"/>
            </a:endParaRPr>
          </a:p>
          <a:p>
            <a:pPr indent="0" lvl="0" marL="0" rtl="0" algn="ctr">
              <a:spcBef>
                <a:spcPts val="600"/>
              </a:spcBef>
              <a:spcAft>
                <a:spcPts val="0"/>
              </a:spcAft>
              <a:buNone/>
            </a:pPr>
            <a:r>
              <a:rPr lang="en" sz="1600">
                <a:solidFill>
                  <a:srgbClr val="FFFFFF"/>
                </a:solidFill>
                <a:latin typeface="Maven Pro"/>
                <a:ea typeface="Maven Pro"/>
                <a:cs typeface="Maven Pro"/>
                <a:sym typeface="Maven Pro"/>
              </a:rPr>
              <a:t>Kate Zagrebneva | Prashasti Sharma</a:t>
            </a:r>
            <a:endParaRPr sz="1600">
              <a:solidFill>
                <a:srgbClr val="FFFFFF"/>
              </a:solidFill>
              <a:latin typeface="Maven Pro"/>
              <a:ea typeface="Maven Pro"/>
              <a:cs typeface="Maven Pro"/>
              <a:sym typeface="Maven Pro"/>
            </a:endParaRPr>
          </a:p>
          <a:p>
            <a:pPr indent="0" lvl="0" marL="0" rtl="0" algn="ctr">
              <a:spcBef>
                <a:spcPts val="0"/>
              </a:spcBef>
              <a:spcAft>
                <a:spcPts val="0"/>
              </a:spcAft>
              <a:buNone/>
            </a:pPr>
            <a:r>
              <a:rPr lang="en" sz="1600">
                <a:solidFill>
                  <a:srgbClr val="FFFFFF"/>
                </a:solidFill>
                <a:latin typeface="Maven Pro"/>
                <a:ea typeface="Maven Pro"/>
                <a:cs typeface="Maven Pro"/>
                <a:sym typeface="Maven Pro"/>
              </a:rPr>
              <a:t>My Han Mai | Noor Zia | Samira Shafiei</a:t>
            </a:r>
            <a:endParaRPr sz="1600">
              <a:solidFill>
                <a:srgbClr val="FFFFFF"/>
              </a:solidFill>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32"/>
          <p:cNvSpPr txBox="1"/>
          <p:nvPr>
            <p:ph type="ctrTitle"/>
          </p:nvPr>
        </p:nvSpPr>
        <p:spPr>
          <a:xfrm>
            <a:off x="397125" y="429450"/>
            <a:ext cx="5773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Removing Outliers Using Binning</a:t>
            </a:r>
            <a:endParaRPr/>
          </a:p>
        </p:txBody>
      </p:sp>
      <p:pic>
        <p:nvPicPr>
          <p:cNvPr id="509" name="Google Shape;509;p32"/>
          <p:cNvPicPr preferRelativeResize="0"/>
          <p:nvPr/>
        </p:nvPicPr>
        <p:blipFill>
          <a:blip r:embed="rId3">
            <a:alphaModFix/>
          </a:blip>
          <a:stretch>
            <a:fillRect/>
          </a:stretch>
        </p:blipFill>
        <p:spPr>
          <a:xfrm>
            <a:off x="733530" y="1822625"/>
            <a:ext cx="3469095" cy="2368550"/>
          </a:xfrm>
          <a:prstGeom prst="rect">
            <a:avLst/>
          </a:prstGeom>
          <a:noFill/>
          <a:ln>
            <a:noFill/>
          </a:ln>
        </p:spPr>
      </p:pic>
      <p:pic>
        <p:nvPicPr>
          <p:cNvPr id="510" name="Google Shape;510;p32"/>
          <p:cNvPicPr preferRelativeResize="0"/>
          <p:nvPr/>
        </p:nvPicPr>
        <p:blipFill>
          <a:blip r:embed="rId4">
            <a:alphaModFix/>
          </a:blip>
          <a:stretch>
            <a:fillRect/>
          </a:stretch>
        </p:blipFill>
        <p:spPr>
          <a:xfrm>
            <a:off x="4999200" y="1822625"/>
            <a:ext cx="3387141" cy="2368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33"/>
          <p:cNvSpPr txBox="1"/>
          <p:nvPr>
            <p:ph type="ctrTitle"/>
          </p:nvPr>
        </p:nvSpPr>
        <p:spPr>
          <a:xfrm>
            <a:off x="618825" y="411675"/>
            <a:ext cx="7414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Removing Outliers Using Logarithmic Function</a:t>
            </a:r>
            <a:endParaRPr/>
          </a:p>
        </p:txBody>
      </p:sp>
      <p:pic>
        <p:nvPicPr>
          <p:cNvPr id="516" name="Google Shape;516;p33"/>
          <p:cNvPicPr preferRelativeResize="0"/>
          <p:nvPr/>
        </p:nvPicPr>
        <p:blipFill>
          <a:blip r:embed="rId3">
            <a:alphaModFix/>
          </a:blip>
          <a:stretch>
            <a:fillRect/>
          </a:stretch>
        </p:blipFill>
        <p:spPr>
          <a:xfrm>
            <a:off x="793850" y="1848914"/>
            <a:ext cx="3502325" cy="2274237"/>
          </a:xfrm>
          <a:prstGeom prst="rect">
            <a:avLst/>
          </a:prstGeom>
          <a:noFill/>
          <a:ln>
            <a:noFill/>
          </a:ln>
        </p:spPr>
      </p:pic>
      <p:pic>
        <p:nvPicPr>
          <p:cNvPr id="517" name="Google Shape;517;p33"/>
          <p:cNvPicPr preferRelativeResize="0"/>
          <p:nvPr/>
        </p:nvPicPr>
        <p:blipFill>
          <a:blip r:embed="rId4">
            <a:alphaModFix/>
          </a:blip>
          <a:stretch>
            <a:fillRect/>
          </a:stretch>
        </p:blipFill>
        <p:spPr>
          <a:xfrm>
            <a:off x="4881225" y="1839929"/>
            <a:ext cx="3502325" cy="22922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4"/>
          <p:cNvSpPr txBox="1"/>
          <p:nvPr>
            <p:ph type="ctrTitle"/>
          </p:nvPr>
        </p:nvSpPr>
        <p:spPr>
          <a:xfrm>
            <a:off x="503550" y="589050"/>
            <a:ext cx="4727700" cy="5778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a:t>Our </a:t>
            </a:r>
            <a:r>
              <a:rPr lang="en">
                <a:solidFill>
                  <a:schemeClr val="accent2"/>
                </a:solidFill>
              </a:rPr>
              <a:t>Selected</a:t>
            </a:r>
            <a:r>
              <a:rPr lang="en"/>
              <a:t> Techniques</a:t>
            </a:r>
            <a:endParaRPr/>
          </a:p>
        </p:txBody>
      </p:sp>
      <p:sp>
        <p:nvSpPr>
          <p:cNvPr id="523" name="Google Shape;523;p34"/>
          <p:cNvSpPr/>
          <p:nvPr/>
        </p:nvSpPr>
        <p:spPr>
          <a:xfrm>
            <a:off x="770350" y="2063825"/>
            <a:ext cx="1995600" cy="2043300"/>
          </a:xfrm>
          <a:prstGeom prst="ellipse">
            <a:avLst/>
          </a:prstGeom>
          <a:noFill/>
          <a:ln cap="flat" cmpd="sng" w="1905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pen Sans"/>
                <a:ea typeface="Open Sans"/>
                <a:cs typeface="Open Sans"/>
                <a:sym typeface="Open Sans"/>
              </a:rPr>
              <a:t>Naive Bayes</a:t>
            </a:r>
            <a:endParaRPr sz="1800">
              <a:solidFill>
                <a:srgbClr val="FFFFFF"/>
              </a:solidFill>
              <a:latin typeface="Open Sans"/>
              <a:ea typeface="Open Sans"/>
              <a:cs typeface="Open Sans"/>
              <a:sym typeface="Open Sans"/>
            </a:endParaRPr>
          </a:p>
        </p:txBody>
      </p:sp>
      <p:sp>
        <p:nvSpPr>
          <p:cNvPr id="524" name="Google Shape;524;p34"/>
          <p:cNvSpPr/>
          <p:nvPr/>
        </p:nvSpPr>
        <p:spPr>
          <a:xfrm>
            <a:off x="2600541" y="2063825"/>
            <a:ext cx="1995600" cy="2043300"/>
          </a:xfrm>
          <a:prstGeom prst="ellipse">
            <a:avLst/>
          </a:prstGeom>
          <a:solidFill>
            <a:srgbClr val="FFFFFF">
              <a:alpha val="16540"/>
            </a:srgbClr>
          </a:solid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pen Sans"/>
                <a:ea typeface="Open Sans"/>
                <a:cs typeface="Open Sans"/>
                <a:sym typeface="Open Sans"/>
              </a:rPr>
              <a:t>Logistic Regression</a:t>
            </a:r>
            <a:endParaRPr sz="1800">
              <a:solidFill>
                <a:srgbClr val="FFFFFF"/>
              </a:solidFill>
              <a:latin typeface="Open Sans"/>
              <a:ea typeface="Open Sans"/>
              <a:cs typeface="Open Sans"/>
              <a:sym typeface="Open Sans"/>
            </a:endParaRPr>
          </a:p>
        </p:txBody>
      </p:sp>
      <p:sp>
        <p:nvSpPr>
          <p:cNvPr id="525" name="Google Shape;525;p34"/>
          <p:cNvSpPr/>
          <p:nvPr/>
        </p:nvSpPr>
        <p:spPr>
          <a:xfrm>
            <a:off x="4359839" y="2063825"/>
            <a:ext cx="1995600" cy="2043300"/>
          </a:xfrm>
          <a:prstGeom prst="ellipse">
            <a:avLst/>
          </a:prstGeom>
          <a:noFill/>
          <a:ln cap="flat" cmpd="sng" w="1905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pen Sans"/>
                <a:ea typeface="Open Sans"/>
                <a:cs typeface="Open Sans"/>
                <a:sym typeface="Open Sans"/>
              </a:rPr>
              <a:t>Decision Trees</a:t>
            </a:r>
            <a:endParaRPr sz="1800">
              <a:solidFill>
                <a:srgbClr val="FFFFFF"/>
              </a:solidFill>
              <a:latin typeface="Open Sans"/>
              <a:ea typeface="Open Sans"/>
              <a:cs typeface="Open Sans"/>
              <a:sym typeface="Open Sans"/>
            </a:endParaRPr>
          </a:p>
        </p:txBody>
      </p:sp>
      <p:sp>
        <p:nvSpPr>
          <p:cNvPr id="526" name="Google Shape;526;p34"/>
          <p:cNvSpPr/>
          <p:nvPr/>
        </p:nvSpPr>
        <p:spPr>
          <a:xfrm>
            <a:off x="6205091" y="2063825"/>
            <a:ext cx="1995600" cy="2043300"/>
          </a:xfrm>
          <a:prstGeom prst="ellipse">
            <a:avLst/>
          </a:prstGeom>
          <a:solidFill>
            <a:srgbClr val="FFFFFF">
              <a:alpha val="16540"/>
            </a:srgbClr>
          </a:solid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Open Sans"/>
                <a:ea typeface="Open Sans"/>
                <a:cs typeface="Open Sans"/>
                <a:sym typeface="Open Sans"/>
              </a:rPr>
              <a:t>Random Forest</a:t>
            </a:r>
            <a:endParaRPr sz="1800">
              <a:solidFill>
                <a:srgbClr val="FFFFFF"/>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cxnSp>
        <p:nvCxnSpPr>
          <p:cNvPr id="531" name="Google Shape;531;p35"/>
          <p:cNvCxnSpPr/>
          <p:nvPr/>
        </p:nvCxnSpPr>
        <p:spPr>
          <a:xfrm>
            <a:off x="1551088" y="2404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532" name="Google Shape;532;p35"/>
          <p:cNvCxnSpPr/>
          <p:nvPr/>
        </p:nvCxnSpPr>
        <p:spPr>
          <a:xfrm>
            <a:off x="3587838" y="2976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533" name="Google Shape;533;p35"/>
          <p:cNvCxnSpPr/>
          <p:nvPr/>
        </p:nvCxnSpPr>
        <p:spPr>
          <a:xfrm>
            <a:off x="5624588" y="2404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534" name="Google Shape;534;p35"/>
          <p:cNvCxnSpPr/>
          <p:nvPr/>
        </p:nvCxnSpPr>
        <p:spPr>
          <a:xfrm>
            <a:off x="7661338" y="2976550"/>
            <a:ext cx="0" cy="455100"/>
          </a:xfrm>
          <a:prstGeom prst="straightConnector1">
            <a:avLst/>
          </a:prstGeom>
          <a:noFill/>
          <a:ln cap="flat" cmpd="sng" w="19050">
            <a:solidFill>
              <a:schemeClr val="lt2"/>
            </a:solidFill>
            <a:prstDash val="solid"/>
            <a:round/>
            <a:headEnd len="med" w="med" type="none"/>
            <a:tailEnd len="med" w="med" type="none"/>
          </a:ln>
        </p:spPr>
      </p:cxnSp>
      <p:sp>
        <p:nvSpPr>
          <p:cNvPr id="535" name="Google Shape;535;p35"/>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Preprocessing Techniques</a:t>
            </a:r>
            <a:endParaRPr/>
          </a:p>
        </p:txBody>
      </p:sp>
      <p:cxnSp>
        <p:nvCxnSpPr>
          <p:cNvPr id="536" name="Google Shape;536;p35"/>
          <p:cNvCxnSpPr/>
          <p:nvPr/>
        </p:nvCxnSpPr>
        <p:spPr>
          <a:xfrm>
            <a:off x="1034400" y="2918100"/>
            <a:ext cx="7075200" cy="0"/>
          </a:xfrm>
          <a:prstGeom prst="straightConnector1">
            <a:avLst/>
          </a:prstGeom>
          <a:noFill/>
          <a:ln cap="flat" cmpd="sng" w="19050">
            <a:solidFill>
              <a:schemeClr val="lt2"/>
            </a:solidFill>
            <a:prstDash val="solid"/>
            <a:round/>
            <a:headEnd len="med" w="med" type="none"/>
            <a:tailEnd len="med" w="med" type="none"/>
          </a:ln>
        </p:spPr>
      </p:cxnSp>
      <p:grpSp>
        <p:nvGrpSpPr>
          <p:cNvPr id="537" name="Google Shape;537;p35"/>
          <p:cNvGrpSpPr/>
          <p:nvPr/>
        </p:nvGrpSpPr>
        <p:grpSpPr>
          <a:xfrm>
            <a:off x="1372725" y="2731350"/>
            <a:ext cx="373500" cy="373500"/>
            <a:chOff x="1372725" y="1912500"/>
            <a:chExt cx="373500" cy="373500"/>
          </a:xfrm>
        </p:grpSpPr>
        <p:sp>
          <p:nvSpPr>
            <p:cNvPr id="538" name="Google Shape;538;p35"/>
            <p:cNvSpPr/>
            <p:nvPr/>
          </p:nvSpPr>
          <p:spPr>
            <a:xfrm>
              <a:off x="14640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5"/>
            <p:cNvSpPr/>
            <p:nvPr/>
          </p:nvSpPr>
          <p:spPr>
            <a:xfrm>
              <a:off x="1372725" y="1912500"/>
              <a:ext cx="373500" cy="373500"/>
            </a:xfrm>
            <a:prstGeom prst="donut">
              <a:avLst>
                <a:gd fmla="val 1019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35"/>
          <p:cNvGrpSpPr/>
          <p:nvPr/>
        </p:nvGrpSpPr>
        <p:grpSpPr>
          <a:xfrm>
            <a:off x="3401092" y="2731350"/>
            <a:ext cx="373500" cy="373500"/>
            <a:chOff x="3212675" y="1912500"/>
            <a:chExt cx="373500" cy="373500"/>
          </a:xfrm>
        </p:grpSpPr>
        <p:sp>
          <p:nvSpPr>
            <p:cNvPr id="541" name="Google Shape;541;p35"/>
            <p:cNvSpPr/>
            <p:nvPr/>
          </p:nvSpPr>
          <p:spPr>
            <a:xfrm>
              <a:off x="330401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5"/>
            <p:cNvSpPr/>
            <p:nvPr/>
          </p:nvSpPr>
          <p:spPr>
            <a:xfrm>
              <a:off x="3212675" y="1912500"/>
              <a:ext cx="373500" cy="373500"/>
            </a:xfrm>
            <a:prstGeom prst="donut">
              <a:avLst>
                <a:gd fmla="val 1019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3" name="Google Shape;543;p35"/>
          <p:cNvGrpSpPr/>
          <p:nvPr/>
        </p:nvGrpSpPr>
        <p:grpSpPr>
          <a:xfrm>
            <a:off x="5429458" y="2731350"/>
            <a:ext cx="373500" cy="373500"/>
            <a:chOff x="5557850" y="1912500"/>
            <a:chExt cx="373500" cy="373500"/>
          </a:xfrm>
        </p:grpSpPr>
        <p:sp>
          <p:nvSpPr>
            <p:cNvPr id="544" name="Google Shape;544;p35"/>
            <p:cNvSpPr/>
            <p:nvPr/>
          </p:nvSpPr>
          <p:spPr>
            <a:xfrm>
              <a:off x="5649188"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5"/>
            <p:cNvSpPr/>
            <p:nvPr/>
          </p:nvSpPr>
          <p:spPr>
            <a:xfrm>
              <a:off x="5557850" y="1912500"/>
              <a:ext cx="373500" cy="373500"/>
            </a:xfrm>
            <a:prstGeom prst="donut">
              <a:avLst>
                <a:gd fmla="val 10193"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6" name="Google Shape;546;p35"/>
          <p:cNvGrpSpPr/>
          <p:nvPr/>
        </p:nvGrpSpPr>
        <p:grpSpPr>
          <a:xfrm>
            <a:off x="7457825" y="2731350"/>
            <a:ext cx="373500" cy="373500"/>
            <a:chOff x="7457825" y="1912500"/>
            <a:chExt cx="373500" cy="373500"/>
          </a:xfrm>
        </p:grpSpPr>
        <p:sp>
          <p:nvSpPr>
            <p:cNvPr id="547" name="Google Shape;547;p35"/>
            <p:cNvSpPr/>
            <p:nvPr/>
          </p:nvSpPr>
          <p:spPr>
            <a:xfrm>
              <a:off x="75491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5"/>
            <p:cNvSpPr/>
            <p:nvPr/>
          </p:nvSpPr>
          <p:spPr>
            <a:xfrm>
              <a:off x="7457825" y="1912500"/>
              <a:ext cx="373500" cy="373500"/>
            </a:xfrm>
            <a:prstGeom prst="donut">
              <a:avLst>
                <a:gd fmla="val 1019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9" name="Google Shape;549;p35"/>
          <p:cNvSpPr txBox="1"/>
          <p:nvPr>
            <p:ph idx="4294967295" type="subTitle"/>
          </p:nvPr>
        </p:nvSpPr>
        <p:spPr>
          <a:xfrm>
            <a:off x="765888" y="1701406"/>
            <a:ext cx="1881300" cy="6447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 sz="1300"/>
              <a:t>Feature Scaling</a:t>
            </a:r>
            <a:endParaRPr sz="1300"/>
          </a:p>
        </p:txBody>
      </p:sp>
      <p:sp>
        <p:nvSpPr>
          <p:cNvPr id="550" name="Google Shape;550;p35"/>
          <p:cNvSpPr txBox="1"/>
          <p:nvPr>
            <p:ph idx="4294967295" type="subTitle"/>
          </p:nvPr>
        </p:nvSpPr>
        <p:spPr>
          <a:xfrm>
            <a:off x="6951850" y="3490100"/>
            <a:ext cx="1702800" cy="64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t>Stratified K-Fold Cross Validation</a:t>
            </a:r>
            <a:endParaRPr sz="1300"/>
          </a:p>
          <a:p>
            <a:pPr indent="0" lvl="0" marL="0" rtl="0" algn="ctr">
              <a:lnSpc>
                <a:spcPct val="100000"/>
              </a:lnSpc>
              <a:spcBef>
                <a:spcPts val="0"/>
              </a:spcBef>
              <a:spcAft>
                <a:spcPts val="1600"/>
              </a:spcAft>
              <a:buNone/>
            </a:pPr>
            <a:r>
              <a:t/>
            </a:r>
            <a:endParaRPr sz="1300"/>
          </a:p>
        </p:txBody>
      </p:sp>
      <p:sp>
        <p:nvSpPr>
          <p:cNvPr id="551" name="Google Shape;551;p35"/>
          <p:cNvSpPr txBox="1"/>
          <p:nvPr>
            <p:ph idx="4294967295" type="subTitle"/>
          </p:nvPr>
        </p:nvSpPr>
        <p:spPr>
          <a:xfrm>
            <a:off x="2647189" y="3431123"/>
            <a:ext cx="2109900" cy="64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t>Recursive Feature Elimination, Stratified K-Fold Cross Validation</a:t>
            </a:r>
            <a:endParaRPr sz="1300"/>
          </a:p>
          <a:p>
            <a:pPr indent="0" lvl="0" marL="0" rtl="0" algn="ctr">
              <a:lnSpc>
                <a:spcPct val="100000"/>
              </a:lnSpc>
              <a:spcBef>
                <a:spcPts val="0"/>
              </a:spcBef>
              <a:spcAft>
                <a:spcPts val="1600"/>
              </a:spcAft>
              <a:buNone/>
            </a:pPr>
            <a:r>
              <a:t/>
            </a:r>
            <a:endParaRPr sz="1300"/>
          </a:p>
        </p:txBody>
      </p:sp>
      <p:sp>
        <p:nvSpPr>
          <p:cNvPr id="552" name="Google Shape;552;p35"/>
          <p:cNvSpPr txBox="1"/>
          <p:nvPr>
            <p:ph idx="4294967295" type="subTitle"/>
          </p:nvPr>
        </p:nvSpPr>
        <p:spPr>
          <a:xfrm>
            <a:off x="4686438" y="1701400"/>
            <a:ext cx="2024700" cy="6447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 sz="1300"/>
              <a:t>Feature Selection using Gini Impurity Index</a:t>
            </a:r>
            <a:endParaRPr sz="1300"/>
          </a:p>
        </p:txBody>
      </p:sp>
      <p:sp>
        <p:nvSpPr>
          <p:cNvPr id="553" name="Google Shape;553;p35"/>
          <p:cNvSpPr txBox="1"/>
          <p:nvPr>
            <p:ph idx="4294967295" type="ctrTitle"/>
          </p:nvPr>
        </p:nvSpPr>
        <p:spPr>
          <a:xfrm>
            <a:off x="907900" y="3282474"/>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2"/>
                </a:solidFill>
              </a:rPr>
              <a:t>Naive Bayes</a:t>
            </a:r>
            <a:endParaRPr sz="2400">
              <a:solidFill>
                <a:schemeClr val="accent2"/>
              </a:solidFill>
            </a:endParaRPr>
          </a:p>
        </p:txBody>
      </p:sp>
      <p:sp>
        <p:nvSpPr>
          <p:cNvPr id="554" name="Google Shape;554;p35"/>
          <p:cNvSpPr txBox="1"/>
          <p:nvPr>
            <p:ph idx="4294967295" type="ctrTitle"/>
          </p:nvPr>
        </p:nvSpPr>
        <p:spPr>
          <a:xfrm>
            <a:off x="2837414" y="2111125"/>
            <a:ext cx="15420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1"/>
                </a:solidFill>
              </a:rPr>
              <a:t>Logistic Regression</a:t>
            </a:r>
            <a:endParaRPr sz="2400">
              <a:solidFill>
                <a:schemeClr val="accent1"/>
              </a:solidFill>
            </a:endParaRPr>
          </a:p>
        </p:txBody>
      </p:sp>
      <p:sp>
        <p:nvSpPr>
          <p:cNvPr id="555" name="Google Shape;555;p35"/>
          <p:cNvSpPr txBox="1"/>
          <p:nvPr>
            <p:ph idx="4294967295" type="ctrTitle"/>
          </p:nvPr>
        </p:nvSpPr>
        <p:spPr>
          <a:xfrm>
            <a:off x="4981400" y="3282474"/>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3"/>
                </a:solidFill>
              </a:rPr>
              <a:t>Decision Tree</a:t>
            </a:r>
            <a:endParaRPr sz="2400">
              <a:solidFill>
                <a:schemeClr val="accent3"/>
              </a:solidFill>
            </a:endParaRPr>
          </a:p>
        </p:txBody>
      </p:sp>
      <p:sp>
        <p:nvSpPr>
          <p:cNvPr id="556" name="Google Shape;556;p35"/>
          <p:cNvSpPr txBox="1"/>
          <p:nvPr>
            <p:ph idx="4294967295" type="ctrTitle"/>
          </p:nvPr>
        </p:nvSpPr>
        <p:spPr>
          <a:xfrm>
            <a:off x="7018150" y="2113408"/>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4"/>
                </a:solidFill>
              </a:rPr>
              <a:t>Random Forest</a:t>
            </a:r>
            <a:endParaRPr sz="2400">
              <a:solidFill>
                <a:schemeClr val="accent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3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4100">
                <a:solidFill>
                  <a:schemeClr val="accent2"/>
                </a:solidFill>
              </a:rPr>
              <a:t>Naive</a:t>
            </a:r>
            <a:r>
              <a:rPr b="1" lang="en" sz="3200">
                <a:latin typeface="Montserrat"/>
                <a:ea typeface="Montserrat"/>
                <a:cs typeface="Montserrat"/>
                <a:sym typeface="Montserrat"/>
              </a:rPr>
              <a:t> </a:t>
            </a:r>
            <a:r>
              <a:rPr lang="en" sz="4100">
                <a:solidFill>
                  <a:schemeClr val="accent2"/>
                </a:solidFill>
              </a:rPr>
              <a:t>Bayes</a:t>
            </a:r>
            <a:endParaRPr/>
          </a:p>
        </p:txBody>
      </p:sp>
      <p:graphicFrame>
        <p:nvGraphicFramePr>
          <p:cNvPr id="562" name="Google Shape;562;p36"/>
          <p:cNvGraphicFramePr/>
          <p:nvPr/>
        </p:nvGraphicFramePr>
        <p:xfrm>
          <a:off x="1161238" y="1258950"/>
          <a:ext cx="3000000" cy="3000000"/>
        </p:xfrm>
        <a:graphic>
          <a:graphicData uri="http://schemas.openxmlformats.org/drawingml/2006/table">
            <a:tbl>
              <a:tblPr>
                <a:noFill/>
                <a:tableStyleId>{B17BEA14-9955-46A1-BDD8-844A1ED2AE58}</a:tableStyleId>
              </a:tblPr>
              <a:tblGrid>
                <a:gridCol w="5525175"/>
                <a:gridCol w="1107175"/>
              </a:tblGrid>
              <a:tr h="100000">
                <a:tc>
                  <a:txBody>
                    <a:bodyPr/>
                    <a:lstStyle/>
                    <a:p>
                      <a:pPr indent="0" lvl="0" marL="0" rtl="0" algn="l">
                        <a:lnSpc>
                          <a:spcPct val="115000"/>
                        </a:lnSpc>
                        <a:spcBef>
                          <a:spcPts val="0"/>
                        </a:spcBef>
                        <a:spcAft>
                          <a:spcPts val="0"/>
                        </a:spcAft>
                        <a:buNone/>
                      </a:pPr>
                      <a:r>
                        <a:rPr b="1" lang="en">
                          <a:solidFill>
                            <a:srgbClr val="FFFFFF"/>
                          </a:solidFill>
                        </a:rPr>
                        <a:t>Method</a:t>
                      </a:r>
                      <a:endParaRPr>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rgbClr val="FFFFFF"/>
                          </a:solidFill>
                        </a:rPr>
                        <a:t>Accuracy</a:t>
                      </a:r>
                      <a:endParaRPr>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63525">
                <a:tc>
                  <a:txBody>
                    <a:bodyPr/>
                    <a:lstStyle/>
                    <a:p>
                      <a:pPr indent="0" lvl="0" marL="0" rtl="0" algn="l">
                        <a:lnSpc>
                          <a:spcPct val="115000"/>
                        </a:lnSpc>
                        <a:spcBef>
                          <a:spcPts val="0"/>
                        </a:spcBef>
                        <a:spcAft>
                          <a:spcPts val="0"/>
                        </a:spcAft>
                        <a:buNone/>
                      </a:pPr>
                      <a:r>
                        <a:rPr lang="en">
                          <a:solidFill>
                            <a:srgbClr val="FFFFFF"/>
                          </a:solidFill>
                        </a:rPr>
                        <a:t>Naïve Bayes before any preprocessing (Weka)</a:t>
                      </a:r>
                      <a:endParaRPr>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rgbClr val="FFFFFF"/>
                          </a:solidFill>
                        </a:rPr>
                        <a:t>79.64%</a:t>
                      </a:r>
                      <a:endParaRPr>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63525">
                <a:tc>
                  <a:txBody>
                    <a:bodyPr/>
                    <a:lstStyle/>
                    <a:p>
                      <a:pPr indent="0" lvl="0" marL="0" rtl="0" algn="l">
                        <a:lnSpc>
                          <a:spcPct val="115000"/>
                        </a:lnSpc>
                        <a:spcBef>
                          <a:spcPts val="0"/>
                        </a:spcBef>
                        <a:spcAft>
                          <a:spcPts val="0"/>
                        </a:spcAft>
                        <a:buNone/>
                      </a:pPr>
                      <a:r>
                        <a:rPr lang="en">
                          <a:solidFill>
                            <a:srgbClr val="FFFFFF"/>
                          </a:solidFill>
                        </a:rPr>
                        <a:t>Naïve Bayes with Outliers (without Feature Scaling)</a:t>
                      </a:r>
                      <a:endParaRPr>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rgbClr val="FFFFFF"/>
                          </a:solidFill>
                        </a:rPr>
                        <a:t>82.16%</a:t>
                      </a:r>
                      <a:endParaRPr>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63525">
                <a:tc>
                  <a:txBody>
                    <a:bodyPr/>
                    <a:lstStyle/>
                    <a:p>
                      <a:pPr indent="0" lvl="0" marL="0" rtl="0" algn="l">
                        <a:lnSpc>
                          <a:spcPct val="115000"/>
                        </a:lnSpc>
                        <a:spcBef>
                          <a:spcPts val="0"/>
                        </a:spcBef>
                        <a:spcAft>
                          <a:spcPts val="0"/>
                        </a:spcAft>
                        <a:buNone/>
                      </a:pPr>
                      <a:r>
                        <a:rPr lang="en">
                          <a:solidFill>
                            <a:srgbClr val="FFFFFF"/>
                          </a:solidFill>
                        </a:rPr>
                        <a:t>Naïve Bayes with Outliers (with Feature Scaling)</a:t>
                      </a:r>
                      <a:endParaRPr>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rgbClr val="FFFFFF"/>
                          </a:solidFill>
                        </a:rPr>
                        <a:t>82.16%</a:t>
                      </a:r>
                      <a:endParaRPr>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63525">
                <a:tc>
                  <a:txBody>
                    <a:bodyPr/>
                    <a:lstStyle/>
                    <a:p>
                      <a:pPr indent="0" lvl="0" marL="0" rtl="0" algn="l">
                        <a:lnSpc>
                          <a:spcPct val="115000"/>
                        </a:lnSpc>
                        <a:spcBef>
                          <a:spcPts val="0"/>
                        </a:spcBef>
                        <a:spcAft>
                          <a:spcPts val="0"/>
                        </a:spcAft>
                        <a:buNone/>
                      </a:pPr>
                      <a:r>
                        <a:rPr lang="en">
                          <a:solidFill>
                            <a:srgbClr val="FFFFFF"/>
                          </a:solidFill>
                        </a:rPr>
                        <a:t>Naïve Bayes without Outliers (Binning)</a:t>
                      </a:r>
                      <a:endParaRPr>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rgbClr val="FFFFFF"/>
                          </a:solidFill>
                        </a:rPr>
                        <a:t>79.44%</a:t>
                      </a:r>
                      <a:endParaRPr>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63525">
                <a:tc>
                  <a:txBody>
                    <a:bodyPr/>
                    <a:lstStyle/>
                    <a:p>
                      <a:pPr indent="0" lvl="0" marL="0" rtl="0" algn="l">
                        <a:lnSpc>
                          <a:spcPct val="115000"/>
                        </a:lnSpc>
                        <a:spcBef>
                          <a:spcPts val="0"/>
                        </a:spcBef>
                        <a:spcAft>
                          <a:spcPts val="0"/>
                        </a:spcAft>
                        <a:buNone/>
                      </a:pPr>
                      <a:r>
                        <a:rPr lang="en">
                          <a:solidFill>
                            <a:srgbClr val="FFFFFF"/>
                          </a:solidFill>
                        </a:rPr>
                        <a:t>Naïve Bayes without Outliers (Binning + Feature Scaling)</a:t>
                      </a:r>
                      <a:endParaRPr>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rgbClr val="FFFFFF"/>
                          </a:solidFill>
                        </a:rPr>
                        <a:t>79.44%</a:t>
                      </a:r>
                      <a:endParaRPr>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63525">
                <a:tc>
                  <a:txBody>
                    <a:bodyPr/>
                    <a:lstStyle/>
                    <a:p>
                      <a:pPr indent="0" lvl="0" marL="0" rtl="0" algn="l">
                        <a:lnSpc>
                          <a:spcPct val="115000"/>
                        </a:lnSpc>
                        <a:spcBef>
                          <a:spcPts val="0"/>
                        </a:spcBef>
                        <a:spcAft>
                          <a:spcPts val="0"/>
                        </a:spcAft>
                        <a:buNone/>
                      </a:pPr>
                      <a:r>
                        <a:rPr lang="en">
                          <a:solidFill>
                            <a:srgbClr val="FFFFFF"/>
                          </a:solidFill>
                        </a:rPr>
                        <a:t>Naïve Bayes without Outliers (Normalization using log function)</a:t>
                      </a:r>
                      <a:endParaRPr>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rgbClr val="000000"/>
                          </a:solidFill>
                        </a:rPr>
                        <a:t>82.70%</a:t>
                      </a:r>
                      <a:endParaRPr>
                        <a:solidFill>
                          <a:srgbClr val="000000"/>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00"/>
                    </a:solidFill>
                  </a:tcPr>
                </a:tc>
              </a:tr>
              <a:tr h="263525">
                <a:tc>
                  <a:txBody>
                    <a:bodyPr/>
                    <a:lstStyle/>
                    <a:p>
                      <a:pPr indent="0" lvl="0" marL="0" rtl="0" algn="l">
                        <a:lnSpc>
                          <a:spcPct val="115000"/>
                        </a:lnSpc>
                        <a:spcBef>
                          <a:spcPts val="0"/>
                        </a:spcBef>
                        <a:spcAft>
                          <a:spcPts val="0"/>
                        </a:spcAft>
                        <a:buNone/>
                      </a:pPr>
                      <a:r>
                        <a:rPr lang="en">
                          <a:solidFill>
                            <a:srgbClr val="FFFFFF"/>
                          </a:solidFill>
                        </a:rPr>
                        <a:t>Naïve Bayes without Outliers (Normalization using log + Feature Scaling)</a:t>
                      </a:r>
                      <a:endParaRPr>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rgbClr val="FFFFFF"/>
                          </a:solidFill>
                        </a:rPr>
                        <a:t>82.16%</a:t>
                      </a:r>
                      <a:endParaRPr>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37"/>
          <p:cNvSpPr txBox="1"/>
          <p:nvPr>
            <p:ph type="ctrTitle"/>
          </p:nvPr>
        </p:nvSpPr>
        <p:spPr>
          <a:xfrm>
            <a:off x="576025" y="319550"/>
            <a:ext cx="5441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Naive Bayes - Results</a:t>
            </a:r>
            <a:endParaRPr/>
          </a:p>
        </p:txBody>
      </p:sp>
      <p:pic>
        <p:nvPicPr>
          <p:cNvPr id="568" name="Google Shape;568;p37"/>
          <p:cNvPicPr preferRelativeResize="0"/>
          <p:nvPr/>
        </p:nvPicPr>
        <p:blipFill>
          <a:blip r:embed="rId3">
            <a:alphaModFix/>
          </a:blip>
          <a:stretch>
            <a:fillRect/>
          </a:stretch>
        </p:blipFill>
        <p:spPr>
          <a:xfrm>
            <a:off x="1506000" y="1510050"/>
            <a:ext cx="5374850" cy="3098225"/>
          </a:xfrm>
          <a:prstGeom prst="rect">
            <a:avLst/>
          </a:prstGeom>
          <a:noFill/>
          <a:ln>
            <a:noFill/>
          </a:ln>
        </p:spPr>
      </p:pic>
      <p:sp>
        <p:nvSpPr>
          <p:cNvPr id="569" name="Google Shape;569;p37"/>
          <p:cNvSpPr txBox="1"/>
          <p:nvPr>
            <p:ph type="ctrTitle"/>
          </p:nvPr>
        </p:nvSpPr>
        <p:spPr>
          <a:xfrm>
            <a:off x="576025" y="723838"/>
            <a:ext cx="46899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t>NB without outliers (normalization)</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38"/>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4100">
                <a:solidFill>
                  <a:schemeClr val="accent2"/>
                </a:solidFill>
              </a:rPr>
              <a:t>Logistic Regression</a:t>
            </a:r>
            <a:endParaRPr/>
          </a:p>
        </p:txBody>
      </p:sp>
      <p:graphicFrame>
        <p:nvGraphicFramePr>
          <p:cNvPr id="575" name="Google Shape;575;p38"/>
          <p:cNvGraphicFramePr/>
          <p:nvPr/>
        </p:nvGraphicFramePr>
        <p:xfrm>
          <a:off x="847925" y="1310500"/>
          <a:ext cx="3000000" cy="3000000"/>
        </p:xfrm>
        <a:graphic>
          <a:graphicData uri="http://schemas.openxmlformats.org/drawingml/2006/table">
            <a:tbl>
              <a:tblPr>
                <a:noFill/>
                <a:tableStyleId>{B17BEA14-9955-46A1-BDD8-844A1ED2AE58}</a:tableStyleId>
              </a:tblPr>
              <a:tblGrid>
                <a:gridCol w="6144850"/>
                <a:gridCol w="1438550"/>
              </a:tblGrid>
              <a:tr h="263525">
                <a:tc>
                  <a:txBody>
                    <a:bodyPr/>
                    <a:lstStyle/>
                    <a:p>
                      <a:pPr indent="0" lvl="0" marL="0" rtl="0" algn="just">
                        <a:lnSpc>
                          <a:spcPct val="115000"/>
                        </a:lnSpc>
                        <a:spcBef>
                          <a:spcPts val="0"/>
                        </a:spcBef>
                        <a:spcAft>
                          <a:spcPts val="0"/>
                        </a:spcAft>
                        <a:buNone/>
                      </a:pPr>
                      <a:r>
                        <a:rPr b="1" lang="en" sz="1300">
                          <a:solidFill>
                            <a:srgbClr val="FFFFFF"/>
                          </a:solidFill>
                        </a:rPr>
                        <a:t>Method</a:t>
                      </a:r>
                      <a:endParaRPr sz="13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rgbClr val="FFFFFF"/>
                          </a:solidFill>
                        </a:rPr>
                        <a:t>Accuracy</a:t>
                      </a:r>
                      <a:endParaRPr sz="13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63525">
                <a:tc>
                  <a:txBody>
                    <a:bodyPr/>
                    <a:lstStyle/>
                    <a:p>
                      <a:pPr indent="0" lvl="0" marL="0" rtl="0" algn="just">
                        <a:lnSpc>
                          <a:spcPct val="115000"/>
                        </a:lnSpc>
                        <a:spcBef>
                          <a:spcPts val="0"/>
                        </a:spcBef>
                        <a:spcAft>
                          <a:spcPts val="0"/>
                        </a:spcAft>
                        <a:buNone/>
                      </a:pPr>
                      <a:r>
                        <a:rPr lang="en" sz="1300">
                          <a:solidFill>
                            <a:srgbClr val="FFFFFF"/>
                          </a:solidFill>
                        </a:rPr>
                        <a:t>Logistic Regression before Preprocessing (Weka)</a:t>
                      </a:r>
                      <a:endParaRPr sz="13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rPr>
                        <a:t>80.94%</a:t>
                      </a:r>
                      <a:endParaRPr sz="13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63525">
                <a:tc>
                  <a:txBody>
                    <a:bodyPr/>
                    <a:lstStyle/>
                    <a:p>
                      <a:pPr indent="0" lvl="0" marL="0" rtl="0" algn="just">
                        <a:lnSpc>
                          <a:spcPct val="115000"/>
                        </a:lnSpc>
                        <a:spcBef>
                          <a:spcPts val="0"/>
                        </a:spcBef>
                        <a:spcAft>
                          <a:spcPts val="0"/>
                        </a:spcAft>
                        <a:buNone/>
                      </a:pPr>
                      <a:r>
                        <a:rPr lang="en" sz="1300">
                          <a:solidFill>
                            <a:srgbClr val="FFFFFF"/>
                          </a:solidFill>
                        </a:rPr>
                        <a:t>Logistic Regression with Outliers</a:t>
                      </a:r>
                      <a:endParaRPr sz="13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000000"/>
                          </a:solidFill>
                        </a:rPr>
                        <a:t>83.24%</a:t>
                      </a:r>
                      <a:endParaRPr sz="1300">
                        <a:solidFill>
                          <a:srgbClr val="000000"/>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00"/>
                    </a:solidFill>
                  </a:tcPr>
                </a:tc>
              </a:tr>
              <a:tr h="263525">
                <a:tc>
                  <a:txBody>
                    <a:bodyPr/>
                    <a:lstStyle/>
                    <a:p>
                      <a:pPr indent="0" lvl="0" marL="0" rtl="0" algn="just">
                        <a:lnSpc>
                          <a:spcPct val="115000"/>
                        </a:lnSpc>
                        <a:spcBef>
                          <a:spcPts val="0"/>
                        </a:spcBef>
                        <a:spcAft>
                          <a:spcPts val="0"/>
                        </a:spcAft>
                        <a:buNone/>
                      </a:pPr>
                      <a:r>
                        <a:rPr lang="en" sz="1300">
                          <a:solidFill>
                            <a:srgbClr val="FFFFFF"/>
                          </a:solidFill>
                        </a:rPr>
                        <a:t>Logistic Regression with Outliers + RFE</a:t>
                      </a:r>
                      <a:endParaRPr sz="13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000000"/>
                          </a:solidFill>
                        </a:rPr>
                        <a:t>82.70%</a:t>
                      </a:r>
                      <a:endParaRPr sz="1300">
                        <a:solidFill>
                          <a:srgbClr val="000000"/>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263525">
                <a:tc>
                  <a:txBody>
                    <a:bodyPr/>
                    <a:lstStyle/>
                    <a:p>
                      <a:pPr indent="0" lvl="0" marL="0" rtl="0" algn="just">
                        <a:lnSpc>
                          <a:spcPct val="115000"/>
                        </a:lnSpc>
                        <a:spcBef>
                          <a:spcPts val="0"/>
                        </a:spcBef>
                        <a:spcAft>
                          <a:spcPts val="0"/>
                        </a:spcAft>
                        <a:buNone/>
                      </a:pPr>
                      <a:r>
                        <a:rPr lang="en" sz="1300">
                          <a:solidFill>
                            <a:srgbClr val="FFFFFF"/>
                          </a:solidFill>
                        </a:rPr>
                        <a:t>Logistic Regression with Outliers + RFE + K-fold Cross Validation</a:t>
                      </a:r>
                      <a:endParaRPr sz="13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000000"/>
                          </a:solidFill>
                        </a:rPr>
                        <a:t>80.19%</a:t>
                      </a:r>
                      <a:endParaRPr sz="1300">
                        <a:solidFill>
                          <a:srgbClr val="000000"/>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263525">
                <a:tc>
                  <a:txBody>
                    <a:bodyPr/>
                    <a:lstStyle/>
                    <a:p>
                      <a:pPr indent="0" lvl="0" marL="0" rtl="0" algn="just">
                        <a:lnSpc>
                          <a:spcPct val="115000"/>
                        </a:lnSpc>
                        <a:spcBef>
                          <a:spcPts val="0"/>
                        </a:spcBef>
                        <a:spcAft>
                          <a:spcPts val="0"/>
                        </a:spcAft>
                        <a:buNone/>
                      </a:pPr>
                      <a:r>
                        <a:rPr lang="en" sz="1300">
                          <a:solidFill>
                            <a:srgbClr val="FFFFFF"/>
                          </a:solidFill>
                        </a:rPr>
                        <a:t>Logistic Regression without Outliers using Binning</a:t>
                      </a:r>
                      <a:endParaRPr sz="13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rPr>
                        <a:t>79.44%</a:t>
                      </a:r>
                      <a:endParaRPr sz="13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63525">
                <a:tc>
                  <a:txBody>
                    <a:bodyPr/>
                    <a:lstStyle/>
                    <a:p>
                      <a:pPr indent="0" lvl="0" marL="0" rtl="0" algn="just">
                        <a:lnSpc>
                          <a:spcPct val="115000"/>
                        </a:lnSpc>
                        <a:spcBef>
                          <a:spcPts val="0"/>
                        </a:spcBef>
                        <a:spcAft>
                          <a:spcPts val="0"/>
                        </a:spcAft>
                        <a:buNone/>
                      </a:pPr>
                      <a:r>
                        <a:rPr lang="en" sz="1300">
                          <a:solidFill>
                            <a:srgbClr val="FFFFFF"/>
                          </a:solidFill>
                        </a:rPr>
                        <a:t>Logistic Regression without Outliers using Binning + RFE</a:t>
                      </a:r>
                      <a:endParaRPr sz="13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rPr>
                        <a:t>70.55%</a:t>
                      </a:r>
                      <a:endParaRPr sz="13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63525">
                <a:tc>
                  <a:txBody>
                    <a:bodyPr/>
                    <a:lstStyle/>
                    <a:p>
                      <a:pPr indent="0" lvl="0" marL="0" rtl="0" algn="just">
                        <a:lnSpc>
                          <a:spcPct val="115000"/>
                        </a:lnSpc>
                        <a:spcBef>
                          <a:spcPts val="0"/>
                        </a:spcBef>
                        <a:spcAft>
                          <a:spcPts val="0"/>
                        </a:spcAft>
                        <a:buNone/>
                      </a:pPr>
                      <a:r>
                        <a:rPr lang="en" sz="1300">
                          <a:solidFill>
                            <a:srgbClr val="FFFFFF"/>
                          </a:solidFill>
                        </a:rPr>
                        <a:t>Logistic Regression without Outliers using Binning + RFE + K-fold CV</a:t>
                      </a:r>
                      <a:endParaRPr sz="13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rPr>
                        <a:t>82.14%</a:t>
                      </a:r>
                      <a:endParaRPr sz="13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63525">
                <a:tc>
                  <a:txBody>
                    <a:bodyPr/>
                    <a:lstStyle/>
                    <a:p>
                      <a:pPr indent="0" lvl="0" marL="0" rtl="0" algn="just">
                        <a:lnSpc>
                          <a:spcPct val="115000"/>
                        </a:lnSpc>
                        <a:spcBef>
                          <a:spcPts val="0"/>
                        </a:spcBef>
                        <a:spcAft>
                          <a:spcPts val="0"/>
                        </a:spcAft>
                        <a:buNone/>
                      </a:pPr>
                      <a:r>
                        <a:rPr lang="en" sz="1300">
                          <a:solidFill>
                            <a:srgbClr val="FFFFFF"/>
                          </a:solidFill>
                        </a:rPr>
                        <a:t>Logistic Regression without Outliers by normalization using log function</a:t>
                      </a:r>
                      <a:endParaRPr sz="13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rPr>
                        <a:t>82.70%</a:t>
                      </a:r>
                      <a:endParaRPr sz="13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63525">
                <a:tc>
                  <a:txBody>
                    <a:bodyPr/>
                    <a:lstStyle/>
                    <a:p>
                      <a:pPr indent="0" lvl="0" marL="0" rtl="0" algn="just">
                        <a:lnSpc>
                          <a:spcPct val="115000"/>
                        </a:lnSpc>
                        <a:spcBef>
                          <a:spcPts val="0"/>
                        </a:spcBef>
                        <a:spcAft>
                          <a:spcPts val="0"/>
                        </a:spcAft>
                        <a:buNone/>
                      </a:pPr>
                      <a:r>
                        <a:rPr lang="en" sz="1300">
                          <a:solidFill>
                            <a:srgbClr val="FFFFFF"/>
                          </a:solidFill>
                        </a:rPr>
                        <a:t>Logistic Regression without Outliers (normalization) + RFE</a:t>
                      </a:r>
                      <a:endParaRPr sz="13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rPr>
                        <a:t>82.70%</a:t>
                      </a:r>
                      <a:endParaRPr sz="13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63525">
                <a:tc>
                  <a:txBody>
                    <a:bodyPr/>
                    <a:lstStyle/>
                    <a:p>
                      <a:pPr indent="0" lvl="0" marL="0" rtl="0" algn="just">
                        <a:lnSpc>
                          <a:spcPct val="115000"/>
                        </a:lnSpc>
                        <a:spcBef>
                          <a:spcPts val="0"/>
                        </a:spcBef>
                        <a:spcAft>
                          <a:spcPts val="0"/>
                        </a:spcAft>
                        <a:buNone/>
                      </a:pPr>
                      <a:r>
                        <a:rPr lang="en" sz="1300">
                          <a:solidFill>
                            <a:srgbClr val="FFFFFF"/>
                          </a:solidFill>
                        </a:rPr>
                        <a:t>Logistic Regression without Outliers (normalization) + RFE + K-fold CV</a:t>
                      </a:r>
                      <a:endParaRPr sz="13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rPr>
                        <a:t>80.19%</a:t>
                      </a:r>
                      <a:endParaRPr sz="13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39"/>
          <p:cNvSpPr txBox="1"/>
          <p:nvPr>
            <p:ph type="ctrTitle"/>
          </p:nvPr>
        </p:nvSpPr>
        <p:spPr>
          <a:xfrm>
            <a:off x="724475" y="424050"/>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Regression - Results</a:t>
            </a:r>
            <a:endParaRPr/>
          </a:p>
        </p:txBody>
      </p:sp>
      <p:sp>
        <p:nvSpPr>
          <p:cNvPr id="581" name="Google Shape;581;p39"/>
          <p:cNvSpPr txBox="1"/>
          <p:nvPr>
            <p:ph type="ctrTitle"/>
          </p:nvPr>
        </p:nvSpPr>
        <p:spPr>
          <a:xfrm>
            <a:off x="724475" y="922151"/>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t>LR</a:t>
            </a:r>
            <a:r>
              <a:rPr lang="en" sz="2200"/>
              <a:t> with outliers + RFE</a:t>
            </a:r>
            <a:endParaRPr sz="2200"/>
          </a:p>
        </p:txBody>
      </p:sp>
      <p:pic>
        <p:nvPicPr>
          <p:cNvPr id="582" name="Google Shape;582;p39"/>
          <p:cNvPicPr preferRelativeResize="0"/>
          <p:nvPr/>
        </p:nvPicPr>
        <p:blipFill>
          <a:blip r:embed="rId3">
            <a:alphaModFix/>
          </a:blip>
          <a:stretch>
            <a:fillRect/>
          </a:stretch>
        </p:blipFill>
        <p:spPr>
          <a:xfrm>
            <a:off x="2012975" y="1551575"/>
            <a:ext cx="4978700" cy="3044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4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4100">
                <a:solidFill>
                  <a:schemeClr val="accent2"/>
                </a:solidFill>
              </a:rPr>
              <a:t>Decision Tree</a:t>
            </a:r>
            <a:endParaRPr/>
          </a:p>
        </p:txBody>
      </p:sp>
      <p:graphicFrame>
        <p:nvGraphicFramePr>
          <p:cNvPr id="588" name="Google Shape;588;p40"/>
          <p:cNvGraphicFramePr/>
          <p:nvPr/>
        </p:nvGraphicFramePr>
        <p:xfrm>
          <a:off x="1735113" y="1549000"/>
          <a:ext cx="3000000" cy="3000000"/>
        </p:xfrm>
        <a:graphic>
          <a:graphicData uri="http://schemas.openxmlformats.org/drawingml/2006/table">
            <a:tbl>
              <a:tblPr>
                <a:noFill/>
                <a:tableStyleId>{B17BEA14-9955-46A1-BDD8-844A1ED2AE58}</a:tableStyleId>
              </a:tblPr>
              <a:tblGrid>
                <a:gridCol w="4552100"/>
                <a:gridCol w="1345875"/>
              </a:tblGrid>
              <a:tr h="100000">
                <a:tc>
                  <a:txBody>
                    <a:bodyPr/>
                    <a:lstStyle/>
                    <a:p>
                      <a:pPr indent="0" lvl="0" marL="0" rtl="0" algn="l">
                        <a:lnSpc>
                          <a:spcPct val="115000"/>
                        </a:lnSpc>
                        <a:spcBef>
                          <a:spcPts val="0"/>
                        </a:spcBef>
                        <a:spcAft>
                          <a:spcPts val="0"/>
                        </a:spcAft>
                        <a:buNone/>
                      </a:pPr>
                      <a:r>
                        <a:rPr b="1" lang="en">
                          <a:solidFill>
                            <a:srgbClr val="FFFFFF"/>
                          </a:solidFill>
                        </a:rPr>
                        <a:t>Method</a:t>
                      </a:r>
                      <a:endParaRPr>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rgbClr val="FFFFFF"/>
                          </a:solidFill>
                        </a:rPr>
                        <a:t> Accuracy </a:t>
                      </a:r>
                      <a:endParaRPr>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48325">
                <a:tc>
                  <a:txBody>
                    <a:bodyPr/>
                    <a:lstStyle/>
                    <a:p>
                      <a:pPr indent="0" lvl="0" marL="0" rtl="0" algn="l">
                        <a:lnSpc>
                          <a:spcPct val="115000"/>
                        </a:lnSpc>
                        <a:spcBef>
                          <a:spcPts val="0"/>
                        </a:spcBef>
                        <a:spcAft>
                          <a:spcPts val="0"/>
                        </a:spcAft>
                        <a:buNone/>
                      </a:pPr>
                      <a:r>
                        <a:rPr lang="en">
                          <a:solidFill>
                            <a:srgbClr val="FFFFFF"/>
                          </a:solidFill>
                        </a:rPr>
                        <a:t>Decision Tree (No preprocessing - Weka)</a:t>
                      </a:r>
                      <a:endParaRPr>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rPr>
                        <a:t>80.94%</a:t>
                      </a:r>
                      <a:endParaRPr sz="12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48325">
                <a:tc>
                  <a:txBody>
                    <a:bodyPr/>
                    <a:lstStyle/>
                    <a:p>
                      <a:pPr indent="0" lvl="0" marL="0" rtl="0" algn="l">
                        <a:lnSpc>
                          <a:spcPct val="115000"/>
                        </a:lnSpc>
                        <a:spcBef>
                          <a:spcPts val="0"/>
                        </a:spcBef>
                        <a:spcAft>
                          <a:spcPts val="0"/>
                        </a:spcAft>
                        <a:buNone/>
                      </a:pPr>
                      <a:r>
                        <a:rPr lang="en">
                          <a:solidFill>
                            <a:srgbClr val="FFFFFF"/>
                          </a:solidFill>
                        </a:rPr>
                        <a:t>Decision Tree with Outliers</a:t>
                      </a:r>
                      <a:endParaRPr>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rPr>
                        <a:t>76.22%</a:t>
                      </a:r>
                      <a:endParaRPr sz="12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48325">
                <a:tc>
                  <a:txBody>
                    <a:bodyPr/>
                    <a:lstStyle/>
                    <a:p>
                      <a:pPr indent="0" lvl="0" marL="0" rtl="0" algn="l">
                        <a:lnSpc>
                          <a:spcPct val="115000"/>
                        </a:lnSpc>
                        <a:spcBef>
                          <a:spcPts val="0"/>
                        </a:spcBef>
                        <a:spcAft>
                          <a:spcPts val="0"/>
                        </a:spcAft>
                        <a:buNone/>
                      </a:pPr>
                      <a:r>
                        <a:rPr lang="en">
                          <a:solidFill>
                            <a:srgbClr val="FFFFFF"/>
                          </a:solidFill>
                        </a:rPr>
                        <a:t>Decision Tree with outliers (After Feature Selection)</a:t>
                      </a:r>
                      <a:endParaRPr>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000000"/>
                          </a:solidFill>
                        </a:rPr>
                        <a:t>76.76%</a:t>
                      </a:r>
                      <a:endParaRPr sz="1200">
                        <a:solidFill>
                          <a:srgbClr val="000000"/>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00"/>
                    </a:solidFill>
                  </a:tcPr>
                </a:tc>
              </a:tr>
              <a:tr h="148325">
                <a:tc>
                  <a:txBody>
                    <a:bodyPr/>
                    <a:lstStyle/>
                    <a:p>
                      <a:pPr indent="0" lvl="0" marL="0" rtl="0" algn="l">
                        <a:lnSpc>
                          <a:spcPct val="115000"/>
                        </a:lnSpc>
                        <a:spcBef>
                          <a:spcPts val="0"/>
                        </a:spcBef>
                        <a:spcAft>
                          <a:spcPts val="0"/>
                        </a:spcAft>
                        <a:buNone/>
                      </a:pPr>
                      <a:r>
                        <a:rPr lang="en">
                          <a:solidFill>
                            <a:srgbClr val="FFFFFF"/>
                          </a:solidFill>
                        </a:rPr>
                        <a:t>Decision Tree (Without Outliers using binning)</a:t>
                      </a:r>
                      <a:endParaRPr>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FFFFFF"/>
                          </a:solidFill>
                        </a:rPr>
                        <a:t>74.44%</a:t>
                      </a:r>
                      <a:endParaRPr sz="12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48325">
                <a:tc>
                  <a:txBody>
                    <a:bodyPr/>
                    <a:lstStyle/>
                    <a:p>
                      <a:pPr indent="0" lvl="0" marL="0" rtl="0" algn="l">
                        <a:lnSpc>
                          <a:spcPct val="115000"/>
                        </a:lnSpc>
                        <a:spcBef>
                          <a:spcPts val="0"/>
                        </a:spcBef>
                        <a:spcAft>
                          <a:spcPts val="0"/>
                        </a:spcAft>
                        <a:buNone/>
                      </a:pPr>
                      <a:r>
                        <a:rPr lang="en">
                          <a:solidFill>
                            <a:srgbClr val="FFFFFF"/>
                          </a:solidFill>
                        </a:rPr>
                        <a:t>Decision Tree (Without Outliers using normalization)</a:t>
                      </a:r>
                      <a:endParaRPr>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rgbClr val="FFFFFF"/>
                          </a:solidFill>
                        </a:rPr>
                        <a:t>67.57%</a:t>
                      </a:r>
                      <a:endParaRPr sz="13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1"/>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Decision Tree</a:t>
            </a:r>
            <a:r>
              <a:rPr lang="en"/>
              <a:t> - Results</a:t>
            </a:r>
            <a:endParaRPr/>
          </a:p>
        </p:txBody>
      </p:sp>
      <p:sp>
        <p:nvSpPr>
          <p:cNvPr id="594" name="Google Shape;594;p41"/>
          <p:cNvSpPr txBox="1"/>
          <p:nvPr>
            <p:ph type="ctrTitle"/>
          </p:nvPr>
        </p:nvSpPr>
        <p:spPr>
          <a:xfrm>
            <a:off x="637725" y="909750"/>
            <a:ext cx="5955900" cy="577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2200"/>
              <a:t>Decision Tree with outliers (After Feature Selection)</a:t>
            </a:r>
            <a:endParaRPr sz="2200"/>
          </a:p>
        </p:txBody>
      </p:sp>
      <p:pic>
        <p:nvPicPr>
          <p:cNvPr id="595" name="Google Shape;595;p41"/>
          <p:cNvPicPr preferRelativeResize="0"/>
          <p:nvPr/>
        </p:nvPicPr>
        <p:blipFill>
          <a:blip r:embed="rId3">
            <a:alphaModFix/>
          </a:blip>
          <a:stretch>
            <a:fillRect/>
          </a:stretch>
        </p:blipFill>
        <p:spPr>
          <a:xfrm>
            <a:off x="747300" y="1553175"/>
            <a:ext cx="4966300" cy="2929750"/>
          </a:xfrm>
          <a:prstGeom prst="rect">
            <a:avLst/>
          </a:prstGeom>
          <a:noFill/>
          <a:ln>
            <a:noFill/>
          </a:ln>
        </p:spPr>
      </p:pic>
      <p:pic>
        <p:nvPicPr>
          <p:cNvPr id="596" name="Google Shape;596;p41"/>
          <p:cNvPicPr preferRelativeResize="0"/>
          <p:nvPr/>
        </p:nvPicPr>
        <p:blipFill>
          <a:blip r:embed="rId4">
            <a:alphaModFix/>
          </a:blip>
          <a:stretch>
            <a:fillRect/>
          </a:stretch>
        </p:blipFill>
        <p:spPr>
          <a:xfrm>
            <a:off x="6051900" y="1978925"/>
            <a:ext cx="2627375" cy="2078250"/>
          </a:xfrm>
          <a:prstGeom prst="rect">
            <a:avLst/>
          </a:prstGeom>
          <a:noFill/>
          <a:ln>
            <a:noFill/>
          </a:ln>
        </p:spPr>
      </p:pic>
      <p:sp>
        <p:nvSpPr>
          <p:cNvPr id="597" name="Google Shape;597;p41"/>
          <p:cNvSpPr/>
          <p:nvPr/>
        </p:nvSpPr>
        <p:spPr>
          <a:xfrm>
            <a:off x="6097825" y="2032600"/>
            <a:ext cx="1821900" cy="198300"/>
          </a:xfrm>
          <a:prstGeom prst="roundRect">
            <a:avLst>
              <a:gd fmla="val 16667" name="adj"/>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1"/>
          <p:cNvSpPr/>
          <p:nvPr/>
        </p:nvSpPr>
        <p:spPr>
          <a:xfrm>
            <a:off x="6097825" y="2775950"/>
            <a:ext cx="2280600" cy="198300"/>
          </a:xfrm>
          <a:prstGeom prst="roundRect">
            <a:avLst>
              <a:gd fmla="val 16667" name="adj"/>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4"/>
          <p:cNvSpPr txBox="1"/>
          <p:nvPr>
            <p:ph type="ctrTitle"/>
          </p:nvPr>
        </p:nvSpPr>
        <p:spPr>
          <a:xfrm>
            <a:off x="405975" y="9348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t>Business Idea</a:t>
            </a:r>
            <a:endParaRPr b="1" sz="3200"/>
          </a:p>
        </p:txBody>
      </p:sp>
      <p:sp>
        <p:nvSpPr>
          <p:cNvPr id="448" name="Google Shape;448;p24"/>
          <p:cNvSpPr txBox="1"/>
          <p:nvPr/>
        </p:nvSpPr>
        <p:spPr>
          <a:xfrm>
            <a:off x="1579675" y="1891350"/>
            <a:ext cx="6414000" cy="17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200">
                <a:solidFill>
                  <a:srgbClr val="FFFFFF"/>
                </a:solidFill>
                <a:latin typeface="Maven Pro"/>
                <a:ea typeface="Maven Pro"/>
                <a:cs typeface="Maven Pro"/>
                <a:sym typeface="Maven Pro"/>
              </a:rPr>
              <a:t>“Provide quick, immediate, and easy way to identify and classify the credibility of loan applicants who are most likely to get a loan approval.”</a:t>
            </a:r>
            <a:endParaRPr i="1" sz="2200">
              <a:solidFill>
                <a:srgbClr val="FFFFFF"/>
              </a:solidFill>
              <a:latin typeface="Maven Pro"/>
              <a:ea typeface="Maven Pro"/>
              <a:cs typeface="Maven Pro"/>
              <a:sym typeface="Maven Pro"/>
            </a:endParaRPr>
          </a:p>
          <a:p>
            <a:pPr indent="0" lvl="0" marL="0" rtl="0" algn="l">
              <a:lnSpc>
                <a:spcPct val="115000"/>
              </a:lnSpc>
              <a:spcBef>
                <a:spcPts val="600"/>
              </a:spcBef>
              <a:spcAft>
                <a:spcPts val="0"/>
              </a:spcAft>
              <a:buNone/>
            </a:pPr>
            <a:r>
              <a:t/>
            </a:r>
            <a:endParaRPr sz="2000">
              <a:solidFill>
                <a:srgbClr val="FFFFFF"/>
              </a:solidFill>
              <a:latin typeface="Maven Pro"/>
              <a:ea typeface="Maven Pro"/>
              <a:cs typeface="Maven Pro"/>
              <a:sym typeface="Maven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2"/>
          <p:cNvSpPr txBox="1"/>
          <p:nvPr>
            <p:ph type="ctrTitle"/>
          </p:nvPr>
        </p:nvSpPr>
        <p:spPr>
          <a:xfrm>
            <a:off x="362200" y="219275"/>
            <a:ext cx="7094400" cy="577800"/>
          </a:xfrm>
          <a:prstGeom prst="rect">
            <a:avLst/>
          </a:prstGeom>
        </p:spPr>
        <p:txBody>
          <a:bodyPr anchorCtr="0" anchor="b" bIns="91425" lIns="91425" spcFirstLastPara="1" rIns="91425" wrap="square" tIns="91425">
            <a:noAutofit/>
          </a:bodyPr>
          <a:lstStyle/>
          <a:p>
            <a:pPr indent="0" lvl="0" marL="0" rtl="0" algn="just">
              <a:lnSpc>
                <a:spcPct val="115000"/>
              </a:lnSpc>
              <a:spcBef>
                <a:spcPts val="0"/>
              </a:spcBef>
              <a:spcAft>
                <a:spcPts val="0"/>
              </a:spcAft>
              <a:buNone/>
            </a:pPr>
            <a:r>
              <a:t/>
            </a:r>
            <a:endParaRPr sz="1400">
              <a:solidFill>
                <a:srgbClr val="000000"/>
              </a:solidFill>
              <a:latin typeface="Maven Pro"/>
              <a:ea typeface="Maven Pro"/>
              <a:cs typeface="Maven Pro"/>
              <a:sym typeface="Maven Pro"/>
            </a:endParaRPr>
          </a:p>
          <a:p>
            <a:pPr indent="0" lvl="0" marL="0" rtl="0" algn="l">
              <a:lnSpc>
                <a:spcPct val="115000"/>
              </a:lnSpc>
              <a:spcBef>
                <a:spcPts val="0"/>
              </a:spcBef>
              <a:spcAft>
                <a:spcPts val="0"/>
              </a:spcAft>
              <a:buNone/>
            </a:pPr>
            <a:r>
              <a:rPr b="1" lang="en" sz="1400">
                <a:latin typeface="Maven Pro"/>
                <a:ea typeface="Maven Pro"/>
                <a:cs typeface="Maven Pro"/>
                <a:sym typeface="Maven Pro"/>
              </a:rPr>
              <a:t>For Better View of Decision Tree: </a:t>
            </a:r>
            <a:r>
              <a:rPr b="1" lang="en" sz="1400" u="sng">
                <a:latin typeface="Maven Pro"/>
                <a:ea typeface="Maven Pro"/>
                <a:cs typeface="Maven Pro"/>
                <a:sym typeface="Maven Pro"/>
                <a:hlinkClick r:id="rId3"/>
              </a:rPr>
              <a:t>https://imgur.com/n6Vbcpg</a:t>
            </a:r>
            <a:endParaRPr sz="1400">
              <a:solidFill>
                <a:schemeClr val="accent2"/>
              </a:solidFill>
              <a:latin typeface="Maven Pro"/>
              <a:ea typeface="Maven Pro"/>
              <a:cs typeface="Maven Pro"/>
              <a:sym typeface="Maven Pro"/>
            </a:endParaRPr>
          </a:p>
        </p:txBody>
      </p:sp>
      <p:pic>
        <p:nvPicPr>
          <p:cNvPr id="604" name="Google Shape;604;p42"/>
          <p:cNvPicPr preferRelativeResize="0"/>
          <p:nvPr/>
        </p:nvPicPr>
        <p:blipFill>
          <a:blip r:embed="rId4">
            <a:alphaModFix/>
          </a:blip>
          <a:stretch>
            <a:fillRect/>
          </a:stretch>
        </p:blipFill>
        <p:spPr>
          <a:xfrm>
            <a:off x="474938" y="903475"/>
            <a:ext cx="8194125" cy="3699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43"/>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4100">
                <a:solidFill>
                  <a:schemeClr val="accent2"/>
                </a:solidFill>
              </a:rPr>
              <a:t>Random Forest</a:t>
            </a:r>
            <a:endParaRPr/>
          </a:p>
        </p:txBody>
      </p:sp>
      <p:graphicFrame>
        <p:nvGraphicFramePr>
          <p:cNvPr id="610" name="Google Shape;610;p43"/>
          <p:cNvGraphicFramePr/>
          <p:nvPr/>
        </p:nvGraphicFramePr>
        <p:xfrm>
          <a:off x="1322750" y="1931575"/>
          <a:ext cx="3000000" cy="3000000"/>
        </p:xfrm>
        <a:graphic>
          <a:graphicData uri="http://schemas.openxmlformats.org/drawingml/2006/table">
            <a:tbl>
              <a:tblPr>
                <a:noFill/>
                <a:tableStyleId>{B17BEA14-9955-46A1-BDD8-844A1ED2AE58}</a:tableStyleId>
              </a:tblPr>
              <a:tblGrid>
                <a:gridCol w="4178000"/>
                <a:gridCol w="1039025"/>
                <a:gridCol w="907775"/>
              </a:tblGrid>
              <a:tr h="263525">
                <a:tc>
                  <a:txBody>
                    <a:bodyPr/>
                    <a:lstStyle/>
                    <a:p>
                      <a:pPr indent="0" lvl="0" marL="0" rtl="0" algn="just">
                        <a:lnSpc>
                          <a:spcPct val="115000"/>
                        </a:lnSpc>
                        <a:spcBef>
                          <a:spcPts val="0"/>
                        </a:spcBef>
                        <a:spcAft>
                          <a:spcPts val="0"/>
                        </a:spcAft>
                        <a:buNone/>
                      </a:pPr>
                      <a:r>
                        <a:rPr b="1" lang="en" sz="1500">
                          <a:solidFill>
                            <a:srgbClr val="FFFFFF"/>
                          </a:solidFill>
                        </a:rPr>
                        <a:t>Method</a:t>
                      </a:r>
                      <a:endParaRPr sz="15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rgbClr val="FFFFFF"/>
                          </a:solidFill>
                        </a:rPr>
                        <a:t>Accuracy</a:t>
                      </a:r>
                      <a:endParaRPr sz="15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rgbClr val="FFFFFF"/>
                          </a:solidFill>
                        </a:rPr>
                        <a:t>AUC</a:t>
                      </a:r>
                      <a:endParaRPr sz="15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63525">
                <a:tc>
                  <a:txBody>
                    <a:bodyPr/>
                    <a:lstStyle/>
                    <a:p>
                      <a:pPr indent="0" lvl="0" marL="0" rtl="0" algn="just">
                        <a:lnSpc>
                          <a:spcPct val="115000"/>
                        </a:lnSpc>
                        <a:spcBef>
                          <a:spcPts val="0"/>
                        </a:spcBef>
                        <a:spcAft>
                          <a:spcPts val="0"/>
                        </a:spcAft>
                        <a:buNone/>
                      </a:pPr>
                      <a:r>
                        <a:rPr lang="en" sz="1500">
                          <a:solidFill>
                            <a:srgbClr val="FFFFFF"/>
                          </a:solidFill>
                        </a:rPr>
                        <a:t>Random Forest without Preprocessing (Weka)</a:t>
                      </a:r>
                      <a:endParaRPr sz="15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rgbClr val="FFFFFF"/>
                          </a:solidFill>
                        </a:rPr>
                        <a:t>77.85%</a:t>
                      </a:r>
                      <a:endParaRPr sz="15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rgbClr val="FFFFFF"/>
                          </a:solidFill>
                        </a:rPr>
                        <a:t> </a:t>
                      </a:r>
                      <a:endParaRPr sz="15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63525">
                <a:tc>
                  <a:txBody>
                    <a:bodyPr/>
                    <a:lstStyle/>
                    <a:p>
                      <a:pPr indent="0" lvl="0" marL="0" rtl="0" algn="just">
                        <a:lnSpc>
                          <a:spcPct val="115000"/>
                        </a:lnSpc>
                        <a:spcBef>
                          <a:spcPts val="0"/>
                        </a:spcBef>
                        <a:spcAft>
                          <a:spcPts val="0"/>
                        </a:spcAft>
                        <a:buNone/>
                      </a:pPr>
                      <a:r>
                        <a:rPr lang="en" sz="1500">
                          <a:solidFill>
                            <a:srgbClr val="FFFFFF"/>
                          </a:solidFill>
                        </a:rPr>
                        <a:t>Random Forest with Outliers</a:t>
                      </a:r>
                      <a:endParaRPr sz="15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rgbClr val="000000"/>
                          </a:solidFill>
                        </a:rPr>
                        <a:t>77.63%</a:t>
                      </a:r>
                      <a:endParaRPr sz="1500">
                        <a:solidFill>
                          <a:srgbClr val="000000"/>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500">
                          <a:solidFill>
                            <a:srgbClr val="000000"/>
                          </a:solidFill>
                        </a:rPr>
                        <a:t>0.690</a:t>
                      </a:r>
                      <a:endParaRPr sz="1500">
                        <a:solidFill>
                          <a:srgbClr val="000000"/>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263525">
                <a:tc>
                  <a:txBody>
                    <a:bodyPr/>
                    <a:lstStyle/>
                    <a:p>
                      <a:pPr indent="0" lvl="0" marL="0" rtl="0" algn="just">
                        <a:lnSpc>
                          <a:spcPct val="115000"/>
                        </a:lnSpc>
                        <a:spcBef>
                          <a:spcPts val="0"/>
                        </a:spcBef>
                        <a:spcAft>
                          <a:spcPts val="0"/>
                        </a:spcAft>
                        <a:buNone/>
                      </a:pPr>
                      <a:r>
                        <a:rPr lang="en" sz="1500">
                          <a:solidFill>
                            <a:srgbClr val="FFFFFF"/>
                          </a:solidFill>
                        </a:rPr>
                        <a:t>Random Forest without Outliers using binning</a:t>
                      </a:r>
                      <a:endParaRPr sz="15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rgbClr val="000000"/>
                          </a:solidFill>
                        </a:rPr>
                        <a:t>80.23%</a:t>
                      </a:r>
                      <a:endParaRPr sz="1500">
                        <a:solidFill>
                          <a:srgbClr val="000000"/>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en" sz="1500">
                          <a:solidFill>
                            <a:srgbClr val="000000"/>
                          </a:solidFill>
                        </a:rPr>
                        <a:t>0.815</a:t>
                      </a:r>
                      <a:endParaRPr sz="1500">
                        <a:solidFill>
                          <a:srgbClr val="000000"/>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00"/>
                    </a:solidFill>
                  </a:tcPr>
                </a:tc>
              </a:tr>
              <a:tr h="263525">
                <a:tc>
                  <a:txBody>
                    <a:bodyPr/>
                    <a:lstStyle/>
                    <a:p>
                      <a:pPr indent="0" lvl="0" marL="0" rtl="0" algn="l">
                        <a:lnSpc>
                          <a:spcPct val="115000"/>
                        </a:lnSpc>
                        <a:spcBef>
                          <a:spcPts val="0"/>
                        </a:spcBef>
                        <a:spcAft>
                          <a:spcPts val="0"/>
                        </a:spcAft>
                        <a:buNone/>
                      </a:pPr>
                      <a:r>
                        <a:rPr lang="en" sz="1500">
                          <a:solidFill>
                            <a:srgbClr val="FFFFFF"/>
                          </a:solidFill>
                        </a:rPr>
                        <a:t>Random Forest without Outliers using normalization</a:t>
                      </a:r>
                      <a:endParaRPr sz="15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rgbClr val="FFFFFF"/>
                          </a:solidFill>
                        </a:rPr>
                        <a:t>79.72%</a:t>
                      </a:r>
                      <a:endParaRPr sz="15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rgbClr val="FFFFFF"/>
                          </a:solidFill>
                        </a:rPr>
                        <a:t>0.7241</a:t>
                      </a:r>
                      <a:endParaRPr sz="1500">
                        <a:solidFill>
                          <a:srgbClr val="FFFFFF"/>
                        </a:solidFill>
                      </a:endParaRPr>
                    </a:p>
                  </a:txBody>
                  <a:tcPr marT="12700" marB="63500" marR="12700" marL="127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44"/>
          <p:cNvSpPr txBox="1"/>
          <p:nvPr>
            <p:ph idx="4" type="ctrTitle"/>
          </p:nvPr>
        </p:nvSpPr>
        <p:spPr>
          <a:xfrm>
            <a:off x="352775" y="447125"/>
            <a:ext cx="6376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chemeClr val="accent2"/>
                </a:solidFill>
              </a:rPr>
              <a:t>Attributes Impacting Loan Applicant Credibility</a:t>
            </a:r>
            <a:endParaRPr sz="2600">
              <a:solidFill>
                <a:schemeClr val="accent2"/>
              </a:solidFill>
            </a:endParaRPr>
          </a:p>
        </p:txBody>
      </p:sp>
      <p:sp>
        <p:nvSpPr>
          <p:cNvPr id="616" name="Google Shape;616;p44"/>
          <p:cNvSpPr/>
          <p:nvPr/>
        </p:nvSpPr>
        <p:spPr>
          <a:xfrm>
            <a:off x="497659" y="4411585"/>
            <a:ext cx="121172" cy="121198"/>
          </a:xfrm>
          <a:custGeom>
            <a:rect b="b" l="l" r="r" t="t"/>
            <a:pathLst>
              <a:path extrusionOk="0" h="4625" w="4624">
                <a:moveTo>
                  <a:pt x="0" y="1"/>
                </a:moveTo>
                <a:lnTo>
                  <a:pt x="0" y="4624"/>
                </a:lnTo>
                <a:lnTo>
                  <a:pt x="4624" y="4624"/>
                </a:lnTo>
                <a:lnTo>
                  <a:pt x="46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7" name="Google Shape;617;p44"/>
          <p:cNvPicPr preferRelativeResize="0"/>
          <p:nvPr/>
        </p:nvPicPr>
        <p:blipFill>
          <a:blip r:embed="rId3">
            <a:alphaModFix/>
          </a:blip>
          <a:stretch>
            <a:fillRect/>
          </a:stretch>
        </p:blipFill>
        <p:spPr>
          <a:xfrm>
            <a:off x="1555875" y="1273219"/>
            <a:ext cx="5943600" cy="3543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45"/>
          <p:cNvSpPr txBox="1"/>
          <p:nvPr>
            <p:ph type="ctrTitle"/>
          </p:nvPr>
        </p:nvSpPr>
        <p:spPr>
          <a:xfrm>
            <a:off x="320175" y="367325"/>
            <a:ext cx="3760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Model Comparison</a:t>
            </a:r>
            <a:endParaRPr>
              <a:solidFill>
                <a:schemeClr val="accent2"/>
              </a:solidFill>
            </a:endParaRPr>
          </a:p>
        </p:txBody>
      </p:sp>
      <p:pic>
        <p:nvPicPr>
          <p:cNvPr id="623" name="Google Shape;623;p45"/>
          <p:cNvPicPr preferRelativeResize="0"/>
          <p:nvPr/>
        </p:nvPicPr>
        <p:blipFill>
          <a:blip r:embed="rId3">
            <a:alphaModFix/>
          </a:blip>
          <a:stretch>
            <a:fillRect/>
          </a:stretch>
        </p:blipFill>
        <p:spPr>
          <a:xfrm>
            <a:off x="2454150" y="945119"/>
            <a:ext cx="4047761" cy="383713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46"/>
          <p:cNvSpPr/>
          <p:nvPr/>
        </p:nvSpPr>
        <p:spPr>
          <a:xfrm>
            <a:off x="548400" y="944075"/>
            <a:ext cx="7937100" cy="34347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6"/>
          <p:cNvSpPr/>
          <p:nvPr/>
        </p:nvSpPr>
        <p:spPr>
          <a:xfrm>
            <a:off x="610500" y="1030775"/>
            <a:ext cx="7812900" cy="32613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630" name="Google Shape;630;p46"/>
          <p:cNvGraphicFramePr/>
          <p:nvPr/>
        </p:nvGraphicFramePr>
        <p:xfrm>
          <a:off x="1058715" y="1103357"/>
          <a:ext cx="3000000" cy="3000000"/>
        </p:xfrm>
        <a:graphic>
          <a:graphicData uri="http://schemas.openxmlformats.org/drawingml/2006/table">
            <a:tbl>
              <a:tblPr>
                <a:noFill/>
                <a:tableStyleId>{07E300E9-DFBF-41D5-947E-02297CEBCDDB}</a:tableStyleId>
              </a:tblPr>
              <a:tblGrid>
                <a:gridCol w="2710925"/>
                <a:gridCol w="2981200"/>
                <a:gridCol w="1334450"/>
              </a:tblGrid>
              <a:tr h="882125">
                <a:tc>
                  <a:txBody>
                    <a:bodyPr/>
                    <a:lstStyle/>
                    <a:p>
                      <a:pPr indent="0" lvl="0" marL="0" rtl="0" algn="ctr">
                        <a:spcBef>
                          <a:spcPts val="0"/>
                        </a:spcBef>
                        <a:spcAft>
                          <a:spcPts val="0"/>
                        </a:spcAft>
                        <a:buNone/>
                      </a:pPr>
                      <a:r>
                        <a:rPr lang="en" sz="2000">
                          <a:solidFill>
                            <a:schemeClr val="accent2"/>
                          </a:solidFill>
                          <a:latin typeface="Share Tech"/>
                          <a:ea typeface="Share Tech"/>
                          <a:cs typeface="Share Tech"/>
                          <a:sym typeface="Share Tech"/>
                        </a:rPr>
                        <a:t>Best Model</a:t>
                      </a:r>
                      <a:endParaRPr sz="2000">
                        <a:solidFill>
                          <a:schemeClr val="accent2"/>
                        </a:solidFill>
                        <a:latin typeface="Share Tech"/>
                        <a:ea typeface="Share Tech"/>
                        <a:cs typeface="Share Tech"/>
                        <a:sym typeface="Share Tech"/>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alpha val="0"/>
                        </a:scheme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gridSpan="2">
                  <a:txBody>
                    <a:bodyPr/>
                    <a:lstStyle/>
                    <a:p>
                      <a:pPr indent="0" lvl="0" marL="0" rtl="0" algn="l">
                        <a:spcBef>
                          <a:spcPts val="600"/>
                        </a:spcBef>
                        <a:spcAft>
                          <a:spcPts val="0"/>
                        </a:spcAft>
                        <a:buNone/>
                      </a:pPr>
                      <a:r>
                        <a:rPr lang="en">
                          <a:solidFill>
                            <a:schemeClr val="lt1"/>
                          </a:solidFill>
                          <a:latin typeface="Maven Pro"/>
                          <a:ea typeface="Maven Pro"/>
                          <a:cs typeface="Maven Pro"/>
                          <a:sym typeface="Maven Pro"/>
                        </a:rPr>
                        <a:t>Logistic Regression with Outliers (no RFE + no K-Fold CV) - 83.24% </a:t>
                      </a:r>
                      <a:endParaRPr>
                        <a:solidFill>
                          <a:schemeClr val="lt1"/>
                        </a:solidFill>
                        <a:latin typeface="Maven Pro"/>
                        <a:ea typeface="Maven Pro"/>
                        <a:cs typeface="Maven Pro"/>
                        <a:sym typeface="Maven Pro"/>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913275">
                <a:tc>
                  <a:txBody>
                    <a:bodyPr/>
                    <a:lstStyle/>
                    <a:p>
                      <a:pPr indent="0" lvl="0" marL="0" rtl="0" algn="ctr">
                        <a:spcBef>
                          <a:spcPts val="0"/>
                        </a:spcBef>
                        <a:spcAft>
                          <a:spcPts val="0"/>
                        </a:spcAft>
                        <a:buNone/>
                      </a:pPr>
                      <a:r>
                        <a:rPr lang="en" sz="2000">
                          <a:solidFill>
                            <a:schemeClr val="accent1"/>
                          </a:solidFill>
                          <a:latin typeface="Share Tech"/>
                          <a:ea typeface="Share Tech"/>
                          <a:cs typeface="Share Tech"/>
                          <a:sym typeface="Share Tech"/>
                        </a:rPr>
                        <a:t>Most Impactful Variable</a:t>
                      </a:r>
                      <a:endParaRPr sz="2000">
                        <a:solidFill>
                          <a:schemeClr val="accent1"/>
                        </a:solidFill>
                        <a:latin typeface="Share Tech"/>
                        <a:ea typeface="Share Tech"/>
                        <a:cs typeface="Share Tech"/>
                        <a:sym typeface="Share Tech"/>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alpha val="0"/>
                        </a:scheme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gridSpan="2">
                  <a:txBody>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Credit History</a:t>
                      </a:r>
                      <a:endParaRPr>
                        <a:solidFill>
                          <a:schemeClr val="lt1"/>
                        </a:solidFill>
                        <a:latin typeface="Maven Pro"/>
                        <a:ea typeface="Maven Pro"/>
                        <a:cs typeface="Maven Pro"/>
                        <a:sym typeface="Maven Pro"/>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664975">
                <a:tc>
                  <a:txBody>
                    <a:bodyPr/>
                    <a:lstStyle/>
                    <a:p>
                      <a:pPr indent="0" lvl="0" marL="0" rtl="0" algn="ctr">
                        <a:spcBef>
                          <a:spcPts val="0"/>
                        </a:spcBef>
                        <a:spcAft>
                          <a:spcPts val="0"/>
                        </a:spcAft>
                        <a:buNone/>
                      </a:pPr>
                      <a:r>
                        <a:rPr lang="en" sz="2000">
                          <a:solidFill>
                            <a:schemeClr val="accent3"/>
                          </a:solidFill>
                          <a:latin typeface="Share Tech"/>
                          <a:ea typeface="Share Tech"/>
                          <a:cs typeface="Share Tech"/>
                          <a:sym typeface="Share Tech"/>
                        </a:rPr>
                        <a:t>Reason Why</a:t>
                      </a:r>
                      <a:endParaRPr sz="2000">
                        <a:solidFill>
                          <a:schemeClr val="accent3"/>
                        </a:solidFill>
                        <a:latin typeface="Share Tech"/>
                        <a:ea typeface="Share Tech"/>
                        <a:cs typeface="Share Tech"/>
                        <a:sym typeface="Share Tech"/>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alpha val="0"/>
                        </a:scheme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gridSpan="2">
                  <a:txBody>
                    <a:bodyPr/>
                    <a:lstStyle/>
                    <a:p>
                      <a:pPr indent="0" lvl="0" marL="0" rtl="0" algn="l">
                        <a:spcBef>
                          <a:spcPts val="600"/>
                        </a:spcBef>
                        <a:spcAft>
                          <a:spcPts val="0"/>
                        </a:spcAft>
                        <a:buNone/>
                      </a:pPr>
                      <a:r>
                        <a:rPr lang="en" sz="1200">
                          <a:solidFill>
                            <a:schemeClr val="lt1"/>
                          </a:solidFill>
                          <a:latin typeface="Maven Pro"/>
                          <a:ea typeface="Maven Pro"/>
                          <a:cs typeface="Maven Pro"/>
                          <a:sym typeface="Maven Pro"/>
                        </a:rPr>
                        <a:t>Logistic Regression had a higher accuracy percentage and takes outliers into account to perform classification accurately. We also found the most impactful variable was Credit History because it provided the highest feature importance value using the feature importance function of sklearn.</a:t>
                      </a:r>
                      <a:endParaRPr sz="12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100">
                        <a:solidFill>
                          <a:schemeClr val="lt1"/>
                        </a:solidFill>
                        <a:latin typeface="Maven Pro"/>
                        <a:ea typeface="Maven Pro"/>
                        <a:cs typeface="Maven Pro"/>
                        <a:sym typeface="Maven Pro"/>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bl>
          </a:graphicData>
        </a:graphic>
      </p:graphicFrame>
      <p:grpSp>
        <p:nvGrpSpPr>
          <p:cNvPr id="631" name="Google Shape;631;p46"/>
          <p:cNvGrpSpPr/>
          <p:nvPr/>
        </p:nvGrpSpPr>
        <p:grpSpPr>
          <a:xfrm>
            <a:off x="4973464" y="4415103"/>
            <a:ext cx="895506" cy="1013746"/>
            <a:chOff x="4882900" y="-64350"/>
            <a:chExt cx="2493750" cy="2922300"/>
          </a:xfrm>
        </p:grpSpPr>
        <p:sp>
          <p:nvSpPr>
            <p:cNvPr id="632" name="Google Shape;632;p46"/>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6"/>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6"/>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6"/>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6"/>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47"/>
          <p:cNvSpPr txBox="1"/>
          <p:nvPr>
            <p:ph type="title"/>
          </p:nvPr>
        </p:nvSpPr>
        <p:spPr>
          <a:xfrm>
            <a:off x="1733725" y="856650"/>
            <a:ext cx="5676600" cy="123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642" name="Google Shape;642;p47"/>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cxnSp>
        <p:nvCxnSpPr>
          <p:cNvPr id="453" name="Google Shape;453;p25"/>
          <p:cNvCxnSpPr>
            <a:endCxn id="454" idx="1"/>
          </p:cNvCxnSpPr>
          <p:nvPr/>
        </p:nvCxnSpPr>
        <p:spPr>
          <a:xfrm flipH="1" rot="5400000">
            <a:off x="224325" y="1778425"/>
            <a:ext cx="2862300" cy="1244700"/>
          </a:xfrm>
          <a:prstGeom prst="bentConnector4">
            <a:avLst>
              <a:gd fmla="val 43379" name="adj1"/>
              <a:gd fmla="val 119131" name="adj2"/>
            </a:avLst>
          </a:prstGeom>
          <a:noFill/>
          <a:ln cap="flat" cmpd="sng" w="9525">
            <a:solidFill>
              <a:schemeClr val="lt2"/>
            </a:solidFill>
            <a:prstDash val="solid"/>
            <a:round/>
            <a:headEnd len="med" w="med" type="none"/>
            <a:tailEnd len="med" w="med" type="none"/>
          </a:ln>
        </p:spPr>
      </p:cxnSp>
      <p:sp>
        <p:nvSpPr>
          <p:cNvPr id="454" name="Google Shape;454;p25"/>
          <p:cNvSpPr txBox="1"/>
          <p:nvPr>
            <p:ph type="title"/>
          </p:nvPr>
        </p:nvSpPr>
        <p:spPr>
          <a:xfrm>
            <a:off x="1033125" y="590575"/>
            <a:ext cx="5676600" cy="75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300"/>
              <a:t>Questions</a:t>
            </a:r>
            <a:endParaRPr sz="4300"/>
          </a:p>
        </p:txBody>
      </p:sp>
      <p:sp>
        <p:nvSpPr>
          <p:cNvPr id="455" name="Google Shape;455;p25"/>
          <p:cNvSpPr txBox="1"/>
          <p:nvPr>
            <p:ph idx="1" type="body"/>
          </p:nvPr>
        </p:nvSpPr>
        <p:spPr>
          <a:xfrm>
            <a:off x="2357500" y="1515875"/>
            <a:ext cx="6624600" cy="1642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Font typeface="Maven Pro"/>
              <a:buChar char="○"/>
            </a:pPr>
            <a:r>
              <a:rPr lang="en"/>
              <a:t>Which machine learning technique is best to classify credibility of loan applicant based on basic applicant information? </a:t>
            </a:r>
            <a:endParaRPr/>
          </a:p>
          <a:p>
            <a:pPr indent="-342900" lvl="0" marL="457200" rtl="0" algn="l">
              <a:lnSpc>
                <a:spcPct val="100000"/>
              </a:lnSpc>
              <a:spcBef>
                <a:spcPts val="0"/>
              </a:spcBef>
              <a:spcAft>
                <a:spcPts val="0"/>
              </a:spcAft>
              <a:buSzPts val="1800"/>
              <a:buFont typeface="Maven Pro"/>
              <a:buChar char="○"/>
            </a:pPr>
            <a:r>
              <a:rPr lang="en"/>
              <a:t>What factors impact loan applicant credibility?</a:t>
            </a:r>
            <a:endParaRPr/>
          </a:p>
          <a:p>
            <a:pPr indent="0" lvl="0" marL="457200" rtl="0" algn="l">
              <a:lnSpc>
                <a:spcPct val="100000"/>
              </a:lnSpc>
              <a:spcBef>
                <a:spcPts val="0"/>
              </a:spcBef>
              <a:spcAft>
                <a:spcPts val="0"/>
              </a:spcAft>
              <a:buNone/>
            </a:pPr>
            <a:r>
              <a:t/>
            </a:r>
            <a:endParaRPr/>
          </a:p>
          <a:p>
            <a:pPr indent="0" lvl="0" marL="0" rtl="0" algn="ctr">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6"/>
          <p:cNvSpPr txBox="1"/>
          <p:nvPr>
            <p:ph type="ctrTitle"/>
          </p:nvPr>
        </p:nvSpPr>
        <p:spPr>
          <a:xfrm>
            <a:off x="2301750" y="1649400"/>
            <a:ext cx="4540500" cy="18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5100"/>
              <a:t>Exploratory Data Analysis</a:t>
            </a:r>
            <a:endParaRPr b="1" sz="5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7"/>
          <p:cNvSpPr txBox="1"/>
          <p:nvPr>
            <p:ph idx="1" type="body"/>
          </p:nvPr>
        </p:nvSpPr>
        <p:spPr>
          <a:xfrm>
            <a:off x="632950" y="1202075"/>
            <a:ext cx="3534300" cy="2090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Data Source</a:t>
            </a:r>
            <a:r>
              <a:rPr lang="en"/>
              <a:t>: </a:t>
            </a:r>
            <a:endParaRPr/>
          </a:p>
          <a:p>
            <a:pPr indent="-342900" lvl="0" marL="914400" rtl="0" algn="l">
              <a:lnSpc>
                <a:spcPct val="115000"/>
              </a:lnSpc>
              <a:spcBef>
                <a:spcPts val="0"/>
              </a:spcBef>
              <a:spcAft>
                <a:spcPts val="0"/>
              </a:spcAft>
              <a:buSzPts val="1800"/>
              <a:buFont typeface="Maven Pro"/>
              <a:buChar char="-"/>
            </a:pPr>
            <a:r>
              <a:rPr lang="en"/>
              <a:t>Kaggle’s Loan Eligible Dataset</a:t>
            </a:r>
            <a:endParaRPr/>
          </a:p>
          <a:p>
            <a:pPr indent="0" lvl="0" marL="0" rtl="0" algn="l">
              <a:spcBef>
                <a:spcPts val="600"/>
              </a:spcBef>
              <a:spcAft>
                <a:spcPts val="0"/>
              </a:spcAft>
              <a:buNone/>
            </a:pPr>
            <a:r>
              <a:rPr b="1" lang="en"/>
              <a:t>Dataset size</a:t>
            </a:r>
            <a:r>
              <a:rPr lang="en"/>
              <a:t>:</a:t>
            </a:r>
            <a:endParaRPr/>
          </a:p>
          <a:p>
            <a:pPr indent="-342900" lvl="0" marL="914400" rtl="0" algn="l">
              <a:spcBef>
                <a:spcPts val="600"/>
              </a:spcBef>
              <a:spcAft>
                <a:spcPts val="0"/>
              </a:spcAft>
              <a:buSzPts val="1800"/>
              <a:buFont typeface="Maven Pro"/>
              <a:buChar char="-"/>
            </a:pPr>
            <a:r>
              <a:rPr lang="en"/>
              <a:t> (614, 13)</a:t>
            </a:r>
            <a:endParaRPr>
              <a:solidFill>
                <a:srgbClr val="FF0000"/>
              </a:solidFill>
            </a:endParaRPr>
          </a:p>
          <a:p>
            <a:pPr indent="0" lvl="0" marL="0" rtl="0" algn="l">
              <a:spcBef>
                <a:spcPts val="600"/>
              </a:spcBef>
              <a:spcAft>
                <a:spcPts val="0"/>
              </a:spcAft>
              <a:buNone/>
            </a:pPr>
            <a:r>
              <a:rPr b="1" lang="en"/>
              <a:t>Data Types:</a:t>
            </a:r>
            <a:r>
              <a:rPr lang="en"/>
              <a:t> </a:t>
            </a:r>
            <a:endParaRPr/>
          </a:p>
          <a:p>
            <a:pPr indent="-342900" lvl="0" marL="914400" rtl="0" algn="l">
              <a:spcBef>
                <a:spcPts val="600"/>
              </a:spcBef>
              <a:spcAft>
                <a:spcPts val="0"/>
              </a:spcAft>
              <a:buSzPts val="1800"/>
              <a:buFont typeface="Maven Pro"/>
              <a:buChar char="-"/>
            </a:pPr>
            <a:r>
              <a:rPr lang="en"/>
              <a:t>Categorical, Numeric</a:t>
            </a:r>
            <a:endParaRPr/>
          </a:p>
          <a:p>
            <a:pPr indent="0" lvl="0" marL="0" rtl="0" algn="l">
              <a:spcBef>
                <a:spcPts val="0"/>
              </a:spcBef>
              <a:spcAft>
                <a:spcPts val="0"/>
              </a:spcAft>
              <a:buNone/>
            </a:pPr>
            <a:r>
              <a:t/>
            </a:r>
            <a:endParaRPr/>
          </a:p>
        </p:txBody>
      </p:sp>
      <p:sp>
        <p:nvSpPr>
          <p:cNvPr id="466" name="Google Shape;466;p27"/>
          <p:cNvSpPr txBox="1"/>
          <p:nvPr>
            <p:ph type="ctrTitle"/>
          </p:nvPr>
        </p:nvSpPr>
        <p:spPr>
          <a:xfrm>
            <a:off x="423725" y="337225"/>
            <a:ext cx="2847300" cy="6522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4100">
                <a:solidFill>
                  <a:schemeClr val="accent2"/>
                </a:solidFill>
              </a:rPr>
              <a:t>Dataset</a:t>
            </a:r>
            <a:endParaRPr b="1" sz="2800"/>
          </a:p>
        </p:txBody>
      </p:sp>
      <p:grpSp>
        <p:nvGrpSpPr>
          <p:cNvPr id="467" name="Google Shape;467;p27"/>
          <p:cNvGrpSpPr/>
          <p:nvPr/>
        </p:nvGrpSpPr>
        <p:grpSpPr>
          <a:xfrm>
            <a:off x="7686104" y="-476250"/>
            <a:ext cx="2291257" cy="2922300"/>
            <a:chOff x="4882900" y="-64350"/>
            <a:chExt cx="2493750" cy="2922300"/>
          </a:xfrm>
        </p:grpSpPr>
        <p:sp>
          <p:nvSpPr>
            <p:cNvPr id="468" name="Google Shape;468;p27"/>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7"/>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7"/>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7"/>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7"/>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73" name="Google Shape;473;p27"/>
          <p:cNvPicPr preferRelativeResize="0"/>
          <p:nvPr/>
        </p:nvPicPr>
        <p:blipFill rotWithShape="1">
          <a:blip r:embed="rId3">
            <a:alphaModFix/>
          </a:blip>
          <a:srcRect b="0" l="0" r="0" t="-9565"/>
          <a:stretch/>
        </p:blipFill>
        <p:spPr>
          <a:xfrm>
            <a:off x="4948725" y="823482"/>
            <a:ext cx="3499081" cy="33191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8"/>
          <p:cNvSpPr txBox="1"/>
          <p:nvPr>
            <p:ph idx="4" type="ctrTitle"/>
          </p:nvPr>
        </p:nvSpPr>
        <p:spPr>
          <a:xfrm>
            <a:off x="618825" y="411675"/>
            <a:ext cx="6153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 of Categorical Variables</a:t>
            </a:r>
            <a:endParaRPr/>
          </a:p>
        </p:txBody>
      </p:sp>
      <p:cxnSp>
        <p:nvCxnSpPr>
          <p:cNvPr id="479" name="Google Shape;479;p28"/>
          <p:cNvCxnSpPr/>
          <p:nvPr/>
        </p:nvCxnSpPr>
        <p:spPr>
          <a:xfrm rot="5400000">
            <a:off x="6570300" y="2873850"/>
            <a:ext cx="3741600" cy="798000"/>
          </a:xfrm>
          <a:prstGeom prst="bentConnector3">
            <a:avLst>
              <a:gd fmla="val 83903" name="adj1"/>
            </a:avLst>
          </a:prstGeom>
          <a:noFill/>
          <a:ln cap="flat" cmpd="sng" w="9525">
            <a:solidFill>
              <a:schemeClr val="accent3"/>
            </a:solidFill>
            <a:prstDash val="solid"/>
            <a:round/>
            <a:headEnd len="med" w="med" type="none"/>
            <a:tailEnd len="med" w="med" type="none"/>
          </a:ln>
        </p:spPr>
      </p:cxnSp>
      <p:sp>
        <p:nvSpPr>
          <p:cNvPr id="480" name="Google Shape;480;p28"/>
          <p:cNvSpPr/>
          <p:nvPr/>
        </p:nvSpPr>
        <p:spPr>
          <a:xfrm>
            <a:off x="923634" y="3637035"/>
            <a:ext cx="121172" cy="121198"/>
          </a:xfrm>
          <a:custGeom>
            <a:rect b="b" l="l" r="r" t="t"/>
            <a:pathLst>
              <a:path extrusionOk="0" h="4625" w="4624">
                <a:moveTo>
                  <a:pt x="0" y="1"/>
                </a:moveTo>
                <a:lnTo>
                  <a:pt x="0" y="4624"/>
                </a:lnTo>
                <a:lnTo>
                  <a:pt x="4624" y="4624"/>
                </a:lnTo>
                <a:lnTo>
                  <a:pt x="46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8"/>
          <p:cNvSpPr/>
          <p:nvPr/>
        </p:nvSpPr>
        <p:spPr>
          <a:xfrm>
            <a:off x="8282034" y="2960760"/>
            <a:ext cx="121172" cy="121198"/>
          </a:xfrm>
          <a:custGeom>
            <a:rect b="b" l="l" r="r" t="t"/>
            <a:pathLst>
              <a:path extrusionOk="0" h="4625" w="4624">
                <a:moveTo>
                  <a:pt x="0" y="1"/>
                </a:moveTo>
                <a:lnTo>
                  <a:pt x="0" y="4624"/>
                </a:lnTo>
                <a:lnTo>
                  <a:pt x="4624" y="4624"/>
                </a:lnTo>
                <a:lnTo>
                  <a:pt x="46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2" name="Google Shape;482;p28"/>
          <p:cNvPicPr preferRelativeResize="0"/>
          <p:nvPr/>
        </p:nvPicPr>
        <p:blipFill>
          <a:blip r:embed="rId3">
            <a:alphaModFix/>
          </a:blip>
          <a:stretch>
            <a:fillRect/>
          </a:stretch>
        </p:blipFill>
        <p:spPr>
          <a:xfrm>
            <a:off x="824650" y="1272387"/>
            <a:ext cx="4337700" cy="3432575"/>
          </a:xfrm>
          <a:prstGeom prst="rect">
            <a:avLst/>
          </a:prstGeom>
          <a:noFill/>
          <a:ln>
            <a:noFill/>
          </a:ln>
        </p:spPr>
      </p:pic>
      <p:pic>
        <p:nvPicPr>
          <p:cNvPr id="483" name="Google Shape;483;p28"/>
          <p:cNvPicPr preferRelativeResize="0"/>
          <p:nvPr/>
        </p:nvPicPr>
        <p:blipFill>
          <a:blip r:embed="rId4">
            <a:alphaModFix/>
          </a:blip>
          <a:stretch>
            <a:fillRect/>
          </a:stretch>
        </p:blipFill>
        <p:spPr>
          <a:xfrm>
            <a:off x="5626825" y="1272375"/>
            <a:ext cx="3092850" cy="2077401"/>
          </a:xfrm>
          <a:prstGeom prst="rect">
            <a:avLst/>
          </a:prstGeom>
          <a:noFill/>
          <a:ln>
            <a:noFill/>
          </a:ln>
        </p:spPr>
      </p:pic>
      <p:sp>
        <p:nvSpPr>
          <p:cNvPr id="484" name="Google Shape;484;p28"/>
          <p:cNvSpPr txBox="1"/>
          <p:nvPr/>
        </p:nvSpPr>
        <p:spPr>
          <a:xfrm>
            <a:off x="6330475" y="3349775"/>
            <a:ext cx="2389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FFFFF"/>
                </a:solidFill>
                <a:latin typeface="Maven Pro"/>
                <a:ea typeface="Maven Pro"/>
                <a:cs typeface="Maven Pro"/>
                <a:sym typeface="Maven Pro"/>
              </a:rPr>
              <a:t>   Yes: 422              No: 192 </a:t>
            </a:r>
            <a:endParaRPr sz="1300">
              <a:solidFill>
                <a:srgbClr val="FFFFFF"/>
              </a:solidFill>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29"/>
          <p:cNvSpPr txBox="1"/>
          <p:nvPr>
            <p:ph type="ctrTitle"/>
          </p:nvPr>
        </p:nvSpPr>
        <p:spPr>
          <a:xfrm>
            <a:off x="618825" y="411675"/>
            <a:ext cx="53481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 of Numeric Variables</a:t>
            </a:r>
            <a:endParaRPr/>
          </a:p>
        </p:txBody>
      </p:sp>
      <p:pic>
        <p:nvPicPr>
          <p:cNvPr id="490" name="Google Shape;490;p29"/>
          <p:cNvPicPr preferRelativeResize="0"/>
          <p:nvPr/>
        </p:nvPicPr>
        <p:blipFill rotWithShape="1">
          <a:blip r:embed="rId3">
            <a:alphaModFix/>
          </a:blip>
          <a:srcRect b="22508" l="1632" r="1796" t="7610"/>
          <a:stretch/>
        </p:blipFill>
        <p:spPr>
          <a:xfrm>
            <a:off x="679950" y="2129225"/>
            <a:ext cx="7808100" cy="11919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0"/>
          <p:cNvSpPr txBox="1"/>
          <p:nvPr>
            <p:ph type="title"/>
          </p:nvPr>
        </p:nvSpPr>
        <p:spPr>
          <a:xfrm>
            <a:off x="1518000" y="1220225"/>
            <a:ext cx="6108000" cy="123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Preprocessing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31"/>
          <p:cNvSpPr txBox="1"/>
          <p:nvPr/>
        </p:nvSpPr>
        <p:spPr>
          <a:xfrm>
            <a:off x="368700" y="544350"/>
            <a:ext cx="6977400" cy="573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600">
                <a:solidFill>
                  <a:srgbClr val="FFFFFF"/>
                </a:solidFill>
                <a:latin typeface="Maven Pro"/>
                <a:ea typeface="Maven Pro"/>
                <a:cs typeface="Maven Pro"/>
                <a:sym typeface="Maven Pro"/>
              </a:rPr>
              <a:t>Common steps of preprocessing :</a:t>
            </a:r>
            <a:endParaRPr b="1" sz="2600">
              <a:solidFill>
                <a:srgbClr val="FFFFFF"/>
              </a:solidFill>
              <a:latin typeface="Maven Pro"/>
              <a:ea typeface="Maven Pro"/>
              <a:cs typeface="Maven Pro"/>
              <a:sym typeface="Maven Pro"/>
            </a:endParaRPr>
          </a:p>
        </p:txBody>
      </p:sp>
      <p:sp>
        <p:nvSpPr>
          <p:cNvPr id="501" name="Google Shape;501;p31"/>
          <p:cNvSpPr txBox="1"/>
          <p:nvPr/>
        </p:nvSpPr>
        <p:spPr>
          <a:xfrm>
            <a:off x="884400" y="1161700"/>
            <a:ext cx="7251900" cy="1743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FFFFFF"/>
              </a:buClr>
              <a:buSzPts val="1500"/>
              <a:buFont typeface="Maven Pro"/>
              <a:buAutoNum type="arabicPeriod"/>
            </a:pPr>
            <a:r>
              <a:rPr lang="en" sz="1500">
                <a:solidFill>
                  <a:srgbClr val="FFFFFF"/>
                </a:solidFill>
                <a:latin typeface="Maven Pro"/>
                <a:ea typeface="Maven Pro"/>
                <a:cs typeface="Maven Pro"/>
                <a:sym typeface="Maven Pro"/>
              </a:rPr>
              <a:t>Checking for duplicates </a:t>
            </a:r>
            <a:endParaRPr sz="1500">
              <a:solidFill>
                <a:srgbClr val="FFFFFF"/>
              </a:solidFill>
              <a:latin typeface="Maven Pro"/>
              <a:ea typeface="Maven Pro"/>
              <a:cs typeface="Maven Pro"/>
              <a:sym typeface="Maven Pro"/>
            </a:endParaRPr>
          </a:p>
          <a:p>
            <a:pPr indent="-323850" lvl="0" marL="457200" rtl="0" algn="l">
              <a:lnSpc>
                <a:spcPct val="115000"/>
              </a:lnSpc>
              <a:spcBef>
                <a:spcPts val="0"/>
              </a:spcBef>
              <a:spcAft>
                <a:spcPts val="0"/>
              </a:spcAft>
              <a:buClr>
                <a:srgbClr val="FFFFFF"/>
              </a:buClr>
              <a:buSzPts val="1500"/>
              <a:buFont typeface="Maven Pro"/>
              <a:buAutoNum type="arabicPeriod"/>
            </a:pPr>
            <a:r>
              <a:rPr lang="en" sz="1500">
                <a:solidFill>
                  <a:srgbClr val="FFFFFF"/>
                </a:solidFill>
                <a:latin typeface="Maven Pro"/>
                <a:ea typeface="Maven Pro"/>
                <a:cs typeface="Maven Pro"/>
                <a:sym typeface="Maven Pro"/>
              </a:rPr>
              <a:t>Dropping irrelevant columns: Loan_ID column</a:t>
            </a:r>
            <a:endParaRPr sz="1500">
              <a:solidFill>
                <a:srgbClr val="FFFFFF"/>
              </a:solidFill>
              <a:latin typeface="Maven Pro"/>
              <a:ea typeface="Maven Pro"/>
              <a:cs typeface="Maven Pro"/>
              <a:sym typeface="Maven Pro"/>
            </a:endParaRPr>
          </a:p>
          <a:p>
            <a:pPr indent="-323850" lvl="0" marL="457200" rtl="0" algn="l">
              <a:lnSpc>
                <a:spcPct val="115000"/>
              </a:lnSpc>
              <a:spcBef>
                <a:spcPts val="0"/>
              </a:spcBef>
              <a:spcAft>
                <a:spcPts val="0"/>
              </a:spcAft>
              <a:buClr>
                <a:srgbClr val="FFFFFF"/>
              </a:buClr>
              <a:buSzPts val="1500"/>
              <a:buFont typeface="Maven Pro"/>
              <a:buAutoNum type="arabicPeriod"/>
            </a:pPr>
            <a:r>
              <a:rPr lang="en" sz="1500">
                <a:solidFill>
                  <a:srgbClr val="FFFFFF"/>
                </a:solidFill>
                <a:latin typeface="Maven Pro"/>
                <a:ea typeface="Maven Pro"/>
                <a:cs typeface="Maven Pro"/>
                <a:sym typeface="Maven Pro"/>
              </a:rPr>
              <a:t>Handling missing values</a:t>
            </a:r>
            <a:endParaRPr sz="1500">
              <a:solidFill>
                <a:srgbClr val="FFFFFF"/>
              </a:solidFill>
              <a:latin typeface="Maven Pro"/>
              <a:ea typeface="Maven Pro"/>
              <a:cs typeface="Maven Pro"/>
              <a:sym typeface="Maven Pro"/>
            </a:endParaRPr>
          </a:p>
          <a:p>
            <a:pPr indent="-323850" lvl="1" marL="1371600" rtl="0" algn="l">
              <a:lnSpc>
                <a:spcPct val="115000"/>
              </a:lnSpc>
              <a:spcBef>
                <a:spcPts val="0"/>
              </a:spcBef>
              <a:spcAft>
                <a:spcPts val="0"/>
              </a:spcAft>
              <a:buClr>
                <a:srgbClr val="FFFFFF"/>
              </a:buClr>
              <a:buSzPts val="1500"/>
              <a:buFont typeface="Maven Pro"/>
              <a:buChar char="-"/>
            </a:pPr>
            <a:r>
              <a:rPr lang="en" sz="1500">
                <a:solidFill>
                  <a:srgbClr val="FFFFFF"/>
                </a:solidFill>
                <a:latin typeface="Maven Pro"/>
                <a:ea typeface="Maven Pro"/>
                <a:cs typeface="Maven Pro"/>
                <a:sym typeface="Maven Pro"/>
              </a:rPr>
              <a:t>Mean</a:t>
            </a:r>
            <a:endParaRPr sz="1500">
              <a:solidFill>
                <a:srgbClr val="FFFFFF"/>
              </a:solidFill>
              <a:latin typeface="Maven Pro"/>
              <a:ea typeface="Maven Pro"/>
              <a:cs typeface="Maven Pro"/>
              <a:sym typeface="Maven Pro"/>
            </a:endParaRPr>
          </a:p>
          <a:p>
            <a:pPr indent="-323850" lvl="1" marL="1371600" rtl="0" algn="l">
              <a:lnSpc>
                <a:spcPct val="115000"/>
              </a:lnSpc>
              <a:spcBef>
                <a:spcPts val="0"/>
              </a:spcBef>
              <a:spcAft>
                <a:spcPts val="0"/>
              </a:spcAft>
              <a:buClr>
                <a:srgbClr val="FFFFFF"/>
              </a:buClr>
              <a:buSzPts val="1500"/>
              <a:buFont typeface="Maven Pro"/>
              <a:buChar char="-"/>
            </a:pPr>
            <a:r>
              <a:rPr lang="en" sz="1500">
                <a:solidFill>
                  <a:srgbClr val="FFFFFF"/>
                </a:solidFill>
                <a:latin typeface="Maven Pro"/>
                <a:ea typeface="Maven Pro"/>
                <a:cs typeface="Maven Pro"/>
                <a:sym typeface="Maven Pro"/>
              </a:rPr>
              <a:t>Mode</a:t>
            </a:r>
            <a:endParaRPr sz="1500">
              <a:solidFill>
                <a:srgbClr val="FFFFFF"/>
              </a:solidFill>
              <a:latin typeface="Maven Pro"/>
              <a:ea typeface="Maven Pro"/>
              <a:cs typeface="Maven Pro"/>
              <a:sym typeface="Maven Pro"/>
            </a:endParaRPr>
          </a:p>
          <a:p>
            <a:pPr indent="-323850" lvl="0" marL="457200" marR="0" rtl="0" algn="l">
              <a:lnSpc>
                <a:spcPct val="115000"/>
              </a:lnSpc>
              <a:spcBef>
                <a:spcPts val="0"/>
              </a:spcBef>
              <a:spcAft>
                <a:spcPts val="0"/>
              </a:spcAft>
              <a:buClr>
                <a:srgbClr val="FFFFFF"/>
              </a:buClr>
              <a:buSzPts val="1500"/>
              <a:buFont typeface="Maven Pro"/>
              <a:buAutoNum type="arabicPeriod"/>
            </a:pPr>
            <a:r>
              <a:rPr lang="en" sz="1500">
                <a:solidFill>
                  <a:srgbClr val="FFFFFF"/>
                </a:solidFill>
                <a:latin typeface="Maven Pro"/>
                <a:ea typeface="Maven Pro"/>
                <a:cs typeface="Maven Pro"/>
                <a:sym typeface="Maven Pro"/>
              </a:rPr>
              <a:t>Label Encoding </a:t>
            </a:r>
            <a:endParaRPr sz="1500">
              <a:solidFill>
                <a:srgbClr val="FFFFFF"/>
              </a:solidFill>
              <a:latin typeface="Maven Pro"/>
              <a:ea typeface="Maven Pro"/>
              <a:cs typeface="Maven Pro"/>
              <a:sym typeface="Maven Pro"/>
            </a:endParaRPr>
          </a:p>
        </p:txBody>
      </p:sp>
      <p:sp>
        <p:nvSpPr>
          <p:cNvPr id="502" name="Google Shape;502;p31"/>
          <p:cNvSpPr txBox="1"/>
          <p:nvPr/>
        </p:nvSpPr>
        <p:spPr>
          <a:xfrm>
            <a:off x="421900" y="3213875"/>
            <a:ext cx="5490000" cy="573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600">
                <a:solidFill>
                  <a:srgbClr val="FFFFFF"/>
                </a:solidFill>
                <a:latin typeface="Maven Pro"/>
                <a:ea typeface="Maven Pro"/>
                <a:cs typeface="Maven Pro"/>
                <a:sym typeface="Maven Pro"/>
              </a:rPr>
              <a:t>Treatment of Outliers:</a:t>
            </a:r>
            <a:endParaRPr b="1" sz="2600">
              <a:solidFill>
                <a:srgbClr val="FFFFFF"/>
              </a:solidFill>
              <a:latin typeface="Maven Pro"/>
              <a:ea typeface="Maven Pro"/>
              <a:cs typeface="Maven Pro"/>
              <a:sym typeface="Maven Pro"/>
            </a:endParaRPr>
          </a:p>
        </p:txBody>
      </p:sp>
      <p:sp>
        <p:nvSpPr>
          <p:cNvPr id="503" name="Google Shape;503;p31"/>
          <p:cNvSpPr txBox="1"/>
          <p:nvPr/>
        </p:nvSpPr>
        <p:spPr>
          <a:xfrm>
            <a:off x="884400" y="3715925"/>
            <a:ext cx="8337300" cy="681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rgbClr val="FFFFFF"/>
              </a:buClr>
              <a:buSzPts val="1500"/>
              <a:buFont typeface="Maven Pro"/>
              <a:buAutoNum type="arabicPeriod"/>
            </a:pPr>
            <a:r>
              <a:rPr lang="en" sz="1500">
                <a:solidFill>
                  <a:srgbClr val="FFFFFF"/>
                </a:solidFill>
              </a:rPr>
              <a:t>Binning and dropping the extreme instances </a:t>
            </a:r>
            <a:endParaRPr sz="1500">
              <a:solidFill>
                <a:srgbClr val="FFFFFF"/>
              </a:solidFill>
            </a:endParaRPr>
          </a:p>
          <a:p>
            <a:pPr indent="-323850" lvl="0" marL="457200" marR="0" rtl="0" algn="l">
              <a:lnSpc>
                <a:spcPct val="115000"/>
              </a:lnSpc>
              <a:spcBef>
                <a:spcPts val="0"/>
              </a:spcBef>
              <a:spcAft>
                <a:spcPts val="0"/>
              </a:spcAft>
              <a:buClr>
                <a:srgbClr val="FFFFFF"/>
              </a:buClr>
              <a:buSzPts val="1500"/>
              <a:buFont typeface="Maven Pro"/>
              <a:buAutoNum type="arabicPeriod"/>
            </a:pPr>
            <a:r>
              <a:rPr lang="en" sz="1500">
                <a:solidFill>
                  <a:srgbClr val="FFFFFF"/>
                </a:solidFill>
              </a:rPr>
              <a:t>Com</a:t>
            </a:r>
            <a:r>
              <a:rPr lang="en" sz="1500">
                <a:solidFill>
                  <a:srgbClr val="FFFFFF"/>
                </a:solidFill>
                <a:latin typeface="Open Sans"/>
                <a:ea typeface="Open Sans"/>
                <a:cs typeface="Open Sans"/>
                <a:sym typeface="Open Sans"/>
              </a:rPr>
              <a:t>bining attributes and Performing normalization using logarithmic function </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