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Lexend Deca"/>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6AE61FA-8DA4-40A6-A84F-AD77A0862BFE}">
  <a:tblStyle styleId="{26AE61FA-8DA4-40A6-A84F-AD77A0862BF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LexendDeca-regular.fntdata"/><Relationship Id="rId20" Type="http://schemas.openxmlformats.org/officeDocument/2006/relationships/slide" Target="slides/slide15.xml"/><Relationship Id="rId41" Type="http://schemas.openxmlformats.org/officeDocument/2006/relationships/font" Target="fonts/LexendDeca-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507bb847c_6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507bb847c_6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38dd24f09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38dd24f0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3a3b74ae2_0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3a3b74ae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38dd24f09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38dd24f0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5ed75ccf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5ed75ccf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c98855ff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c98855f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4e6f24073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4e6f2407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4e6f24073_1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4e6f24073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4e6f24073_1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04e6f24073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04e6f24073_1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04e6f2407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bc98855ff3_0_1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bc98855ff3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38dd24f09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038dd24f0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3a3b74ae2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03a3b74ae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038dd24f09_0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038dd24f0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03a3b74ae2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03a3b74ae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03a3b74ae2_0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03a3b74ae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04e6f24073_1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04e6f24073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03a3b74ae2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03a3b74a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Highlighted the ones that rank higher for specific department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0507bb847c_0_2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0507bb847c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0507bb847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0507bb84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all can see, the graph shows the number of data analyst jobs per cities. Among these </a:t>
            </a:r>
            <a:r>
              <a:rPr lang="en"/>
              <a:t>cities</a:t>
            </a:r>
            <a:r>
              <a:rPr lang="en"/>
              <a:t> Newyork,Chicago and Atlanta </a:t>
            </a:r>
            <a:r>
              <a:rPr lang="en"/>
              <a:t>offers</a:t>
            </a:r>
            <a:r>
              <a:rPr lang="en"/>
              <a:t> the greatest number of  Job </a:t>
            </a:r>
            <a:r>
              <a:rPr lang="en"/>
              <a:t>Offerings</a:t>
            </a:r>
            <a:r>
              <a:rPr lang="en"/>
              <a:t>. So you got be </a:t>
            </a:r>
            <a:r>
              <a:rPr lang="en"/>
              <a:t>focus</a:t>
            </a:r>
            <a:r>
              <a:rPr lang="en"/>
              <a:t> on these cities when applying for the data </a:t>
            </a:r>
            <a:r>
              <a:rPr lang="en"/>
              <a:t>analyst</a:t>
            </a:r>
            <a:r>
              <a:rPr lang="en"/>
              <a:t> jobs.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038dd24f09_0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038dd24f0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This word cloud is showcasing the combination of  some of the popular skills. The size of the word represents the frequency of the skill in the job descriptions. </a:t>
            </a:r>
            <a:r>
              <a:rPr lang="en" sz="1200">
                <a:solidFill>
                  <a:schemeClr val="dk1"/>
                </a:solidFill>
                <a:latin typeface="Times New Roman"/>
                <a:ea typeface="Times New Roman"/>
                <a:cs typeface="Times New Roman"/>
                <a:sym typeface="Times New Roman"/>
              </a:rPr>
              <a:t>Reporting</a:t>
            </a:r>
            <a:r>
              <a:rPr lang="en" sz="1200">
                <a:solidFill>
                  <a:schemeClr val="dk1"/>
                </a:solidFill>
                <a:latin typeface="Times New Roman"/>
                <a:ea typeface="Times New Roman"/>
                <a:cs typeface="Times New Roman"/>
                <a:sym typeface="Times New Roman"/>
              </a:rPr>
              <a:t> having the highest </a:t>
            </a:r>
            <a:r>
              <a:rPr lang="en" sz="1200">
                <a:solidFill>
                  <a:schemeClr val="dk1"/>
                </a:solidFill>
                <a:latin typeface="Times New Roman"/>
                <a:ea typeface="Times New Roman"/>
                <a:cs typeface="Times New Roman"/>
                <a:sym typeface="Times New Roman"/>
              </a:rPr>
              <a:t>frequency</a:t>
            </a:r>
            <a:r>
              <a:rPr lang="en" sz="1200">
                <a:solidFill>
                  <a:schemeClr val="dk1"/>
                </a:solidFill>
                <a:latin typeface="Times New Roman"/>
                <a:ea typeface="Times New Roman"/>
                <a:cs typeface="Times New Roman"/>
                <a:sym typeface="Times New Roman"/>
              </a:rPr>
              <a:t> to R having the lower frequency.</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bc98855ff3_0_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bc98855ff3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visualization </a:t>
            </a:r>
            <a:r>
              <a:rPr lang="en"/>
              <a:t>represents</a:t>
            </a:r>
            <a:r>
              <a:rPr lang="en"/>
              <a:t> the Top 5 skills from the combination of all three sets of skills. Even though we added soft skills but none of them make it to top 5 skills</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04a185aab9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04a185aab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 Tableau, Python, R and power Bi are the Top 5 hard skills that a prospective data analyst should have.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0507bb847c_6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0507bb847c_6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As the analysis showed, departments like financial, marketing or </a:t>
            </a:r>
            <a:r>
              <a:rPr lang="en" sz="1200">
                <a:solidFill>
                  <a:schemeClr val="dk1"/>
                </a:solidFill>
                <a:latin typeface="Times New Roman"/>
                <a:ea typeface="Times New Roman"/>
                <a:cs typeface="Times New Roman"/>
                <a:sym typeface="Times New Roman"/>
              </a:rPr>
              <a:t>operation</a:t>
            </a:r>
            <a:r>
              <a:rPr lang="en" sz="1200">
                <a:solidFill>
                  <a:schemeClr val="dk1"/>
                </a:solidFill>
                <a:latin typeface="Times New Roman"/>
                <a:ea typeface="Times New Roman"/>
                <a:cs typeface="Times New Roman"/>
                <a:sym typeface="Times New Roman"/>
              </a:rPr>
              <a:t> requires </a:t>
            </a:r>
            <a:r>
              <a:rPr lang="en" sz="1200">
                <a:solidFill>
                  <a:schemeClr val="dk1"/>
                </a:solidFill>
                <a:latin typeface="Times New Roman"/>
                <a:ea typeface="Times New Roman"/>
                <a:cs typeface="Times New Roman"/>
                <a:sym typeface="Times New Roman"/>
              </a:rPr>
              <a:t>different</a:t>
            </a:r>
            <a:r>
              <a:rPr lang="en" sz="1200">
                <a:solidFill>
                  <a:schemeClr val="dk1"/>
                </a:solidFill>
                <a:latin typeface="Times New Roman"/>
                <a:ea typeface="Times New Roman"/>
                <a:cs typeface="Times New Roman"/>
                <a:sym typeface="Times New Roman"/>
              </a:rPr>
              <a:t> top skills. For </a:t>
            </a:r>
            <a:r>
              <a:rPr lang="en" sz="1200">
                <a:solidFill>
                  <a:schemeClr val="dk1"/>
                </a:solidFill>
                <a:latin typeface="Times New Roman"/>
                <a:ea typeface="Times New Roman"/>
                <a:cs typeface="Times New Roman"/>
                <a:sym typeface="Times New Roman"/>
              </a:rPr>
              <a:t>instance</a:t>
            </a:r>
            <a:r>
              <a:rPr lang="en" sz="1200">
                <a:solidFill>
                  <a:schemeClr val="dk1"/>
                </a:solidFill>
                <a:latin typeface="Times New Roman"/>
                <a:ea typeface="Times New Roman"/>
                <a:cs typeface="Times New Roman"/>
                <a:sym typeface="Times New Roman"/>
              </a:rPr>
              <a:t> for fiance data analyst needs to know Oracle and Power BI, while marketing data analyst has to have experience with data visualization and Google Analytics. And lastly for Operations data analyst also needs to  Power BI &amp; Microsoft excel. The rest of the resume can be generalized for all kind of data analysts.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feel free to ask any questions.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Nltk </a:t>
            </a:r>
            <a:endParaRPr/>
          </a:p>
          <a:p>
            <a:pPr indent="0" lvl="0" marL="0" rtl="0" algn="l">
              <a:spcBef>
                <a:spcPts val="0"/>
              </a:spcBef>
              <a:spcAft>
                <a:spcPts val="0"/>
              </a:spcAft>
              <a:buNone/>
            </a:pPr>
            <a:r>
              <a:rPr lang="en"/>
              <a:t>Bokeh</a:t>
            </a:r>
            <a:endParaRPr/>
          </a:p>
          <a:p>
            <a:pPr indent="0" lvl="0" marL="0" rtl="0" algn="l">
              <a:spcBef>
                <a:spcPts val="0"/>
              </a:spcBef>
              <a:spcAft>
                <a:spcPts val="0"/>
              </a:spcAft>
              <a:buNone/>
            </a:pPr>
            <a:r>
              <a:rPr lang="en"/>
              <a:t>wordcloud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0" l="0" r="0" t="0"/>
          <a:stretch/>
        </p:blipFill>
        <p:spPr>
          <a:xfrm>
            <a:off x="0" y="-25"/>
            <a:ext cx="9143957" cy="5143500"/>
          </a:xfrm>
          <a:prstGeom prst="rect">
            <a:avLst/>
          </a:prstGeom>
          <a:noFill/>
          <a:ln>
            <a:noFill/>
          </a:ln>
        </p:spPr>
      </p:pic>
      <p:sp>
        <p:nvSpPr>
          <p:cNvPr id="11" name="Google Shape;11;p2"/>
          <p:cNvSpPr txBox="1"/>
          <p:nvPr>
            <p:ph type="ctrTitle"/>
          </p:nvPr>
        </p:nvSpPr>
        <p:spPr>
          <a:xfrm>
            <a:off x="685800" y="1991825"/>
            <a:ext cx="4539000" cy="1159800"/>
          </a:xfrm>
          <a:prstGeom prst="rect">
            <a:avLst/>
          </a:prstGeom>
        </p:spPr>
        <p:txBody>
          <a:bodyPr anchorCtr="0" anchor="ctr" bIns="0" lIns="0" spcFirstLastPara="1" rIns="0" wrap="square" tIns="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Big circuit">
  <p:cSld name="BLANK_1">
    <p:spTree>
      <p:nvGrpSpPr>
        <p:cNvPr id="5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_1">
    <p:spTree>
      <p:nvGrpSpPr>
        <p:cNvPr id="54" name="Shape 54"/>
        <p:cNvGrpSpPr/>
        <p:nvPr/>
      </p:nvGrpSpPr>
      <p:grpSpPr>
        <a:xfrm>
          <a:off x="0" y="0"/>
          <a:ext cx="0" cy="0"/>
          <a:chOff x="0" y="0"/>
          <a:chExt cx="0" cy="0"/>
        </a:xfrm>
      </p:grpSpPr>
      <p:sp>
        <p:nvSpPr>
          <p:cNvPr id="55" name="Google Shape;55;p1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p:nvPr>
            <p:ph type="ctrTitle"/>
          </p:nvPr>
        </p:nvSpPr>
        <p:spPr>
          <a:xfrm>
            <a:off x="685800" y="1659550"/>
            <a:ext cx="4263900" cy="1159800"/>
          </a:xfrm>
          <a:prstGeom prst="rect">
            <a:avLst/>
          </a:prstGeom>
        </p:spPr>
        <p:txBody>
          <a:bodyPr anchorCtr="0" anchor="b" bIns="0" lIns="0" spcFirstLastPara="1" rIns="0" wrap="square" tIns="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5" name="Google Shape;15;p3"/>
          <p:cNvSpPr txBox="1"/>
          <p:nvPr>
            <p:ph idx="1" type="subTitle"/>
          </p:nvPr>
        </p:nvSpPr>
        <p:spPr>
          <a:xfrm>
            <a:off x="685800" y="2916254"/>
            <a:ext cx="4263900" cy="784800"/>
          </a:xfrm>
          <a:prstGeom prst="rect">
            <a:avLst/>
          </a:prstGeom>
        </p:spPr>
        <p:txBody>
          <a:bodyPr anchorCtr="0" anchor="t" bIns="0" lIns="0" spcFirstLastPara="1" rIns="0" wrap="square" tIns="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6"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1343850" y="866400"/>
            <a:ext cx="4185600" cy="3693600"/>
          </a:xfrm>
          <a:prstGeom prst="rect">
            <a:avLst/>
          </a:prstGeom>
        </p:spPr>
        <p:txBody>
          <a:bodyPr anchorCtr="0" anchor="t" bIns="0" lIns="0" spcFirstLastPara="1" rIns="0" wrap="square" tIns="0">
            <a:noAutofit/>
          </a:bodyPr>
          <a:lstStyle>
            <a:lvl1pPr indent="-419100" lvl="0" marL="457200" rtl="0">
              <a:spcBef>
                <a:spcPts val="600"/>
              </a:spcBef>
              <a:spcAft>
                <a:spcPts val="0"/>
              </a:spcAft>
              <a:buSzPts val="3000"/>
              <a:buFont typeface="Lexend Deca"/>
              <a:buChar char="⬡"/>
              <a:defRPr sz="3000">
                <a:latin typeface="Lexend Deca"/>
                <a:ea typeface="Lexend Deca"/>
                <a:cs typeface="Lexend Deca"/>
                <a:sym typeface="Lexend Deca"/>
              </a:defRPr>
            </a:lvl1pPr>
            <a:lvl2pPr indent="-419100" lvl="1" marL="914400" rtl="0">
              <a:spcBef>
                <a:spcPts val="0"/>
              </a:spcBef>
              <a:spcAft>
                <a:spcPts val="0"/>
              </a:spcAft>
              <a:buSzPts val="3000"/>
              <a:buFont typeface="Lexend Deca"/>
              <a:buChar char="∙"/>
              <a:defRPr sz="3000">
                <a:latin typeface="Lexend Deca"/>
                <a:ea typeface="Lexend Deca"/>
                <a:cs typeface="Lexend Deca"/>
                <a:sym typeface="Lexend Deca"/>
              </a:defRPr>
            </a:lvl2pPr>
            <a:lvl3pPr indent="-419100" lvl="2" marL="1371600" rtl="0">
              <a:spcBef>
                <a:spcPts val="0"/>
              </a:spcBef>
              <a:spcAft>
                <a:spcPts val="0"/>
              </a:spcAft>
              <a:buSzPts val="3000"/>
              <a:buFont typeface="Lexend Deca"/>
              <a:buChar char="∙"/>
              <a:defRPr sz="3000">
                <a:latin typeface="Lexend Deca"/>
                <a:ea typeface="Lexend Deca"/>
                <a:cs typeface="Lexend Deca"/>
                <a:sym typeface="Lexend Deca"/>
              </a:defRPr>
            </a:lvl3pPr>
            <a:lvl4pPr indent="-419100" lvl="3" marL="1828800" rtl="0">
              <a:spcBef>
                <a:spcPts val="0"/>
              </a:spcBef>
              <a:spcAft>
                <a:spcPts val="0"/>
              </a:spcAft>
              <a:buSzPts val="3000"/>
              <a:buFont typeface="Lexend Deca"/>
              <a:buChar char="●"/>
              <a:defRPr sz="3000">
                <a:latin typeface="Lexend Deca"/>
                <a:ea typeface="Lexend Deca"/>
                <a:cs typeface="Lexend Deca"/>
                <a:sym typeface="Lexend Deca"/>
              </a:defRPr>
            </a:lvl4pPr>
            <a:lvl5pPr indent="-419100" lvl="4" marL="2286000" rtl="0">
              <a:spcBef>
                <a:spcPts val="0"/>
              </a:spcBef>
              <a:spcAft>
                <a:spcPts val="0"/>
              </a:spcAft>
              <a:buSzPts val="3000"/>
              <a:buFont typeface="Lexend Deca"/>
              <a:buChar char="○"/>
              <a:defRPr sz="3000">
                <a:latin typeface="Lexend Deca"/>
                <a:ea typeface="Lexend Deca"/>
                <a:cs typeface="Lexend Deca"/>
                <a:sym typeface="Lexend Deca"/>
              </a:defRPr>
            </a:lvl5pPr>
            <a:lvl6pPr indent="-419100" lvl="5" marL="2743200" rtl="0">
              <a:spcBef>
                <a:spcPts val="0"/>
              </a:spcBef>
              <a:spcAft>
                <a:spcPts val="0"/>
              </a:spcAft>
              <a:buSzPts val="3000"/>
              <a:buFont typeface="Lexend Deca"/>
              <a:buChar char="■"/>
              <a:defRPr sz="3000">
                <a:latin typeface="Lexend Deca"/>
                <a:ea typeface="Lexend Deca"/>
                <a:cs typeface="Lexend Deca"/>
                <a:sym typeface="Lexend Deca"/>
              </a:defRPr>
            </a:lvl6pPr>
            <a:lvl7pPr indent="-419100" lvl="6" marL="3200400" rtl="0">
              <a:spcBef>
                <a:spcPts val="0"/>
              </a:spcBef>
              <a:spcAft>
                <a:spcPts val="0"/>
              </a:spcAft>
              <a:buSzPts val="3000"/>
              <a:buFont typeface="Lexend Deca"/>
              <a:buChar char="●"/>
              <a:defRPr sz="3000">
                <a:latin typeface="Lexend Deca"/>
                <a:ea typeface="Lexend Deca"/>
                <a:cs typeface="Lexend Deca"/>
                <a:sym typeface="Lexend Deca"/>
              </a:defRPr>
            </a:lvl7pPr>
            <a:lvl8pPr indent="-419100" lvl="7" marL="3657600" rtl="0">
              <a:spcBef>
                <a:spcPts val="0"/>
              </a:spcBef>
              <a:spcAft>
                <a:spcPts val="0"/>
              </a:spcAft>
              <a:buSzPts val="3000"/>
              <a:buFont typeface="Lexend Deca"/>
              <a:buChar char="○"/>
              <a:defRPr sz="3000">
                <a:latin typeface="Lexend Deca"/>
                <a:ea typeface="Lexend Deca"/>
                <a:cs typeface="Lexend Deca"/>
                <a:sym typeface="Lexend Deca"/>
              </a:defRPr>
            </a:lvl8pPr>
            <a:lvl9pPr indent="-419100" lvl="8" marL="4114800">
              <a:spcBef>
                <a:spcPts val="0"/>
              </a:spcBef>
              <a:spcAft>
                <a:spcPts val="0"/>
              </a:spcAft>
              <a:buSzPts val="3000"/>
              <a:buFont typeface="Lexend Deca"/>
              <a:buChar char="■"/>
              <a:defRPr sz="3000">
                <a:latin typeface="Lexend Deca"/>
                <a:ea typeface="Lexend Deca"/>
                <a:cs typeface="Lexend Deca"/>
                <a:sym typeface="Lexend Deca"/>
              </a:defRPr>
            </a:lvl9pPr>
          </a:lstStyle>
          <a:p/>
        </p:txBody>
      </p:sp>
      <p:sp>
        <p:nvSpPr>
          <p:cNvPr id="20" name="Google Shape;20;p4"/>
          <p:cNvSpPr txBox="1"/>
          <p:nvPr/>
        </p:nvSpPr>
        <p:spPr>
          <a:xfrm>
            <a:off x="826414" y="656117"/>
            <a:ext cx="613800" cy="653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7200">
                <a:solidFill>
                  <a:schemeClr val="lt1"/>
                </a:solidFill>
                <a:latin typeface="Muli"/>
                <a:ea typeface="Muli"/>
                <a:cs typeface="Muli"/>
                <a:sym typeface="Muli"/>
              </a:rPr>
              <a:t>“</a:t>
            </a:r>
            <a:endParaRPr sz="7200">
              <a:solidFill>
                <a:schemeClr val="lt1"/>
              </a:solidFill>
              <a:latin typeface="Muli"/>
              <a:ea typeface="Muli"/>
              <a:cs typeface="Muli"/>
              <a:sym typeface="Muli"/>
            </a:endParaRPr>
          </a:p>
        </p:txBody>
      </p:sp>
      <p:sp>
        <p:nvSpPr>
          <p:cNvPr id="21" name="Google Shape;21;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580550" y="1352550"/>
            <a:ext cx="6014400" cy="3161700"/>
          </a:xfrm>
          <a:prstGeom prst="rect">
            <a:avLst/>
          </a:prstGeom>
        </p:spPr>
        <p:txBody>
          <a:bodyPr anchorCtr="0" anchor="t" bIns="0" lIns="0" spcFirstLastPara="1" rIns="0" wrap="square" tIns="0">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26" name="Google Shape;26;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7"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 type="body"/>
          </p:nvPr>
        </p:nvSpPr>
        <p:spPr>
          <a:xfrm>
            <a:off x="580550" y="1352550"/>
            <a:ext cx="2841000" cy="3155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1" name="Google Shape;31;p6"/>
          <p:cNvSpPr txBox="1"/>
          <p:nvPr>
            <p:ph idx="2" type="body"/>
          </p:nvPr>
        </p:nvSpPr>
        <p:spPr>
          <a:xfrm>
            <a:off x="3753943" y="1352550"/>
            <a:ext cx="2841000" cy="3155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2" name="Google Shape;32;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3"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7"/>
          <p:cNvSpPr txBox="1"/>
          <p:nvPr>
            <p:ph type="title"/>
          </p:nvPr>
        </p:nvSpPr>
        <p:spPr>
          <a:xfrm>
            <a:off x="580550" y="205975"/>
            <a:ext cx="6405600" cy="8574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6" name="Google Shape;36;p7"/>
          <p:cNvSpPr txBox="1"/>
          <p:nvPr>
            <p:ph idx="1" type="body"/>
          </p:nvPr>
        </p:nvSpPr>
        <p:spPr>
          <a:xfrm>
            <a:off x="580550"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7" name="Google Shape;37;p7"/>
          <p:cNvSpPr txBox="1"/>
          <p:nvPr>
            <p:ph idx="2" type="body"/>
          </p:nvPr>
        </p:nvSpPr>
        <p:spPr>
          <a:xfrm>
            <a:off x="2780447"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 name="Google Shape;38;p7"/>
          <p:cNvSpPr txBox="1"/>
          <p:nvPr>
            <p:ph idx="3" type="body"/>
          </p:nvPr>
        </p:nvSpPr>
        <p:spPr>
          <a:xfrm>
            <a:off x="4980344"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9" name="Google Shape;39;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3" name="Google Shape;43;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pic>
        <p:nvPicPr>
          <p:cNvPr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p:nvPr>
            <p:ph idx="1" type="body"/>
          </p:nvPr>
        </p:nvSpPr>
        <p:spPr>
          <a:xfrm>
            <a:off x="580550" y="4406300"/>
            <a:ext cx="61359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400"/>
              <a:buNone/>
              <a:defRPr sz="1400"/>
            </a:lvl1pPr>
          </a:lstStyle>
          <a:p/>
        </p:txBody>
      </p:sp>
      <p:sp>
        <p:nvSpPr>
          <p:cNvPr id="47" name="Google Shape;47;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Small circuit" type="blank">
  <p:cSld name="BLANK">
    <p:spTree>
      <p:nvGrpSpPr>
        <p:cNvPr id="48"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rgbClr val="A458FF"/>
            </a:gs>
            <a:gs pos="39000">
              <a:srgbClr val="3544FF"/>
            </a:gs>
            <a:gs pos="100000">
              <a:srgbClr val="0A2F9E"/>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lvl1pPr lvl="0">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9pPr>
          </a:lstStyle>
          <a:p/>
        </p:txBody>
      </p:sp>
      <p:sp>
        <p:nvSpPr>
          <p:cNvPr id="7" name="Google Shape;7;p1"/>
          <p:cNvSpPr txBox="1"/>
          <p:nvPr>
            <p:ph idx="1" type="body"/>
          </p:nvPr>
        </p:nvSpPr>
        <p:spPr>
          <a:xfrm>
            <a:off x="580550" y="1352550"/>
            <a:ext cx="6014400" cy="31617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indent="-381000" lvl="1" marL="9144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indent="-381000" lvl="2" marL="13716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indent="-381000" lvl="3" marL="18288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indent="-381000" lvl="4" marL="2286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indent="-381000" lvl="5" marL="27432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indent="-381000" lvl="6" marL="32004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indent="-381000" lvl="7" marL="36576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indent="-381000" lvl="8" marL="41148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7.png"/><Relationship Id="rId7"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9.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hyperlink" Target="http://drive.google.com/file/d/1wmPxPAY8oBf1D-jguIVPBbeE2FDdm04T/view" TargetMode="Externa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4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4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35.png"/><Relationship Id="rId4" Type="http://schemas.openxmlformats.org/officeDocument/2006/relationships/image" Target="../media/image34.png"/><Relationship Id="rId5" Type="http://schemas.openxmlformats.org/officeDocument/2006/relationships/image" Target="../media/image3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4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2.jpg"/><Relationship Id="rId4" Type="http://schemas.openxmlformats.org/officeDocument/2006/relationships/image" Target="../media/image13.png"/><Relationship Id="rId5" Type="http://schemas.openxmlformats.org/officeDocument/2006/relationships/image" Target="../media/image14.jpg"/><Relationship Id="rId6" Type="http://schemas.openxmlformats.org/officeDocument/2006/relationships/image" Target="../media/image11.jpg"/><Relationship Id="rId7" Type="http://schemas.openxmlformats.org/officeDocument/2006/relationships/image" Target="../media/image5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38.png"/><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4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42.png"/><Relationship Id="rId4" Type="http://schemas.openxmlformats.org/officeDocument/2006/relationships/image" Target="../media/image5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4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5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5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48.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49.png"/><Relationship Id="rId4" Type="http://schemas.openxmlformats.org/officeDocument/2006/relationships/image" Target="../media/image5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 Id="rId3" Type="http://schemas.openxmlformats.org/officeDocument/2006/relationships/image" Target="../media/image46.png"/><Relationship Id="rId4" Type="http://schemas.openxmlformats.org/officeDocument/2006/relationships/image" Target="../media/image16.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0.png"/><Relationship Id="rId4" Type="http://schemas.openxmlformats.org/officeDocument/2006/relationships/image" Target="../media/image21.png"/><Relationship Id="rId11" Type="http://schemas.openxmlformats.org/officeDocument/2006/relationships/image" Target="../media/image8.png"/><Relationship Id="rId10" Type="http://schemas.openxmlformats.org/officeDocument/2006/relationships/image" Target="../media/image23.png"/><Relationship Id="rId12" Type="http://schemas.openxmlformats.org/officeDocument/2006/relationships/image" Target="../media/image9.png"/><Relationship Id="rId9" Type="http://schemas.openxmlformats.org/officeDocument/2006/relationships/image" Target="../media/image16.png"/><Relationship Id="rId5" Type="http://schemas.openxmlformats.org/officeDocument/2006/relationships/image" Target="../media/image24.png"/><Relationship Id="rId6" Type="http://schemas.openxmlformats.org/officeDocument/2006/relationships/image" Target="../media/image15.png"/><Relationship Id="rId7" Type="http://schemas.openxmlformats.org/officeDocument/2006/relationships/image" Target="../media/image19.png"/><Relationship Id="rId8"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3"/>
          <p:cNvSpPr txBox="1"/>
          <p:nvPr>
            <p:ph type="ctrTitle"/>
          </p:nvPr>
        </p:nvSpPr>
        <p:spPr>
          <a:xfrm>
            <a:off x="555450" y="1991850"/>
            <a:ext cx="52143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Scraping for Desired Skills on Job Boards</a:t>
            </a:r>
            <a:endParaRPr/>
          </a:p>
        </p:txBody>
      </p:sp>
      <p:pic>
        <p:nvPicPr>
          <p:cNvPr id="61" name="Google Shape;61;p13"/>
          <p:cNvPicPr preferRelativeResize="0"/>
          <p:nvPr/>
        </p:nvPicPr>
        <p:blipFill>
          <a:blip r:embed="rId3">
            <a:alphaModFix/>
          </a:blip>
          <a:stretch>
            <a:fillRect/>
          </a:stretch>
        </p:blipFill>
        <p:spPr>
          <a:xfrm>
            <a:off x="5894475" y="1050906"/>
            <a:ext cx="1782850" cy="2031750"/>
          </a:xfrm>
          <a:prstGeom prst="rect">
            <a:avLst/>
          </a:prstGeom>
          <a:noFill/>
          <a:ln>
            <a:noFill/>
          </a:ln>
        </p:spPr>
      </p:pic>
      <p:pic>
        <p:nvPicPr>
          <p:cNvPr id="62" name="Google Shape;62;p13"/>
          <p:cNvPicPr preferRelativeResize="0"/>
          <p:nvPr/>
        </p:nvPicPr>
        <p:blipFill>
          <a:blip r:embed="rId4">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5">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6">
            <a:alphaModFix/>
          </a:blip>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7">
            <a:alphaModFix/>
          </a:blip>
          <a:stretch>
            <a:fillRect/>
          </a:stretch>
        </p:blipFill>
        <p:spPr>
          <a:xfrm>
            <a:off x="8664593" y="3757882"/>
            <a:ext cx="321850" cy="448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How we got the data</a:t>
            </a:r>
            <a:endParaRPr/>
          </a:p>
        </p:txBody>
      </p:sp>
      <p:sp>
        <p:nvSpPr>
          <p:cNvPr id="151" name="Google Shape;151;p22"/>
          <p:cNvSpPr txBox="1"/>
          <p:nvPr>
            <p:ph idx="1" type="body"/>
          </p:nvPr>
        </p:nvSpPr>
        <p:spPr>
          <a:xfrm>
            <a:off x="580550" y="1352550"/>
            <a:ext cx="6014400" cy="31617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Source: Indeed.com</a:t>
            </a:r>
            <a:endParaRPr/>
          </a:p>
          <a:p>
            <a:pPr indent="-381000" lvl="0" marL="457200" rtl="0" algn="l">
              <a:spcBef>
                <a:spcPts val="0"/>
              </a:spcBef>
              <a:spcAft>
                <a:spcPts val="0"/>
              </a:spcAft>
              <a:buSzPts val="2400"/>
              <a:buChar char="-"/>
            </a:pPr>
            <a:r>
              <a:rPr lang="en"/>
              <a:t>Keyword: “Data Analyst” </a:t>
            </a:r>
            <a:endParaRPr/>
          </a:p>
          <a:p>
            <a:pPr indent="-381000" lvl="0" marL="457200" rtl="0" algn="l">
              <a:spcBef>
                <a:spcPts val="0"/>
              </a:spcBef>
              <a:spcAft>
                <a:spcPts val="0"/>
              </a:spcAft>
              <a:buSzPts val="2400"/>
              <a:buChar char="-"/>
            </a:pPr>
            <a:r>
              <a:rPr lang="en"/>
              <a:t>Filtered  for top 10 US Cities</a:t>
            </a:r>
            <a:endParaRPr/>
          </a:p>
          <a:p>
            <a:pPr indent="0" lvl="0" marL="457200" rtl="0" algn="l">
              <a:spcBef>
                <a:spcPts val="600"/>
              </a:spcBef>
              <a:spcAft>
                <a:spcPts val="0"/>
              </a:spcAft>
              <a:buNone/>
            </a:pPr>
            <a:r>
              <a:t/>
            </a:r>
            <a:endParaRPr/>
          </a:p>
          <a:p>
            <a:pPr indent="-381000" lvl="0" marL="457200" rtl="0" algn="l">
              <a:spcBef>
                <a:spcPts val="600"/>
              </a:spcBef>
              <a:spcAft>
                <a:spcPts val="0"/>
              </a:spcAft>
              <a:buSzPts val="2400"/>
              <a:buChar char="-"/>
            </a:pPr>
            <a:r>
              <a:rPr lang="en"/>
              <a:t>Webscraped with Apify.com (free!) to JSON files</a:t>
            </a:r>
            <a:endParaRPr/>
          </a:p>
          <a:p>
            <a:pPr indent="0" lvl="0" marL="457200" rtl="0" algn="l">
              <a:spcBef>
                <a:spcPts val="600"/>
              </a:spcBef>
              <a:spcAft>
                <a:spcPts val="0"/>
              </a:spcAft>
              <a:buNone/>
            </a:pPr>
            <a:r>
              <a:t/>
            </a:r>
            <a:endParaRPr/>
          </a:p>
        </p:txBody>
      </p:sp>
      <p:sp>
        <p:nvSpPr>
          <p:cNvPr id="152" name="Google Shape;152;p2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53" name="Google Shape;153;p22"/>
          <p:cNvPicPr preferRelativeResize="0"/>
          <p:nvPr/>
        </p:nvPicPr>
        <p:blipFill>
          <a:blip r:embed="rId3">
            <a:alphaModFix/>
          </a:blip>
          <a:stretch>
            <a:fillRect/>
          </a:stretch>
        </p:blipFill>
        <p:spPr>
          <a:xfrm>
            <a:off x="5344800" y="1491050"/>
            <a:ext cx="3265726" cy="1088575"/>
          </a:xfrm>
          <a:prstGeom prst="rect">
            <a:avLst/>
          </a:prstGeom>
          <a:noFill/>
          <a:ln>
            <a:noFill/>
          </a:ln>
        </p:spPr>
      </p:pic>
      <p:pic>
        <p:nvPicPr>
          <p:cNvPr id="154" name="Google Shape;154;p22"/>
          <p:cNvPicPr preferRelativeResize="0"/>
          <p:nvPr/>
        </p:nvPicPr>
        <p:blipFill>
          <a:blip r:embed="rId4">
            <a:alphaModFix/>
          </a:blip>
          <a:stretch>
            <a:fillRect/>
          </a:stretch>
        </p:blipFill>
        <p:spPr>
          <a:xfrm>
            <a:off x="2788150" y="3816674"/>
            <a:ext cx="2955075" cy="7825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60" name="Google Shape;160;p23"/>
          <p:cNvPicPr preferRelativeResize="0"/>
          <p:nvPr/>
        </p:nvPicPr>
        <p:blipFill>
          <a:blip r:embed="rId3">
            <a:alphaModFix/>
          </a:blip>
          <a:stretch>
            <a:fillRect/>
          </a:stretch>
        </p:blipFill>
        <p:spPr>
          <a:xfrm>
            <a:off x="5114275" y="1981200"/>
            <a:ext cx="3606825" cy="1799360"/>
          </a:xfrm>
          <a:prstGeom prst="rect">
            <a:avLst/>
          </a:prstGeom>
          <a:noFill/>
          <a:ln>
            <a:noFill/>
          </a:ln>
        </p:spPr>
      </p:pic>
      <p:sp>
        <p:nvSpPr>
          <p:cNvPr id="161" name="Google Shape;161;p23"/>
          <p:cNvSpPr txBox="1"/>
          <p:nvPr>
            <p:ph idx="4294967295" type="subTitle"/>
          </p:nvPr>
        </p:nvSpPr>
        <p:spPr>
          <a:xfrm>
            <a:off x="472200" y="662950"/>
            <a:ext cx="4735500" cy="784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a:p>
            <a:pPr indent="-342900" lvl="0" marL="457200" rtl="0" algn="l">
              <a:spcBef>
                <a:spcPts val="600"/>
              </a:spcBef>
              <a:spcAft>
                <a:spcPts val="0"/>
              </a:spcAft>
              <a:buSzPts val="1800"/>
              <a:buAutoNum type="arabicPeriod"/>
            </a:pPr>
            <a:r>
              <a:rPr lang="en"/>
              <a:t>Merge all data frames (each city had a dataframe)</a:t>
            </a:r>
            <a:endParaRPr/>
          </a:p>
          <a:p>
            <a:pPr indent="-342900" lvl="0" marL="457200" rtl="0" algn="l">
              <a:spcBef>
                <a:spcPts val="0"/>
              </a:spcBef>
              <a:spcAft>
                <a:spcPts val="0"/>
              </a:spcAft>
              <a:buSzPts val="1800"/>
              <a:buAutoNum type="arabicPeriod"/>
            </a:pPr>
            <a:r>
              <a:rPr lang="en"/>
              <a:t>Drop unnecessary columns</a:t>
            </a:r>
            <a:endParaRPr/>
          </a:p>
          <a:p>
            <a:pPr indent="-342900" lvl="0" marL="457200" rtl="0" algn="l">
              <a:spcBef>
                <a:spcPts val="0"/>
              </a:spcBef>
              <a:spcAft>
                <a:spcPts val="0"/>
              </a:spcAft>
              <a:buSzPts val="1800"/>
              <a:buAutoNum type="arabicPeriod"/>
            </a:pPr>
            <a:r>
              <a:rPr lang="en"/>
              <a:t>Convert everything to lowercase</a:t>
            </a:r>
            <a:endParaRPr/>
          </a:p>
          <a:p>
            <a:pPr indent="-342900" lvl="0" marL="457200" rtl="0" algn="l">
              <a:spcBef>
                <a:spcPts val="0"/>
              </a:spcBef>
              <a:spcAft>
                <a:spcPts val="0"/>
              </a:spcAft>
              <a:buSzPts val="1800"/>
              <a:buAutoNum type="arabicPeriod"/>
            </a:pPr>
            <a:r>
              <a:rPr lang="en"/>
              <a:t>Drop duplicates</a:t>
            </a:r>
            <a:endParaRPr/>
          </a:p>
          <a:p>
            <a:pPr indent="-342900" lvl="0" marL="457200" rtl="0" algn="l">
              <a:spcBef>
                <a:spcPts val="0"/>
              </a:spcBef>
              <a:spcAft>
                <a:spcPts val="0"/>
              </a:spcAft>
              <a:buSzPts val="1800"/>
              <a:buAutoNum type="arabicPeriod"/>
            </a:pPr>
            <a:r>
              <a:rPr lang="en"/>
              <a:t>Separate senior roles</a:t>
            </a:r>
            <a:endParaRPr/>
          </a:p>
          <a:p>
            <a:pPr indent="-342900" lvl="0" marL="457200" rtl="0" algn="l">
              <a:spcBef>
                <a:spcPts val="0"/>
              </a:spcBef>
              <a:spcAft>
                <a:spcPts val="0"/>
              </a:spcAft>
              <a:buSzPts val="1800"/>
              <a:buAutoNum type="arabicPeriod"/>
            </a:pPr>
            <a:r>
              <a:rPr lang="en"/>
              <a:t>Separate remote jobs</a:t>
            </a:r>
            <a:endParaRPr/>
          </a:p>
          <a:p>
            <a:pPr indent="0" lvl="0" marL="457200" rtl="0" algn="l">
              <a:spcBef>
                <a:spcPts val="600"/>
              </a:spcBef>
              <a:spcAft>
                <a:spcPts val="0"/>
              </a:spcAft>
              <a:buNone/>
            </a:pPr>
            <a:r>
              <a:t/>
            </a:r>
            <a:endParaRPr/>
          </a:p>
        </p:txBody>
      </p:sp>
      <p:sp>
        <p:nvSpPr>
          <p:cNvPr id="162" name="Google Shape;162;p23"/>
          <p:cNvSpPr txBox="1"/>
          <p:nvPr>
            <p:ph type="title"/>
          </p:nvPr>
        </p:nvSpPr>
        <p:spPr>
          <a:xfrm>
            <a:off x="580550" y="205975"/>
            <a:ext cx="6014400" cy="699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Preprocessing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Senior Positions</a:t>
            </a:r>
            <a:endParaRPr/>
          </a:p>
        </p:txBody>
      </p:sp>
      <p:sp>
        <p:nvSpPr>
          <p:cNvPr id="168" name="Google Shape;168;p24"/>
          <p:cNvSpPr txBox="1"/>
          <p:nvPr>
            <p:ph idx="1" type="body"/>
          </p:nvPr>
        </p:nvSpPr>
        <p:spPr>
          <a:xfrm>
            <a:off x="580550" y="1352550"/>
            <a:ext cx="3051900" cy="31617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We decided to focus on junior jobs and drop senior positions</a:t>
            </a:r>
            <a:endParaRPr/>
          </a:p>
        </p:txBody>
      </p:sp>
      <p:sp>
        <p:nvSpPr>
          <p:cNvPr id="169" name="Google Shape;169;p2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70" name="Google Shape;170;p24"/>
          <p:cNvPicPr preferRelativeResize="0"/>
          <p:nvPr/>
        </p:nvPicPr>
        <p:blipFill rotWithShape="1">
          <a:blip r:embed="rId3">
            <a:alphaModFix/>
          </a:blip>
          <a:srcRect b="0" l="0" r="0" t="3278"/>
          <a:stretch/>
        </p:blipFill>
        <p:spPr>
          <a:xfrm>
            <a:off x="4239225" y="1443950"/>
            <a:ext cx="4343400" cy="1943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1643475" y="99200"/>
            <a:ext cx="5325300" cy="857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Remote Positions</a:t>
            </a:r>
            <a:endParaRPr/>
          </a:p>
        </p:txBody>
      </p:sp>
      <p:sp>
        <p:nvSpPr>
          <p:cNvPr id="176" name="Google Shape;176;p25"/>
          <p:cNvSpPr txBox="1"/>
          <p:nvPr>
            <p:ph idx="1" type="body"/>
          </p:nvPr>
        </p:nvSpPr>
        <p:spPr>
          <a:xfrm>
            <a:off x="580550" y="1352550"/>
            <a:ext cx="6014400" cy="316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sp>
        <p:nvSpPr>
          <p:cNvPr id="177" name="Google Shape;177;p2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78" name="Google Shape;178;p25"/>
          <p:cNvPicPr preferRelativeResize="0"/>
          <p:nvPr/>
        </p:nvPicPr>
        <p:blipFill>
          <a:blip r:embed="rId3">
            <a:alphaModFix/>
          </a:blip>
          <a:stretch>
            <a:fillRect/>
          </a:stretch>
        </p:blipFill>
        <p:spPr>
          <a:xfrm>
            <a:off x="3918500" y="1354250"/>
            <a:ext cx="4562075" cy="2577875"/>
          </a:xfrm>
          <a:prstGeom prst="rect">
            <a:avLst/>
          </a:prstGeom>
          <a:noFill/>
          <a:ln>
            <a:noFill/>
          </a:ln>
        </p:spPr>
      </p:pic>
      <p:pic>
        <p:nvPicPr>
          <p:cNvPr id="179" name="Google Shape;179;p25"/>
          <p:cNvPicPr preferRelativeResize="0"/>
          <p:nvPr/>
        </p:nvPicPr>
        <p:blipFill>
          <a:blip r:embed="rId4">
            <a:alphaModFix/>
          </a:blip>
          <a:stretch>
            <a:fillRect/>
          </a:stretch>
        </p:blipFill>
        <p:spPr>
          <a:xfrm>
            <a:off x="437725" y="1189225"/>
            <a:ext cx="3158725" cy="3212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580550" y="205975"/>
            <a:ext cx="6014400" cy="722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Map Visualization</a:t>
            </a:r>
            <a:endParaRPr/>
          </a:p>
        </p:txBody>
      </p:sp>
      <p:sp>
        <p:nvSpPr>
          <p:cNvPr id="185" name="Google Shape;185;p2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86" name="Google Shape;186;p26" title="DP Code -  Map Visualization">
            <a:hlinkClick r:id="rId3"/>
          </p:cNvPr>
          <p:cNvPicPr preferRelativeResize="0"/>
          <p:nvPr/>
        </p:nvPicPr>
        <p:blipFill>
          <a:blip r:embed="rId4">
            <a:alphaModFix/>
          </a:blip>
          <a:stretch>
            <a:fillRect/>
          </a:stretch>
        </p:blipFill>
        <p:spPr>
          <a:xfrm>
            <a:off x="2022950" y="12502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ctrTitle"/>
          </p:nvPr>
        </p:nvSpPr>
        <p:spPr>
          <a:xfrm>
            <a:off x="685800" y="1659550"/>
            <a:ext cx="42639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400"/>
              <a:t>Analysis</a:t>
            </a:r>
            <a:endParaRPr sz="4400"/>
          </a:p>
        </p:txBody>
      </p:sp>
      <p:pic>
        <p:nvPicPr>
          <p:cNvPr id="192" name="Google Shape;192;p27"/>
          <p:cNvPicPr preferRelativeResize="0"/>
          <p:nvPr/>
        </p:nvPicPr>
        <p:blipFill>
          <a:blip r:embed="rId3">
            <a:alphaModFix/>
          </a:blip>
          <a:stretch>
            <a:fillRect/>
          </a:stretch>
        </p:blipFill>
        <p:spPr>
          <a:xfrm>
            <a:off x="5983976" y="1373675"/>
            <a:ext cx="1519400" cy="1731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 </a:t>
            </a:r>
            <a:endParaRPr/>
          </a:p>
        </p:txBody>
      </p:sp>
      <p:sp>
        <p:nvSpPr>
          <p:cNvPr id="198" name="Google Shape;198;p2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99" name="Google Shape;199;p28"/>
          <p:cNvPicPr preferRelativeResize="0"/>
          <p:nvPr/>
        </p:nvPicPr>
        <p:blipFill>
          <a:blip r:embed="rId3">
            <a:alphaModFix/>
          </a:blip>
          <a:stretch>
            <a:fillRect/>
          </a:stretch>
        </p:blipFill>
        <p:spPr>
          <a:xfrm>
            <a:off x="1216150" y="684088"/>
            <a:ext cx="6711690" cy="3775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N-Grams Preprocess</a:t>
            </a:r>
            <a:endParaRPr/>
          </a:p>
        </p:txBody>
      </p:sp>
      <p:sp>
        <p:nvSpPr>
          <p:cNvPr id="205" name="Google Shape;205;p2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06" name="Google Shape;206;p29"/>
          <p:cNvPicPr preferRelativeResize="0"/>
          <p:nvPr/>
        </p:nvPicPr>
        <p:blipFill>
          <a:blip r:embed="rId3">
            <a:alphaModFix/>
          </a:blip>
          <a:stretch>
            <a:fillRect/>
          </a:stretch>
        </p:blipFill>
        <p:spPr>
          <a:xfrm>
            <a:off x="580550" y="1450300"/>
            <a:ext cx="7008725" cy="29476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580550" y="205975"/>
            <a:ext cx="7764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Exploratory N-Gram Analysis Results</a:t>
            </a:r>
            <a:endParaRPr/>
          </a:p>
        </p:txBody>
      </p:sp>
      <p:sp>
        <p:nvSpPr>
          <p:cNvPr id="212" name="Google Shape;212;p3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13" name="Google Shape;213;p30"/>
          <p:cNvPicPr preferRelativeResize="0"/>
          <p:nvPr/>
        </p:nvPicPr>
        <p:blipFill>
          <a:blip r:embed="rId3">
            <a:alphaModFix/>
          </a:blip>
          <a:stretch>
            <a:fillRect/>
          </a:stretch>
        </p:blipFill>
        <p:spPr>
          <a:xfrm>
            <a:off x="713800" y="1542875"/>
            <a:ext cx="1732000" cy="2493025"/>
          </a:xfrm>
          <a:prstGeom prst="rect">
            <a:avLst/>
          </a:prstGeom>
          <a:noFill/>
          <a:ln>
            <a:noFill/>
          </a:ln>
        </p:spPr>
      </p:pic>
      <p:pic>
        <p:nvPicPr>
          <p:cNvPr id="214" name="Google Shape;214;p30"/>
          <p:cNvPicPr preferRelativeResize="0"/>
          <p:nvPr/>
        </p:nvPicPr>
        <p:blipFill>
          <a:blip r:embed="rId4">
            <a:alphaModFix/>
          </a:blip>
          <a:stretch>
            <a:fillRect/>
          </a:stretch>
        </p:blipFill>
        <p:spPr>
          <a:xfrm>
            <a:off x="2734650" y="1542875"/>
            <a:ext cx="2216026" cy="2493024"/>
          </a:xfrm>
          <a:prstGeom prst="rect">
            <a:avLst/>
          </a:prstGeom>
          <a:noFill/>
          <a:ln>
            <a:noFill/>
          </a:ln>
        </p:spPr>
      </p:pic>
      <p:pic>
        <p:nvPicPr>
          <p:cNvPr id="215" name="Google Shape;215;p30"/>
          <p:cNvPicPr preferRelativeResize="0"/>
          <p:nvPr/>
        </p:nvPicPr>
        <p:blipFill>
          <a:blip r:embed="rId5">
            <a:alphaModFix/>
          </a:blip>
          <a:stretch>
            <a:fillRect/>
          </a:stretch>
        </p:blipFill>
        <p:spPr>
          <a:xfrm>
            <a:off x="5145050" y="1542875"/>
            <a:ext cx="2860426" cy="2493025"/>
          </a:xfrm>
          <a:prstGeom prst="rect">
            <a:avLst/>
          </a:prstGeom>
          <a:noFill/>
          <a:ln>
            <a:noFill/>
          </a:ln>
        </p:spPr>
      </p:pic>
      <p:sp>
        <p:nvSpPr>
          <p:cNvPr id="216" name="Google Shape;216;p30"/>
          <p:cNvSpPr txBox="1"/>
          <p:nvPr/>
        </p:nvSpPr>
        <p:spPr>
          <a:xfrm>
            <a:off x="713800" y="4213775"/>
            <a:ext cx="7092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Lexend Deca"/>
                <a:ea typeface="Lexend Deca"/>
                <a:cs typeface="Lexend Deca"/>
                <a:sym typeface="Lexend Deca"/>
              </a:rPr>
              <a:t>Do </a:t>
            </a:r>
            <a:r>
              <a:rPr b="1" lang="en" sz="2000">
                <a:solidFill>
                  <a:schemeClr val="lt1"/>
                </a:solidFill>
                <a:latin typeface="Lexend Deca"/>
                <a:ea typeface="Lexend Deca"/>
                <a:cs typeface="Lexend Deca"/>
                <a:sym typeface="Lexend Deca"/>
              </a:rPr>
              <a:t>NOT</a:t>
            </a:r>
            <a:r>
              <a:rPr lang="en" sz="2000">
                <a:solidFill>
                  <a:schemeClr val="lt1"/>
                </a:solidFill>
                <a:latin typeface="Lexend Deca"/>
                <a:ea typeface="Lexend Deca"/>
                <a:cs typeface="Lexend Deca"/>
                <a:sym typeface="Lexend Deca"/>
              </a:rPr>
              <a:t> provide sufficient insights</a:t>
            </a:r>
            <a:endParaRPr sz="2000">
              <a:solidFill>
                <a:schemeClr val="lt1"/>
              </a:solidFill>
              <a:latin typeface="Lexend Deca"/>
              <a:ea typeface="Lexend Deca"/>
              <a:cs typeface="Lexend Deca"/>
              <a:sym typeface="Lexend Dec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1"/>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Chosen Skills</a:t>
            </a:r>
            <a:endParaRPr/>
          </a:p>
        </p:txBody>
      </p:sp>
      <p:sp>
        <p:nvSpPr>
          <p:cNvPr id="222" name="Google Shape;222;p3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23" name="Google Shape;223;p31"/>
          <p:cNvPicPr preferRelativeResize="0"/>
          <p:nvPr/>
        </p:nvPicPr>
        <p:blipFill>
          <a:blip r:embed="rId3">
            <a:alphaModFix/>
          </a:blip>
          <a:stretch>
            <a:fillRect/>
          </a:stretch>
        </p:blipFill>
        <p:spPr>
          <a:xfrm>
            <a:off x="351563" y="1257775"/>
            <a:ext cx="8440876" cy="33816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Team 23</a:t>
            </a:r>
            <a:endParaRPr/>
          </a:p>
        </p:txBody>
      </p:sp>
      <p:sp>
        <p:nvSpPr>
          <p:cNvPr id="72" name="Google Shape;72;p1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73" name="Google Shape;73;p14"/>
          <p:cNvPicPr preferRelativeResize="0"/>
          <p:nvPr/>
        </p:nvPicPr>
        <p:blipFill rotWithShape="1">
          <a:blip r:embed="rId3">
            <a:alphaModFix/>
          </a:blip>
          <a:srcRect b="777" l="0" r="0" t="767"/>
          <a:stretch/>
        </p:blipFill>
        <p:spPr>
          <a:xfrm>
            <a:off x="821500" y="1665875"/>
            <a:ext cx="1164600" cy="1146600"/>
          </a:xfrm>
          <a:prstGeom prst="ellipse">
            <a:avLst/>
          </a:prstGeom>
          <a:noFill/>
          <a:ln>
            <a:noFill/>
          </a:ln>
        </p:spPr>
      </p:pic>
      <p:sp>
        <p:nvSpPr>
          <p:cNvPr id="74" name="Google Shape;74;p14"/>
          <p:cNvSpPr txBox="1"/>
          <p:nvPr/>
        </p:nvSpPr>
        <p:spPr>
          <a:xfrm>
            <a:off x="825429" y="2912417"/>
            <a:ext cx="1164600" cy="5652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400"/>
              </a:spcAft>
              <a:buNone/>
            </a:pPr>
            <a:r>
              <a:rPr b="1" lang="en" sz="1200">
                <a:solidFill>
                  <a:schemeClr val="lt1"/>
                </a:solidFill>
                <a:latin typeface="Muli"/>
                <a:ea typeface="Muli"/>
                <a:cs typeface="Muli"/>
                <a:sym typeface="Muli"/>
              </a:rPr>
              <a:t>Kate Zagrebneva</a:t>
            </a:r>
            <a:endParaRPr>
              <a:solidFill>
                <a:schemeClr val="lt1"/>
              </a:solidFill>
              <a:latin typeface="Muli"/>
              <a:ea typeface="Muli"/>
              <a:cs typeface="Muli"/>
              <a:sym typeface="Muli"/>
            </a:endParaRPr>
          </a:p>
        </p:txBody>
      </p:sp>
      <p:pic>
        <p:nvPicPr>
          <p:cNvPr id="75" name="Google Shape;75;p14"/>
          <p:cNvPicPr preferRelativeResize="0"/>
          <p:nvPr/>
        </p:nvPicPr>
        <p:blipFill rotWithShape="1">
          <a:blip r:embed="rId4">
            <a:alphaModFix/>
          </a:blip>
          <a:srcRect b="9735" l="0" r="0" t="9743"/>
          <a:stretch/>
        </p:blipFill>
        <p:spPr>
          <a:xfrm>
            <a:off x="2369527" y="1665875"/>
            <a:ext cx="1164600" cy="1146600"/>
          </a:xfrm>
          <a:prstGeom prst="ellipse">
            <a:avLst/>
          </a:prstGeom>
          <a:noFill/>
          <a:ln>
            <a:noFill/>
          </a:ln>
        </p:spPr>
      </p:pic>
      <p:sp>
        <p:nvSpPr>
          <p:cNvPr id="76" name="Google Shape;76;p14"/>
          <p:cNvSpPr txBox="1"/>
          <p:nvPr/>
        </p:nvSpPr>
        <p:spPr>
          <a:xfrm>
            <a:off x="2373456" y="2912417"/>
            <a:ext cx="1164600" cy="5652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400"/>
              </a:spcAft>
              <a:buNone/>
            </a:pPr>
            <a:r>
              <a:rPr b="1" lang="en" sz="1200">
                <a:solidFill>
                  <a:schemeClr val="lt1"/>
                </a:solidFill>
                <a:latin typeface="Muli"/>
                <a:ea typeface="Muli"/>
                <a:cs typeface="Muli"/>
                <a:sym typeface="Muli"/>
              </a:rPr>
              <a:t>Prashasti Sharma</a:t>
            </a:r>
            <a:endParaRPr>
              <a:solidFill>
                <a:schemeClr val="lt1"/>
              </a:solidFill>
              <a:latin typeface="Muli"/>
              <a:ea typeface="Muli"/>
              <a:cs typeface="Muli"/>
              <a:sym typeface="Muli"/>
            </a:endParaRPr>
          </a:p>
        </p:txBody>
      </p:sp>
      <p:pic>
        <p:nvPicPr>
          <p:cNvPr id="77" name="Google Shape;77;p14"/>
          <p:cNvPicPr preferRelativeResize="0"/>
          <p:nvPr/>
        </p:nvPicPr>
        <p:blipFill rotWithShape="1">
          <a:blip r:embed="rId5">
            <a:alphaModFix/>
          </a:blip>
          <a:srcRect b="1531" l="0" r="0" t="1541"/>
          <a:stretch/>
        </p:blipFill>
        <p:spPr>
          <a:xfrm>
            <a:off x="3917554" y="1665875"/>
            <a:ext cx="1164600" cy="1146600"/>
          </a:xfrm>
          <a:prstGeom prst="ellipse">
            <a:avLst/>
          </a:prstGeom>
          <a:noFill/>
          <a:ln>
            <a:noFill/>
          </a:ln>
        </p:spPr>
      </p:pic>
      <p:sp>
        <p:nvSpPr>
          <p:cNvPr id="78" name="Google Shape;78;p14"/>
          <p:cNvSpPr txBox="1"/>
          <p:nvPr/>
        </p:nvSpPr>
        <p:spPr>
          <a:xfrm>
            <a:off x="3921483" y="2912417"/>
            <a:ext cx="1164600" cy="5652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400"/>
              </a:spcAft>
              <a:buNone/>
            </a:pPr>
            <a:r>
              <a:rPr b="1" lang="en" sz="1200">
                <a:solidFill>
                  <a:schemeClr val="lt1"/>
                </a:solidFill>
                <a:latin typeface="Muli"/>
                <a:ea typeface="Muli"/>
                <a:cs typeface="Muli"/>
                <a:sym typeface="Muli"/>
              </a:rPr>
              <a:t>My Han Mai</a:t>
            </a:r>
            <a:endParaRPr>
              <a:solidFill>
                <a:schemeClr val="lt1"/>
              </a:solidFill>
              <a:latin typeface="Muli"/>
              <a:ea typeface="Muli"/>
              <a:cs typeface="Muli"/>
              <a:sym typeface="Muli"/>
            </a:endParaRPr>
          </a:p>
        </p:txBody>
      </p:sp>
      <p:sp>
        <p:nvSpPr>
          <p:cNvPr id="79" name="Google Shape;79;p14"/>
          <p:cNvSpPr txBox="1"/>
          <p:nvPr/>
        </p:nvSpPr>
        <p:spPr>
          <a:xfrm>
            <a:off x="5469510" y="2912417"/>
            <a:ext cx="1164600" cy="5652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400"/>
              </a:spcAft>
              <a:buNone/>
            </a:pPr>
            <a:r>
              <a:rPr b="1" lang="en" sz="1200">
                <a:solidFill>
                  <a:schemeClr val="lt1"/>
                </a:solidFill>
                <a:latin typeface="Muli"/>
                <a:ea typeface="Muli"/>
                <a:cs typeface="Muli"/>
                <a:sym typeface="Muli"/>
              </a:rPr>
              <a:t>Noor Zia</a:t>
            </a:r>
            <a:endParaRPr>
              <a:solidFill>
                <a:schemeClr val="lt1"/>
              </a:solidFill>
              <a:latin typeface="Muli"/>
              <a:ea typeface="Muli"/>
              <a:cs typeface="Muli"/>
              <a:sym typeface="Muli"/>
            </a:endParaRPr>
          </a:p>
        </p:txBody>
      </p:sp>
      <p:pic>
        <p:nvPicPr>
          <p:cNvPr id="80" name="Google Shape;80;p14"/>
          <p:cNvPicPr preferRelativeResize="0"/>
          <p:nvPr/>
        </p:nvPicPr>
        <p:blipFill rotWithShape="1">
          <a:blip r:embed="rId6">
            <a:alphaModFix/>
          </a:blip>
          <a:srcRect b="777" l="0" r="0" t="767"/>
          <a:stretch/>
        </p:blipFill>
        <p:spPr>
          <a:xfrm>
            <a:off x="7017530" y="1665875"/>
            <a:ext cx="1164600" cy="1146600"/>
          </a:xfrm>
          <a:prstGeom prst="ellipse">
            <a:avLst/>
          </a:prstGeom>
          <a:noFill/>
          <a:ln>
            <a:noFill/>
          </a:ln>
        </p:spPr>
      </p:pic>
      <p:sp>
        <p:nvSpPr>
          <p:cNvPr id="81" name="Google Shape;81;p14"/>
          <p:cNvSpPr txBox="1"/>
          <p:nvPr/>
        </p:nvSpPr>
        <p:spPr>
          <a:xfrm>
            <a:off x="7021460" y="2912417"/>
            <a:ext cx="1164600" cy="5652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400"/>
              </a:spcAft>
              <a:buNone/>
            </a:pPr>
            <a:r>
              <a:rPr b="1" lang="en" sz="1200">
                <a:solidFill>
                  <a:schemeClr val="lt1"/>
                </a:solidFill>
                <a:latin typeface="Muli"/>
                <a:ea typeface="Muli"/>
                <a:cs typeface="Muli"/>
                <a:sym typeface="Muli"/>
              </a:rPr>
              <a:t>Samira Shafiei</a:t>
            </a:r>
            <a:endParaRPr>
              <a:solidFill>
                <a:schemeClr val="lt1"/>
              </a:solidFill>
              <a:latin typeface="Muli"/>
              <a:ea typeface="Muli"/>
              <a:cs typeface="Muli"/>
              <a:sym typeface="Muli"/>
            </a:endParaRPr>
          </a:p>
        </p:txBody>
      </p:sp>
      <p:pic>
        <p:nvPicPr>
          <p:cNvPr id="82" name="Google Shape;82;p14"/>
          <p:cNvPicPr preferRelativeResize="0"/>
          <p:nvPr/>
        </p:nvPicPr>
        <p:blipFill rotWithShape="1">
          <a:blip r:embed="rId7">
            <a:alphaModFix/>
          </a:blip>
          <a:srcRect b="40289" l="38744" r="31071" t="38692"/>
          <a:stretch/>
        </p:blipFill>
        <p:spPr>
          <a:xfrm>
            <a:off x="5467538" y="1665875"/>
            <a:ext cx="1164600" cy="1146600"/>
          </a:xfrm>
          <a:prstGeom prst="ellipse">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2"/>
          <p:cNvSpPr txBox="1"/>
          <p:nvPr>
            <p:ph type="title"/>
          </p:nvPr>
        </p:nvSpPr>
        <p:spPr>
          <a:xfrm>
            <a:off x="580550" y="205975"/>
            <a:ext cx="6405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Technical Skills</a:t>
            </a:r>
            <a:endParaRPr/>
          </a:p>
        </p:txBody>
      </p:sp>
      <p:sp>
        <p:nvSpPr>
          <p:cNvPr id="229" name="Google Shape;229;p3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30" name="Google Shape;230;p32"/>
          <p:cNvPicPr preferRelativeResize="0"/>
          <p:nvPr/>
        </p:nvPicPr>
        <p:blipFill>
          <a:blip r:embed="rId3">
            <a:alphaModFix/>
          </a:blip>
          <a:stretch>
            <a:fillRect/>
          </a:stretch>
        </p:blipFill>
        <p:spPr>
          <a:xfrm>
            <a:off x="479250" y="1372200"/>
            <a:ext cx="5483751" cy="2943675"/>
          </a:xfrm>
          <a:prstGeom prst="rect">
            <a:avLst/>
          </a:prstGeom>
          <a:noFill/>
          <a:ln>
            <a:noFill/>
          </a:ln>
        </p:spPr>
      </p:pic>
      <p:pic>
        <p:nvPicPr>
          <p:cNvPr id="231" name="Google Shape;231;p32"/>
          <p:cNvPicPr preferRelativeResize="0"/>
          <p:nvPr/>
        </p:nvPicPr>
        <p:blipFill rotWithShape="1">
          <a:blip r:embed="rId4">
            <a:alphaModFix/>
          </a:blip>
          <a:srcRect b="0" l="12564" r="0" t="0"/>
          <a:stretch/>
        </p:blipFill>
        <p:spPr>
          <a:xfrm>
            <a:off x="6425900" y="1136400"/>
            <a:ext cx="1769400" cy="3415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37" name="Google Shape;237;p33"/>
          <p:cNvSpPr txBox="1"/>
          <p:nvPr>
            <p:ph type="title"/>
          </p:nvPr>
        </p:nvSpPr>
        <p:spPr>
          <a:xfrm>
            <a:off x="550194" y="282519"/>
            <a:ext cx="6376800" cy="626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Technical</a:t>
            </a:r>
            <a:r>
              <a:rPr lang="en"/>
              <a:t> Skills</a:t>
            </a:r>
            <a:endParaRPr/>
          </a:p>
        </p:txBody>
      </p:sp>
      <p:pic>
        <p:nvPicPr>
          <p:cNvPr id="238" name="Google Shape;238;p33"/>
          <p:cNvPicPr preferRelativeResize="0"/>
          <p:nvPr/>
        </p:nvPicPr>
        <p:blipFill>
          <a:blip r:embed="rId3">
            <a:alphaModFix/>
          </a:blip>
          <a:stretch>
            <a:fillRect/>
          </a:stretch>
        </p:blipFill>
        <p:spPr>
          <a:xfrm>
            <a:off x="1842825" y="1416550"/>
            <a:ext cx="4905950" cy="2628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4"/>
          <p:cNvSpPr txBox="1"/>
          <p:nvPr>
            <p:ph type="title"/>
          </p:nvPr>
        </p:nvSpPr>
        <p:spPr>
          <a:xfrm>
            <a:off x="580550" y="205975"/>
            <a:ext cx="6405600" cy="494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Hard Skills</a:t>
            </a:r>
            <a:endParaRPr/>
          </a:p>
        </p:txBody>
      </p:sp>
      <p:sp>
        <p:nvSpPr>
          <p:cNvPr id="244" name="Google Shape;244;p34"/>
          <p:cNvSpPr txBox="1"/>
          <p:nvPr>
            <p:ph idx="1" type="body"/>
          </p:nvPr>
        </p:nvSpPr>
        <p:spPr>
          <a:xfrm>
            <a:off x="580550" y="1352550"/>
            <a:ext cx="2005800" cy="3202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sp>
        <p:nvSpPr>
          <p:cNvPr id="245" name="Google Shape;245;p34"/>
          <p:cNvSpPr txBox="1"/>
          <p:nvPr>
            <p:ph idx="2" type="body"/>
          </p:nvPr>
        </p:nvSpPr>
        <p:spPr>
          <a:xfrm>
            <a:off x="2780447" y="1352550"/>
            <a:ext cx="2005800" cy="3202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sp>
        <p:nvSpPr>
          <p:cNvPr id="246" name="Google Shape;246;p3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47" name="Google Shape;247;p34"/>
          <p:cNvPicPr preferRelativeResize="0"/>
          <p:nvPr/>
        </p:nvPicPr>
        <p:blipFill>
          <a:blip r:embed="rId3">
            <a:alphaModFix/>
          </a:blip>
          <a:stretch>
            <a:fillRect/>
          </a:stretch>
        </p:blipFill>
        <p:spPr>
          <a:xfrm>
            <a:off x="387000" y="793975"/>
            <a:ext cx="5705475" cy="3905250"/>
          </a:xfrm>
          <a:prstGeom prst="rect">
            <a:avLst/>
          </a:prstGeom>
          <a:noFill/>
          <a:ln>
            <a:noFill/>
          </a:ln>
        </p:spPr>
      </p:pic>
      <p:pic>
        <p:nvPicPr>
          <p:cNvPr id="248" name="Google Shape;248;p34"/>
          <p:cNvPicPr preferRelativeResize="0"/>
          <p:nvPr/>
        </p:nvPicPr>
        <p:blipFill rotWithShape="1">
          <a:blip r:embed="rId4">
            <a:alphaModFix/>
          </a:blip>
          <a:srcRect b="0" l="12326" r="0" t="0"/>
          <a:stretch/>
        </p:blipFill>
        <p:spPr>
          <a:xfrm>
            <a:off x="6500725" y="793975"/>
            <a:ext cx="2233050" cy="39052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54" name="Google Shape;254;p35"/>
          <p:cNvSpPr txBox="1"/>
          <p:nvPr>
            <p:ph type="title"/>
          </p:nvPr>
        </p:nvSpPr>
        <p:spPr>
          <a:xfrm>
            <a:off x="580550" y="205975"/>
            <a:ext cx="6405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Hard Skills</a:t>
            </a:r>
            <a:endParaRPr/>
          </a:p>
        </p:txBody>
      </p:sp>
      <p:pic>
        <p:nvPicPr>
          <p:cNvPr id="255" name="Google Shape;255;p35"/>
          <p:cNvPicPr preferRelativeResize="0"/>
          <p:nvPr/>
        </p:nvPicPr>
        <p:blipFill>
          <a:blip r:embed="rId3">
            <a:alphaModFix/>
          </a:blip>
          <a:stretch>
            <a:fillRect/>
          </a:stretch>
        </p:blipFill>
        <p:spPr>
          <a:xfrm>
            <a:off x="1866900" y="1384225"/>
            <a:ext cx="4895850" cy="2628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6"/>
          <p:cNvSpPr txBox="1"/>
          <p:nvPr>
            <p:ph type="title"/>
          </p:nvPr>
        </p:nvSpPr>
        <p:spPr>
          <a:xfrm>
            <a:off x="580550" y="205975"/>
            <a:ext cx="6405600" cy="609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Soft Skills</a:t>
            </a:r>
            <a:endParaRPr/>
          </a:p>
        </p:txBody>
      </p:sp>
      <p:sp>
        <p:nvSpPr>
          <p:cNvPr id="261" name="Google Shape;261;p3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62" name="Google Shape;262;p36"/>
          <p:cNvPicPr preferRelativeResize="0"/>
          <p:nvPr/>
        </p:nvPicPr>
        <p:blipFill rotWithShape="1">
          <a:blip r:embed="rId3">
            <a:alphaModFix/>
          </a:blip>
          <a:srcRect b="0" l="17769" r="0" t="0"/>
          <a:stretch/>
        </p:blipFill>
        <p:spPr>
          <a:xfrm>
            <a:off x="5740201" y="1450850"/>
            <a:ext cx="2103500" cy="2905825"/>
          </a:xfrm>
          <a:prstGeom prst="rect">
            <a:avLst/>
          </a:prstGeom>
          <a:noFill/>
          <a:ln>
            <a:noFill/>
          </a:ln>
        </p:spPr>
      </p:pic>
      <p:pic>
        <p:nvPicPr>
          <p:cNvPr id="263" name="Google Shape;263;p36"/>
          <p:cNvPicPr preferRelativeResize="0"/>
          <p:nvPr/>
        </p:nvPicPr>
        <p:blipFill>
          <a:blip r:embed="rId4">
            <a:alphaModFix/>
          </a:blip>
          <a:stretch>
            <a:fillRect/>
          </a:stretch>
        </p:blipFill>
        <p:spPr>
          <a:xfrm>
            <a:off x="732450" y="974525"/>
            <a:ext cx="4247875" cy="37753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69" name="Google Shape;269;p37"/>
          <p:cNvSpPr txBox="1"/>
          <p:nvPr>
            <p:ph type="title"/>
          </p:nvPr>
        </p:nvSpPr>
        <p:spPr>
          <a:xfrm>
            <a:off x="580550" y="205975"/>
            <a:ext cx="6405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Soft Skills</a:t>
            </a:r>
            <a:endParaRPr/>
          </a:p>
        </p:txBody>
      </p:sp>
      <p:pic>
        <p:nvPicPr>
          <p:cNvPr id="270" name="Google Shape;270;p37"/>
          <p:cNvPicPr preferRelativeResize="0"/>
          <p:nvPr/>
        </p:nvPicPr>
        <p:blipFill>
          <a:blip r:embed="rId3">
            <a:alphaModFix/>
          </a:blip>
          <a:stretch>
            <a:fillRect/>
          </a:stretch>
        </p:blipFill>
        <p:spPr>
          <a:xfrm>
            <a:off x="1806725" y="1312025"/>
            <a:ext cx="5010150" cy="28003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8"/>
          <p:cNvSpPr txBox="1"/>
          <p:nvPr>
            <p:ph type="title"/>
          </p:nvPr>
        </p:nvSpPr>
        <p:spPr>
          <a:xfrm>
            <a:off x="580550" y="205975"/>
            <a:ext cx="6405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Department Specific Analysis</a:t>
            </a:r>
            <a:endParaRPr/>
          </a:p>
        </p:txBody>
      </p:sp>
      <p:sp>
        <p:nvSpPr>
          <p:cNvPr id="276" name="Google Shape;276;p38"/>
          <p:cNvSpPr txBox="1"/>
          <p:nvPr>
            <p:ph idx="1" type="body"/>
          </p:nvPr>
        </p:nvSpPr>
        <p:spPr>
          <a:xfrm>
            <a:off x="580550" y="1352550"/>
            <a:ext cx="2005800" cy="3202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 </a:t>
            </a:r>
            <a:endParaRPr/>
          </a:p>
        </p:txBody>
      </p:sp>
      <p:sp>
        <p:nvSpPr>
          <p:cNvPr id="277" name="Google Shape;277;p38"/>
          <p:cNvSpPr txBox="1"/>
          <p:nvPr>
            <p:ph idx="2" type="body"/>
          </p:nvPr>
        </p:nvSpPr>
        <p:spPr>
          <a:xfrm>
            <a:off x="2780447" y="1352550"/>
            <a:ext cx="2005800" cy="3202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 </a:t>
            </a:r>
            <a:endParaRPr/>
          </a:p>
        </p:txBody>
      </p:sp>
      <p:sp>
        <p:nvSpPr>
          <p:cNvPr id="278" name="Google Shape;278;p38"/>
          <p:cNvSpPr txBox="1"/>
          <p:nvPr>
            <p:ph idx="3" type="body"/>
          </p:nvPr>
        </p:nvSpPr>
        <p:spPr>
          <a:xfrm>
            <a:off x="4980344" y="1352550"/>
            <a:ext cx="2005800" cy="3202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 </a:t>
            </a:r>
            <a:endParaRPr/>
          </a:p>
        </p:txBody>
      </p:sp>
      <p:sp>
        <p:nvSpPr>
          <p:cNvPr id="279" name="Google Shape;279;p3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80" name="Google Shape;280;p38"/>
          <p:cNvPicPr preferRelativeResize="0"/>
          <p:nvPr/>
        </p:nvPicPr>
        <p:blipFill>
          <a:blip r:embed="rId3">
            <a:alphaModFix/>
          </a:blip>
          <a:stretch>
            <a:fillRect/>
          </a:stretch>
        </p:blipFill>
        <p:spPr>
          <a:xfrm>
            <a:off x="1464838" y="1205867"/>
            <a:ext cx="6214326" cy="349555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9"/>
          <p:cNvSpPr txBox="1"/>
          <p:nvPr>
            <p:ph type="title"/>
          </p:nvPr>
        </p:nvSpPr>
        <p:spPr>
          <a:xfrm>
            <a:off x="321900" y="242100"/>
            <a:ext cx="6014400" cy="578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Position-focused skills</a:t>
            </a:r>
            <a:endParaRPr/>
          </a:p>
        </p:txBody>
      </p:sp>
      <p:sp>
        <p:nvSpPr>
          <p:cNvPr id="286" name="Google Shape;286;p3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87" name="Google Shape;287;p39"/>
          <p:cNvSpPr txBox="1"/>
          <p:nvPr>
            <p:ph idx="1" type="body"/>
          </p:nvPr>
        </p:nvSpPr>
        <p:spPr>
          <a:xfrm>
            <a:off x="297825" y="931450"/>
            <a:ext cx="2841000" cy="3155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latin typeface="Muli"/>
                <a:ea typeface="Muli"/>
                <a:cs typeface="Muli"/>
                <a:sym typeface="Muli"/>
              </a:rPr>
              <a:t>Department-specific</a:t>
            </a:r>
            <a:endParaRPr b="1">
              <a:latin typeface="Muli"/>
              <a:ea typeface="Muli"/>
              <a:cs typeface="Muli"/>
              <a:sym typeface="Muli"/>
            </a:endParaRPr>
          </a:p>
          <a:p>
            <a:pPr indent="0" lvl="0" marL="0" rtl="0" algn="l">
              <a:spcBef>
                <a:spcPts val="600"/>
              </a:spcBef>
              <a:spcAft>
                <a:spcPts val="0"/>
              </a:spcAft>
              <a:buNone/>
            </a:pPr>
            <a:r>
              <a:t/>
            </a:r>
            <a:endParaRPr b="1">
              <a:latin typeface="Muli"/>
              <a:ea typeface="Muli"/>
              <a:cs typeface="Muli"/>
              <a:sym typeface="Muli"/>
            </a:endParaRPr>
          </a:p>
          <a:p>
            <a:pPr indent="0" lvl="0" marL="0" rtl="0" algn="l">
              <a:spcBef>
                <a:spcPts val="600"/>
              </a:spcBef>
              <a:spcAft>
                <a:spcPts val="0"/>
              </a:spcAft>
              <a:buNone/>
            </a:pPr>
            <a:r>
              <a:t/>
            </a:r>
            <a:endParaRPr b="1">
              <a:latin typeface="Muli"/>
              <a:ea typeface="Muli"/>
              <a:cs typeface="Muli"/>
              <a:sym typeface="Muli"/>
            </a:endParaRPr>
          </a:p>
        </p:txBody>
      </p:sp>
      <p:graphicFrame>
        <p:nvGraphicFramePr>
          <p:cNvPr id="288" name="Google Shape;288;p39"/>
          <p:cNvGraphicFramePr/>
          <p:nvPr/>
        </p:nvGraphicFramePr>
        <p:xfrm>
          <a:off x="826050" y="1552725"/>
          <a:ext cx="3000000" cy="3000000"/>
        </p:xfrm>
        <a:graphic>
          <a:graphicData uri="http://schemas.openxmlformats.org/drawingml/2006/table">
            <a:tbl>
              <a:tblPr>
                <a:noFill/>
                <a:tableStyleId>{26AE61FA-8DA4-40A6-A84F-AD77A0862BFE}</a:tableStyleId>
              </a:tblPr>
              <a:tblGrid>
                <a:gridCol w="1284225"/>
                <a:gridCol w="6120925"/>
              </a:tblGrid>
              <a:tr h="381000">
                <a:tc>
                  <a:txBody>
                    <a:bodyPr/>
                    <a:lstStyle/>
                    <a:p>
                      <a:pPr indent="0" lvl="0" marL="0" rtl="0" algn="l">
                        <a:spcBef>
                          <a:spcPts val="0"/>
                        </a:spcBef>
                        <a:spcAft>
                          <a:spcPts val="0"/>
                        </a:spcAft>
                        <a:buNone/>
                      </a:pPr>
                      <a:r>
                        <a:rPr lang="en">
                          <a:solidFill>
                            <a:schemeClr val="lt1"/>
                          </a:solidFill>
                        </a:rPr>
                        <a:t>Finance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rgbClr val="F1C232"/>
                          </a:solidFill>
                        </a:rPr>
                        <a:t>Tools:</a:t>
                      </a:r>
                      <a:r>
                        <a:rPr lang="en">
                          <a:solidFill>
                            <a:schemeClr val="lt1"/>
                          </a:solidFill>
                        </a:rPr>
                        <a:t> Sql, </a:t>
                      </a:r>
                      <a:r>
                        <a:rPr lang="en">
                          <a:solidFill>
                            <a:schemeClr val="lt1"/>
                          </a:solidFill>
                          <a:highlight>
                            <a:srgbClr val="9900FF"/>
                          </a:highlight>
                        </a:rPr>
                        <a:t>Oracle</a:t>
                      </a:r>
                      <a:r>
                        <a:rPr lang="en">
                          <a:solidFill>
                            <a:schemeClr val="lt1"/>
                          </a:solidFill>
                        </a:rPr>
                        <a:t>, Tableau, PowerBi, Python</a:t>
                      </a:r>
                      <a:br>
                        <a:rPr lang="en">
                          <a:solidFill>
                            <a:schemeClr val="lt1"/>
                          </a:solidFill>
                        </a:rPr>
                      </a:br>
                      <a:r>
                        <a:rPr lang="en">
                          <a:solidFill>
                            <a:srgbClr val="F1C232"/>
                          </a:solidFill>
                        </a:rPr>
                        <a:t>Hard Skills:</a:t>
                      </a:r>
                      <a:r>
                        <a:rPr lang="en">
                          <a:solidFill>
                            <a:schemeClr val="lt1"/>
                          </a:solidFill>
                        </a:rPr>
                        <a:t> Reporting, Statistical, Database, Testing, Data Visualization</a:t>
                      </a:r>
                      <a:endParaRPr>
                        <a:solidFill>
                          <a:schemeClr val="lt1"/>
                        </a:solidFill>
                      </a:endParaRPr>
                    </a:p>
                    <a:p>
                      <a:pPr indent="0" lvl="0" marL="0" rtl="0" algn="l">
                        <a:spcBef>
                          <a:spcPts val="0"/>
                        </a:spcBef>
                        <a:spcAft>
                          <a:spcPts val="0"/>
                        </a:spcAft>
                        <a:buNone/>
                      </a:pPr>
                      <a:r>
                        <a:rPr lang="en">
                          <a:solidFill>
                            <a:srgbClr val="F1C232"/>
                          </a:solidFill>
                        </a:rPr>
                        <a:t>Soft Skills:</a:t>
                      </a:r>
                      <a:r>
                        <a:rPr lang="en">
                          <a:solidFill>
                            <a:schemeClr val="lt1"/>
                          </a:solidFill>
                        </a:rPr>
                        <a:t> Problem Solving, Project Management, Detailed Oriented, Decision Making, Critical Thinking</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Marketing</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rgbClr val="F1C232"/>
                          </a:solidFill>
                        </a:rPr>
                        <a:t>Tools:</a:t>
                      </a:r>
                      <a:r>
                        <a:rPr lang="en">
                          <a:solidFill>
                            <a:schemeClr val="lt1"/>
                          </a:solidFill>
                        </a:rPr>
                        <a:t> Sql, Tableau,</a:t>
                      </a:r>
                      <a:r>
                        <a:rPr lang="en">
                          <a:solidFill>
                            <a:schemeClr val="lt1"/>
                          </a:solidFill>
                          <a:highlight>
                            <a:srgbClr val="9900FF"/>
                          </a:highlight>
                        </a:rPr>
                        <a:t> Google Analytics</a:t>
                      </a:r>
                      <a:r>
                        <a:rPr lang="en">
                          <a:solidFill>
                            <a:schemeClr val="lt1"/>
                          </a:solidFill>
                        </a:rPr>
                        <a:t>, Python, R</a:t>
                      </a:r>
                      <a:endParaRPr>
                        <a:solidFill>
                          <a:schemeClr val="lt1"/>
                        </a:solidFill>
                      </a:endParaRPr>
                    </a:p>
                    <a:p>
                      <a:pPr indent="0" lvl="0" marL="0" rtl="0" algn="l">
                        <a:spcBef>
                          <a:spcPts val="0"/>
                        </a:spcBef>
                        <a:spcAft>
                          <a:spcPts val="0"/>
                        </a:spcAft>
                        <a:buNone/>
                      </a:pPr>
                      <a:r>
                        <a:rPr lang="en">
                          <a:solidFill>
                            <a:srgbClr val="F1C232"/>
                          </a:solidFill>
                        </a:rPr>
                        <a:t>Hard Skills:</a:t>
                      </a:r>
                      <a:r>
                        <a:rPr lang="en">
                          <a:solidFill>
                            <a:schemeClr val="lt1"/>
                          </a:solidFill>
                        </a:rPr>
                        <a:t> Reporting, Database, </a:t>
                      </a:r>
                      <a:r>
                        <a:rPr lang="en">
                          <a:solidFill>
                            <a:schemeClr val="lt1"/>
                          </a:solidFill>
                          <a:highlight>
                            <a:srgbClr val="9900FF"/>
                          </a:highlight>
                        </a:rPr>
                        <a:t>Data Visualization</a:t>
                      </a:r>
                      <a:r>
                        <a:rPr lang="en">
                          <a:solidFill>
                            <a:schemeClr val="lt1"/>
                          </a:solidFill>
                        </a:rPr>
                        <a:t>, Statistical, Testing</a:t>
                      </a:r>
                      <a:endParaRPr>
                        <a:solidFill>
                          <a:schemeClr val="lt1"/>
                        </a:solidFill>
                      </a:endParaRPr>
                    </a:p>
                    <a:p>
                      <a:pPr indent="0" lvl="0" marL="0" rtl="0" algn="l">
                        <a:spcBef>
                          <a:spcPts val="0"/>
                        </a:spcBef>
                        <a:spcAft>
                          <a:spcPts val="0"/>
                        </a:spcAft>
                        <a:buNone/>
                      </a:pPr>
                      <a:r>
                        <a:rPr lang="en">
                          <a:solidFill>
                            <a:srgbClr val="F1C232"/>
                          </a:solidFill>
                        </a:rPr>
                        <a:t>Soft Skills:</a:t>
                      </a:r>
                      <a:r>
                        <a:rPr lang="en">
                          <a:solidFill>
                            <a:schemeClr val="lt1"/>
                          </a:solidFill>
                        </a:rPr>
                        <a:t> Attention to Details, Problem Solving, Project Management, Team Working, Critical Thinking</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Operations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rgbClr val="F1C232"/>
                          </a:solidFill>
                        </a:rPr>
                        <a:t>Tools: </a:t>
                      </a:r>
                      <a:r>
                        <a:rPr lang="en">
                          <a:solidFill>
                            <a:schemeClr val="lt1"/>
                          </a:solidFill>
                        </a:rPr>
                        <a:t>Sql, Tableau, </a:t>
                      </a:r>
                      <a:r>
                        <a:rPr lang="en">
                          <a:solidFill>
                            <a:schemeClr val="lt1"/>
                          </a:solidFill>
                          <a:highlight>
                            <a:srgbClr val="9900FF"/>
                          </a:highlight>
                        </a:rPr>
                        <a:t>PowerBi</a:t>
                      </a:r>
                      <a:r>
                        <a:rPr lang="en">
                          <a:solidFill>
                            <a:schemeClr val="lt1"/>
                          </a:solidFill>
                        </a:rPr>
                        <a:t>, Python, </a:t>
                      </a:r>
                      <a:r>
                        <a:rPr lang="en">
                          <a:solidFill>
                            <a:schemeClr val="lt1"/>
                          </a:solidFill>
                          <a:highlight>
                            <a:srgbClr val="9900FF"/>
                          </a:highlight>
                        </a:rPr>
                        <a:t>Microsoft Excel</a:t>
                      </a:r>
                      <a:endParaRPr>
                        <a:solidFill>
                          <a:schemeClr val="lt1"/>
                        </a:solidFill>
                        <a:highlight>
                          <a:srgbClr val="9900FF"/>
                        </a:highlight>
                      </a:endParaRPr>
                    </a:p>
                    <a:p>
                      <a:pPr indent="0" lvl="0" marL="0" rtl="0" algn="l">
                        <a:spcBef>
                          <a:spcPts val="0"/>
                        </a:spcBef>
                        <a:spcAft>
                          <a:spcPts val="0"/>
                        </a:spcAft>
                        <a:buNone/>
                      </a:pPr>
                      <a:r>
                        <a:rPr lang="en">
                          <a:solidFill>
                            <a:srgbClr val="F1C232"/>
                          </a:solidFill>
                        </a:rPr>
                        <a:t>Hard Skills:</a:t>
                      </a:r>
                      <a:r>
                        <a:rPr lang="en">
                          <a:solidFill>
                            <a:schemeClr val="lt1"/>
                          </a:solidFill>
                        </a:rPr>
                        <a:t> Reporting, Database, Testing, Statistical, Data Visualization</a:t>
                      </a:r>
                      <a:endParaRPr>
                        <a:solidFill>
                          <a:schemeClr val="lt1"/>
                        </a:solidFill>
                      </a:endParaRPr>
                    </a:p>
                    <a:p>
                      <a:pPr indent="0" lvl="0" marL="0" rtl="0" algn="l">
                        <a:spcBef>
                          <a:spcPts val="0"/>
                        </a:spcBef>
                        <a:spcAft>
                          <a:spcPts val="0"/>
                        </a:spcAft>
                        <a:buNone/>
                      </a:pPr>
                      <a:r>
                        <a:rPr lang="en">
                          <a:solidFill>
                            <a:srgbClr val="F1C232"/>
                          </a:solidFill>
                        </a:rPr>
                        <a:t>Soft Skills:</a:t>
                      </a:r>
                      <a:r>
                        <a:rPr lang="en">
                          <a:solidFill>
                            <a:schemeClr val="lt1"/>
                          </a:solidFill>
                        </a:rPr>
                        <a:t> Project Management, Problem Solving, Attention to Details, Critical Thinking, </a:t>
                      </a:r>
                      <a:r>
                        <a:rPr lang="en">
                          <a:solidFill>
                            <a:schemeClr val="lt1"/>
                          </a:solidFill>
                          <a:highlight>
                            <a:srgbClr val="9900FF"/>
                          </a:highlight>
                        </a:rPr>
                        <a:t>Team Work</a:t>
                      </a:r>
                      <a:endParaRPr>
                        <a:solidFill>
                          <a:schemeClr val="lt1"/>
                        </a:solidFill>
                        <a:highlight>
                          <a:srgbClr val="9900FF"/>
                        </a:highlight>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0"/>
          <p:cNvSpPr txBox="1"/>
          <p:nvPr>
            <p:ph type="ctrTitle"/>
          </p:nvPr>
        </p:nvSpPr>
        <p:spPr>
          <a:xfrm>
            <a:off x="685800" y="1659550"/>
            <a:ext cx="42639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Conclusions</a:t>
            </a:r>
            <a:endParaRPr/>
          </a:p>
        </p:txBody>
      </p:sp>
      <p:pic>
        <p:nvPicPr>
          <p:cNvPr id="294" name="Google Shape;294;p40"/>
          <p:cNvPicPr preferRelativeResize="0"/>
          <p:nvPr/>
        </p:nvPicPr>
        <p:blipFill>
          <a:blip r:embed="rId3">
            <a:alphaModFix/>
          </a:blip>
          <a:stretch>
            <a:fillRect/>
          </a:stretch>
        </p:blipFill>
        <p:spPr>
          <a:xfrm>
            <a:off x="5983976" y="1373675"/>
            <a:ext cx="1519400" cy="1731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1"/>
          <p:cNvSpPr txBox="1"/>
          <p:nvPr>
            <p:ph type="title"/>
          </p:nvPr>
        </p:nvSpPr>
        <p:spPr>
          <a:xfrm>
            <a:off x="489975" y="256325"/>
            <a:ext cx="6014400" cy="565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Best Cities for Data Roles</a:t>
            </a:r>
            <a:endParaRPr/>
          </a:p>
        </p:txBody>
      </p:sp>
      <p:sp>
        <p:nvSpPr>
          <p:cNvPr id="300" name="Google Shape;300;p4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301" name="Google Shape;301;p41"/>
          <p:cNvPicPr preferRelativeResize="0"/>
          <p:nvPr/>
        </p:nvPicPr>
        <p:blipFill rotWithShape="1">
          <a:blip r:embed="rId3">
            <a:alphaModFix/>
          </a:blip>
          <a:srcRect b="0" l="0" r="8206" t="0"/>
          <a:stretch/>
        </p:blipFill>
        <p:spPr>
          <a:xfrm>
            <a:off x="3304475" y="1307425"/>
            <a:ext cx="4787649" cy="2952475"/>
          </a:xfrm>
          <a:prstGeom prst="rect">
            <a:avLst/>
          </a:prstGeom>
          <a:noFill/>
          <a:ln>
            <a:noFill/>
          </a:ln>
        </p:spPr>
      </p:pic>
      <p:sp>
        <p:nvSpPr>
          <p:cNvPr id="302" name="Google Shape;302;p41"/>
          <p:cNvSpPr txBox="1"/>
          <p:nvPr/>
        </p:nvSpPr>
        <p:spPr>
          <a:xfrm>
            <a:off x="915975" y="2204375"/>
            <a:ext cx="1811700" cy="10620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lt1"/>
              </a:buClr>
              <a:buSzPts val="1900"/>
              <a:buFont typeface="Muli"/>
              <a:buAutoNum type="arabicPeriod"/>
            </a:pPr>
            <a:r>
              <a:rPr b="1" lang="en" sz="1900">
                <a:solidFill>
                  <a:schemeClr val="lt1"/>
                </a:solidFill>
                <a:latin typeface="Muli"/>
                <a:ea typeface="Muli"/>
                <a:cs typeface="Muli"/>
                <a:sym typeface="Muli"/>
              </a:rPr>
              <a:t>New York</a:t>
            </a:r>
            <a:endParaRPr b="1" sz="1900">
              <a:solidFill>
                <a:schemeClr val="lt1"/>
              </a:solidFill>
              <a:latin typeface="Muli"/>
              <a:ea typeface="Muli"/>
              <a:cs typeface="Muli"/>
              <a:sym typeface="Muli"/>
            </a:endParaRPr>
          </a:p>
          <a:p>
            <a:pPr indent="-349250" lvl="0" marL="457200" rtl="0" algn="l">
              <a:spcBef>
                <a:spcPts val="0"/>
              </a:spcBef>
              <a:spcAft>
                <a:spcPts val="0"/>
              </a:spcAft>
              <a:buClr>
                <a:schemeClr val="lt1"/>
              </a:buClr>
              <a:buSzPts val="1900"/>
              <a:buFont typeface="Muli"/>
              <a:buAutoNum type="arabicPeriod"/>
            </a:pPr>
            <a:r>
              <a:rPr b="1" lang="en" sz="1900">
                <a:solidFill>
                  <a:schemeClr val="lt1"/>
                </a:solidFill>
                <a:latin typeface="Muli"/>
                <a:ea typeface="Muli"/>
                <a:cs typeface="Muli"/>
                <a:sym typeface="Muli"/>
              </a:rPr>
              <a:t>Chicago</a:t>
            </a:r>
            <a:endParaRPr b="1" sz="1900">
              <a:solidFill>
                <a:schemeClr val="lt1"/>
              </a:solidFill>
              <a:latin typeface="Muli"/>
              <a:ea typeface="Muli"/>
              <a:cs typeface="Muli"/>
              <a:sym typeface="Muli"/>
            </a:endParaRPr>
          </a:p>
          <a:p>
            <a:pPr indent="-349250" lvl="0" marL="457200" rtl="0" algn="l">
              <a:spcBef>
                <a:spcPts val="0"/>
              </a:spcBef>
              <a:spcAft>
                <a:spcPts val="0"/>
              </a:spcAft>
              <a:buClr>
                <a:schemeClr val="lt1"/>
              </a:buClr>
              <a:buSzPts val="1900"/>
              <a:buFont typeface="Muli"/>
              <a:buAutoNum type="arabicPeriod"/>
            </a:pPr>
            <a:r>
              <a:rPr b="1" lang="en" sz="1900">
                <a:solidFill>
                  <a:schemeClr val="lt1"/>
                </a:solidFill>
                <a:latin typeface="Muli"/>
                <a:ea typeface="Muli"/>
                <a:cs typeface="Muli"/>
                <a:sym typeface="Muli"/>
              </a:rPr>
              <a:t>Atlanta</a:t>
            </a:r>
            <a:endParaRPr b="1" sz="1900">
              <a:solidFill>
                <a:schemeClr val="lt1"/>
              </a:solidFill>
              <a:latin typeface="Muli"/>
              <a:ea typeface="Muli"/>
              <a:cs typeface="Muli"/>
              <a:sym typeface="Mul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ph idx="4294967295" type="ctrTitle"/>
          </p:nvPr>
        </p:nvSpPr>
        <p:spPr>
          <a:xfrm>
            <a:off x="597575" y="2163900"/>
            <a:ext cx="5787900" cy="928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6900"/>
              <a:t>Mission</a:t>
            </a:r>
            <a:endParaRPr sz="6900"/>
          </a:p>
        </p:txBody>
      </p:sp>
      <p:pic>
        <p:nvPicPr>
          <p:cNvPr id="88" name="Google Shape;88;p15"/>
          <p:cNvPicPr preferRelativeResize="0"/>
          <p:nvPr/>
        </p:nvPicPr>
        <p:blipFill rotWithShape="1">
          <a:blip r:embed="rId3">
            <a:alphaModFix/>
          </a:blip>
          <a:srcRect b="0" l="11282" r="11282" t="0"/>
          <a:stretch/>
        </p:blipFill>
        <p:spPr>
          <a:xfrm>
            <a:off x="4803775" y="1040850"/>
            <a:ext cx="3676800" cy="3061800"/>
          </a:xfrm>
          <a:prstGeom prst="hexagon">
            <a:avLst>
              <a:gd fmla="val 25000" name="adj"/>
              <a:gd fmla="val 115470" name="vf"/>
            </a:avLst>
          </a:prstGeom>
          <a:noFill/>
          <a:ln>
            <a:noFill/>
          </a:ln>
          <a:effectLst>
            <a:outerShdw blurRad="257175" rotWithShape="0" algn="bl" dir="5400000" dist="57150">
              <a:schemeClr val="dk1">
                <a:alpha val="50000"/>
              </a:schemeClr>
            </a:outerShdw>
          </a:effectLst>
        </p:spPr>
      </p:pic>
      <p:sp>
        <p:nvSpPr>
          <p:cNvPr id="89" name="Google Shape;89;p1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2"/>
          <p:cNvSpPr txBox="1"/>
          <p:nvPr>
            <p:ph type="title"/>
          </p:nvPr>
        </p:nvSpPr>
        <p:spPr>
          <a:xfrm>
            <a:off x="580550" y="205975"/>
            <a:ext cx="6405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All Skills</a:t>
            </a:r>
            <a:endParaRPr/>
          </a:p>
        </p:txBody>
      </p:sp>
      <p:sp>
        <p:nvSpPr>
          <p:cNvPr id="308" name="Google Shape;308;p4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309" name="Google Shape;309;p42"/>
          <p:cNvPicPr preferRelativeResize="0"/>
          <p:nvPr/>
        </p:nvPicPr>
        <p:blipFill>
          <a:blip r:embed="rId3">
            <a:alphaModFix/>
          </a:blip>
          <a:stretch>
            <a:fillRect/>
          </a:stretch>
        </p:blipFill>
        <p:spPr>
          <a:xfrm>
            <a:off x="188850" y="1238400"/>
            <a:ext cx="6031400" cy="3296500"/>
          </a:xfrm>
          <a:prstGeom prst="rect">
            <a:avLst/>
          </a:prstGeom>
          <a:noFill/>
          <a:ln>
            <a:noFill/>
          </a:ln>
        </p:spPr>
      </p:pic>
      <p:pic>
        <p:nvPicPr>
          <p:cNvPr id="310" name="Google Shape;310;p42"/>
          <p:cNvPicPr preferRelativeResize="0"/>
          <p:nvPr/>
        </p:nvPicPr>
        <p:blipFill>
          <a:blip r:embed="rId4">
            <a:alphaModFix/>
          </a:blip>
          <a:stretch>
            <a:fillRect/>
          </a:stretch>
        </p:blipFill>
        <p:spPr>
          <a:xfrm>
            <a:off x="6320175" y="1235700"/>
            <a:ext cx="2618949" cy="334182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3"/>
          <p:cNvSpPr txBox="1"/>
          <p:nvPr>
            <p:ph type="title"/>
          </p:nvPr>
        </p:nvSpPr>
        <p:spPr>
          <a:xfrm>
            <a:off x="580550" y="205975"/>
            <a:ext cx="7431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Top 5 Overall Skills</a:t>
            </a:r>
            <a:endParaRPr/>
          </a:p>
        </p:txBody>
      </p:sp>
      <p:sp>
        <p:nvSpPr>
          <p:cNvPr id="316" name="Google Shape;316;p4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cxnSp>
        <p:nvCxnSpPr>
          <p:cNvPr id="317" name="Google Shape;317;p43"/>
          <p:cNvCxnSpPr/>
          <p:nvPr/>
        </p:nvCxnSpPr>
        <p:spPr>
          <a:xfrm>
            <a:off x="4156025" y="1950075"/>
            <a:ext cx="1056900" cy="0"/>
          </a:xfrm>
          <a:prstGeom prst="straightConnector1">
            <a:avLst/>
          </a:prstGeom>
          <a:noFill/>
          <a:ln cap="flat" cmpd="sng" w="9525">
            <a:solidFill>
              <a:schemeClr val="accent1"/>
            </a:solidFill>
            <a:prstDash val="solid"/>
            <a:round/>
            <a:headEnd len="med" w="med" type="oval"/>
            <a:tailEnd len="med" w="med" type="oval"/>
          </a:ln>
        </p:spPr>
      </p:cxnSp>
      <p:sp>
        <p:nvSpPr>
          <p:cNvPr id="318" name="Google Shape;318;p43"/>
          <p:cNvSpPr txBox="1"/>
          <p:nvPr/>
        </p:nvSpPr>
        <p:spPr>
          <a:xfrm>
            <a:off x="5274525" y="1778025"/>
            <a:ext cx="2786700" cy="34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Muli"/>
                <a:ea typeface="Muli"/>
                <a:cs typeface="Muli"/>
                <a:sym typeface="Muli"/>
              </a:rPr>
              <a:t>Hard  Skill</a:t>
            </a:r>
            <a:endParaRPr sz="1000">
              <a:solidFill>
                <a:schemeClr val="lt1"/>
              </a:solidFill>
              <a:latin typeface="Muli"/>
              <a:ea typeface="Muli"/>
              <a:cs typeface="Muli"/>
              <a:sym typeface="Muli"/>
            </a:endParaRPr>
          </a:p>
        </p:txBody>
      </p:sp>
      <p:cxnSp>
        <p:nvCxnSpPr>
          <p:cNvPr id="319" name="Google Shape;319;p43"/>
          <p:cNvCxnSpPr/>
          <p:nvPr/>
        </p:nvCxnSpPr>
        <p:spPr>
          <a:xfrm>
            <a:off x="4000350" y="2431700"/>
            <a:ext cx="1212600" cy="0"/>
          </a:xfrm>
          <a:prstGeom prst="straightConnector1">
            <a:avLst/>
          </a:prstGeom>
          <a:noFill/>
          <a:ln cap="flat" cmpd="sng" w="9525">
            <a:solidFill>
              <a:srgbClr val="4A86E8"/>
            </a:solidFill>
            <a:prstDash val="solid"/>
            <a:round/>
            <a:headEnd len="med" w="med" type="oval"/>
            <a:tailEnd len="med" w="med" type="oval"/>
          </a:ln>
        </p:spPr>
      </p:cxnSp>
      <p:sp>
        <p:nvSpPr>
          <p:cNvPr id="320" name="Google Shape;320;p43"/>
          <p:cNvSpPr txBox="1"/>
          <p:nvPr/>
        </p:nvSpPr>
        <p:spPr>
          <a:xfrm>
            <a:off x="5274525" y="2259640"/>
            <a:ext cx="2786700" cy="34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Muli"/>
                <a:ea typeface="Muli"/>
                <a:cs typeface="Muli"/>
                <a:sym typeface="Muli"/>
              </a:rPr>
              <a:t>Tool/Technical Skill</a:t>
            </a:r>
            <a:endParaRPr sz="1000">
              <a:solidFill>
                <a:schemeClr val="lt1"/>
              </a:solidFill>
              <a:latin typeface="Muli"/>
              <a:ea typeface="Muli"/>
              <a:cs typeface="Muli"/>
              <a:sym typeface="Muli"/>
            </a:endParaRPr>
          </a:p>
        </p:txBody>
      </p:sp>
      <p:cxnSp>
        <p:nvCxnSpPr>
          <p:cNvPr id="321" name="Google Shape;321;p43"/>
          <p:cNvCxnSpPr/>
          <p:nvPr/>
        </p:nvCxnSpPr>
        <p:spPr>
          <a:xfrm>
            <a:off x="3779125" y="2913325"/>
            <a:ext cx="1433700" cy="0"/>
          </a:xfrm>
          <a:prstGeom prst="straightConnector1">
            <a:avLst/>
          </a:prstGeom>
          <a:noFill/>
          <a:ln cap="flat" cmpd="sng" w="9525">
            <a:solidFill>
              <a:schemeClr val="accent3"/>
            </a:solidFill>
            <a:prstDash val="solid"/>
            <a:round/>
            <a:headEnd len="med" w="med" type="oval"/>
            <a:tailEnd len="med" w="med" type="oval"/>
          </a:ln>
        </p:spPr>
      </p:cxnSp>
      <p:sp>
        <p:nvSpPr>
          <p:cNvPr id="322" name="Google Shape;322;p43"/>
          <p:cNvSpPr txBox="1"/>
          <p:nvPr/>
        </p:nvSpPr>
        <p:spPr>
          <a:xfrm>
            <a:off x="5274525" y="2741255"/>
            <a:ext cx="2786700" cy="34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Muli"/>
                <a:ea typeface="Muli"/>
                <a:cs typeface="Muli"/>
                <a:sym typeface="Muli"/>
              </a:rPr>
              <a:t>Hard  Skill</a:t>
            </a:r>
            <a:endParaRPr sz="1000">
              <a:solidFill>
                <a:schemeClr val="lt1"/>
              </a:solidFill>
              <a:latin typeface="Muli"/>
              <a:ea typeface="Muli"/>
              <a:cs typeface="Muli"/>
              <a:sym typeface="Muli"/>
            </a:endParaRPr>
          </a:p>
        </p:txBody>
      </p:sp>
      <p:cxnSp>
        <p:nvCxnSpPr>
          <p:cNvPr id="323" name="Google Shape;323;p43"/>
          <p:cNvCxnSpPr/>
          <p:nvPr/>
        </p:nvCxnSpPr>
        <p:spPr>
          <a:xfrm>
            <a:off x="3590675" y="3394925"/>
            <a:ext cx="1622100" cy="0"/>
          </a:xfrm>
          <a:prstGeom prst="straightConnector1">
            <a:avLst/>
          </a:prstGeom>
          <a:noFill/>
          <a:ln cap="flat" cmpd="sng" w="9525">
            <a:solidFill>
              <a:schemeClr val="accent4"/>
            </a:solidFill>
            <a:prstDash val="solid"/>
            <a:round/>
            <a:headEnd len="med" w="med" type="oval"/>
            <a:tailEnd len="med" w="med" type="oval"/>
          </a:ln>
        </p:spPr>
      </p:cxnSp>
      <p:grpSp>
        <p:nvGrpSpPr>
          <p:cNvPr id="324" name="Google Shape;324;p43"/>
          <p:cNvGrpSpPr/>
          <p:nvPr/>
        </p:nvGrpSpPr>
        <p:grpSpPr>
          <a:xfrm>
            <a:off x="627767" y="1413043"/>
            <a:ext cx="3608219" cy="2753095"/>
            <a:chOff x="3778727" y="4460423"/>
            <a:chExt cx="720160" cy="549487"/>
          </a:xfrm>
        </p:grpSpPr>
        <p:sp>
          <p:nvSpPr>
            <p:cNvPr id="325" name="Google Shape;325;p43"/>
            <p:cNvSpPr/>
            <p:nvPr/>
          </p:nvSpPr>
          <p:spPr>
            <a:xfrm>
              <a:off x="3957348" y="4899289"/>
              <a:ext cx="364723" cy="110621"/>
            </a:xfrm>
            <a:custGeom>
              <a:rect b="b" l="l" r="r" t="t"/>
              <a:pathLst>
                <a:path extrusionOk="0" h="194" w="64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br>
                <a:rPr b="1" lang="en" sz="1200">
                  <a:solidFill>
                    <a:schemeClr val="lt1"/>
                  </a:solidFill>
                  <a:latin typeface="Muli"/>
                  <a:ea typeface="Muli"/>
                  <a:cs typeface="Muli"/>
                  <a:sym typeface="Muli"/>
                </a:rPr>
              </a:br>
              <a:r>
                <a:rPr b="1" lang="en" sz="1200">
                  <a:solidFill>
                    <a:schemeClr val="lt1"/>
                  </a:solidFill>
                  <a:latin typeface="Muli"/>
                  <a:ea typeface="Muli"/>
                  <a:cs typeface="Muli"/>
                  <a:sym typeface="Muli"/>
                </a:rPr>
                <a:t>Statistical Analysis</a:t>
              </a:r>
              <a:endParaRPr b="1" i="0" sz="1200" u="none" cap="none" strike="noStrike">
                <a:solidFill>
                  <a:schemeClr val="lt1"/>
                </a:solidFill>
                <a:latin typeface="Muli"/>
                <a:ea typeface="Muli"/>
                <a:cs typeface="Muli"/>
                <a:sym typeface="Muli"/>
              </a:endParaRPr>
            </a:p>
          </p:txBody>
        </p:sp>
        <p:sp>
          <p:nvSpPr>
            <p:cNvPr id="326" name="Google Shape;326;p43"/>
            <p:cNvSpPr/>
            <p:nvPr/>
          </p:nvSpPr>
          <p:spPr>
            <a:xfrm>
              <a:off x="3780312" y="4519014"/>
              <a:ext cx="718575" cy="115145"/>
            </a:xfrm>
            <a:custGeom>
              <a:rect b="b" l="l" r="r" t="t"/>
              <a:pathLst>
                <a:path extrusionOk="0" h="202" w="1261">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lt1"/>
                  </a:solidFill>
                  <a:latin typeface="Muli"/>
                  <a:ea typeface="Muli"/>
                  <a:cs typeface="Muli"/>
                  <a:sym typeface="Muli"/>
                </a:rPr>
                <a:t>Reporting</a:t>
              </a:r>
              <a:endParaRPr b="1" i="0" sz="1200" u="none" cap="none" strike="noStrike">
                <a:solidFill>
                  <a:schemeClr val="lt1"/>
                </a:solidFill>
                <a:latin typeface="Muli"/>
                <a:ea typeface="Muli"/>
                <a:cs typeface="Muli"/>
                <a:sym typeface="Muli"/>
              </a:endParaRPr>
            </a:p>
          </p:txBody>
        </p:sp>
        <p:sp>
          <p:nvSpPr>
            <p:cNvPr id="327" name="Google Shape;327;p43"/>
            <p:cNvSpPr/>
            <p:nvPr/>
          </p:nvSpPr>
          <p:spPr>
            <a:xfrm>
              <a:off x="3868662" y="4710395"/>
              <a:ext cx="541875" cy="112657"/>
            </a:xfrm>
            <a:custGeom>
              <a:rect b="b" l="l" r="r" t="t"/>
              <a:pathLst>
                <a:path extrusionOk="0" h="198" w="951">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lt1"/>
                  </a:solidFill>
                  <a:latin typeface="Muli"/>
                  <a:ea typeface="Muli"/>
                  <a:cs typeface="Muli"/>
                  <a:sym typeface="Muli"/>
                </a:rPr>
                <a:t>Database Management</a:t>
              </a:r>
              <a:endParaRPr b="1" i="0" sz="1200" u="none" cap="none" strike="noStrike">
                <a:solidFill>
                  <a:schemeClr val="lt1"/>
                </a:solidFill>
                <a:latin typeface="Muli"/>
                <a:ea typeface="Muli"/>
                <a:cs typeface="Muli"/>
                <a:sym typeface="Muli"/>
              </a:endParaRPr>
            </a:p>
          </p:txBody>
        </p:sp>
        <p:sp>
          <p:nvSpPr>
            <p:cNvPr id="328" name="Google Shape;328;p43"/>
            <p:cNvSpPr/>
            <p:nvPr/>
          </p:nvSpPr>
          <p:spPr>
            <a:xfrm>
              <a:off x="3824940" y="4614704"/>
              <a:ext cx="629543" cy="114014"/>
            </a:xfrm>
            <a:custGeom>
              <a:rect b="b" l="l" r="r" t="t"/>
              <a:pathLst>
                <a:path extrusionOk="0" h="200" w="1105">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lt1"/>
                  </a:solidFill>
                  <a:latin typeface="Muli"/>
                  <a:ea typeface="Muli"/>
                  <a:cs typeface="Muli"/>
                  <a:sym typeface="Muli"/>
                </a:rPr>
                <a:t>SQL</a:t>
              </a:r>
              <a:endParaRPr b="1" i="0" sz="1200" u="none" cap="none" strike="noStrike">
                <a:solidFill>
                  <a:schemeClr val="lt1"/>
                </a:solidFill>
                <a:latin typeface="Muli"/>
                <a:ea typeface="Muli"/>
                <a:cs typeface="Muli"/>
                <a:sym typeface="Muli"/>
              </a:endParaRPr>
            </a:p>
          </p:txBody>
        </p:sp>
        <p:sp>
          <p:nvSpPr>
            <p:cNvPr id="329" name="Google Shape;329;p43"/>
            <p:cNvSpPr/>
            <p:nvPr/>
          </p:nvSpPr>
          <p:spPr>
            <a:xfrm>
              <a:off x="3912610" y="4806085"/>
              <a:ext cx="453525" cy="112204"/>
            </a:xfrm>
            <a:custGeom>
              <a:rect b="b" l="l" r="r" t="t"/>
              <a:pathLst>
                <a:path extrusionOk="0" h="197" w="796">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lt1"/>
                  </a:solidFill>
                  <a:latin typeface="Muli"/>
                  <a:ea typeface="Muli"/>
                  <a:cs typeface="Muli"/>
                  <a:sym typeface="Muli"/>
                </a:rPr>
                <a:t>Testing</a:t>
              </a:r>
              <a:endParaRPr b="1" i="0" sz="1200" u="none" cap="none" strike="noStrike">
                <a:solidFill>
                  <a:schemeClr val="lt1"/>
                </a:solidFill>
                <a:latin typeface="Muli"/>
                <a:ea typeface="Muli"/>
                <a:cs typeface="Muli"/>
                <a:sym typeface="Muli"/>
              </a:endParaRPr>
            </a:p>
          </p:txBody>
        </p:sp>
        <p:sp>
          <p:nvSpPr>
            <p:cNvPr id="330" name="Google Shape;330;p43"/>
            <p:cNvSpPr/>
            <p:nvPr/>
          </p:nvSpPr>
          <p:spPr>
            <a:xfrm>
              <a:off x="3778727" y="4460423"/>
              <a:ext cx="719100" cy="79200"/>
            </a:xfrm>
            <a:prstGeom prst="ellipse">
              <a:avLst/>
            </a:prstGeom>
            <a:solidFill>
              <a:srgbClr val="FFFFFF">
                <a:alpha val="3799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t/>
              </a:r>
              <a:endParaRPr b="1" i="0" sz="1200" u="none" cap="none" strike="noStrike">
                <a:solidFill>
                  <a:schemeClr val="lt1"/>
                </a:solidFill>
                <a:latin typeface="Muli"/>
                <a:ea typeface="Muli"/>
                <a:cs typeface="Muli"/>
                <a:sym typeface="Muli"/>
              </a:endParaRPr>
            </a:p>
          </p:txBody>
        </p:sp>
      </p:grpSp>
      <p:sp>
        <p:nvSpPr>
          <p:cNvPr id="331" name="Google Shape;331;p43"/>
          <p:cNvSpPr txBox="1"/>
          <p:nvPr/>
        </p:nvSpPr>
        <p:spPr>
          <a:xfrm>
            <a:off x="5274525" y="3222870"/>
            <a:ext cx="2786700" cy="34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Muli"/>
                <a:ea typeface="Muli"/>
                <a:cs typeface="Muli"/>
                <a:sym typeface="Muli"/>
              </a:rPr>
              <a:t>Hard Skill</a:t>
            </a:r>
            <a:endParaRPr sz="1000">
              <a:solidFill>
                <a:schemeClr val="lt1"/>
              </a:solidFill>
              <a:latin typeface="Muli"/>
              <a:ea typeface="Muli"/>
              <a:cs typeface="Muli"/>
              <a:sym typeface="Muli"/>
            </a:endParaRPr>
          </a:p>
        </p:txBody>
      </p:sp>
      <p:cxnSp>
        <p:nvCxnSpPr>
          <p:cNvPr id="332" name="Google Shape;332;p43"/>
          <p:cNvCxnSpPr/>
          <p:nvPr/>
        </p:nvCxnSpPr>
        <p:spPr>
          <a:xfrm>
            <a:off x="3385825" y="3876550"/>
            <a:ext cx="1827000" cy="0"/>
          </a:xfrm>
          <a:prstGeom prst="straightConnector1">
            <a:avLst/>
          </a:prstGeom>
          <a:noFill/>
          <a:ln cap="flat" cmpd="sng" w="9525">
            <a:solidFill>
              <a:schemeClr val="accent5"/>
            </a:solidFill>
            <a:prstDash val="solid"/>
            <a:round/>
            <a:headEnd len="med" w="med" type="oval"/>
            <a:tailEnd len="med" w="med" type="oval"/>
          </a:ln>
        </p:spPr>
      </p:cxnSp>
      <p:sp>
        <p:nvSpPr>
          <p:cNvPr id="333" name="Google Shape;333;p43"/>
          <p:cNvSpPr txBox="1"/>
          <p:nvPr/>
        </p:nvSpPr>
        <p:spPr>
          <a:xfrm>
            <a:off x="5274525" y="3704485"/>
            <a:ext cx="2786700" cy="34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Muli"/>
                <a:ea typeface="Muli"/>
                <a:cs typeface="Muli"/>
                <a:sym typeface="Muli"/>
              </a:rPr>
              <a:t>Hard Skill</a:t>
            </a:r>
            <a:endParaRPr sz="1000">
              <a:solidFill>
                <a:schemeClr val="lt1"/>
              </a:solidFill>
              <a:latin typeface="Muli"/>
              <a:ea typeface="Muli"/>
              <a:cs typeface="Muli"/>
              <a:sym typeface="Mul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4"/>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Top </a:t>
            </a:r>
            <a:r>
              <a:rPr lang="en"/>
              <a:t>5 Tools</a:t>
            </a:r>
            <a:endParaRPr/>
          </a:p>
        </p:txBody>
      </p:sp>
      <p:sp>
        <p:nvSpPr>
          <p:cNvPr id="339" name="Google Shape;339;p4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340" name="Google Shape;340;p44"/>
          <p:cNvGrpSpPr/>
          <p:nvPr/>
        </p:nvGrpSpPr>
        <p:grpSpPr>
          <a:xfrm>
            <a:off x="2761367" y="1413043"/>
            <a:ext cx="3608219" cy="2753095"/>
            <a:chOff x="3778727" y="4460423"/>
            <a:chExt cx="720160" cy="549487"/>
          </a:xfrm>
        </p:grpSpPr>
        <p:sp>
          <p:nvSpPr>
            <p:cNvPr id="341" name="Google Shape;341;p44"/>
            <p:cNvSpPr/>
            <p:nvPr/>
          </p:nvSpPr>
          <p:spPr>
            <a:xfrm>
              <a:off x="3957348" y="4899289"/>
              <a:ext cx="364723" cy="110621"/>
            </a:xfrm>
            <a:custGeom>
              <a:rect b="b" l="l" r="r" t="t"/>
              <a:pathLst>
                <a:path extrusionOk="0" h="194" w="64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lt1"/>
                  </a:solidFill>
                  <a:latin typeface="Muli"/>
                  <a:ea typeface="Muli"/>
                  <a:cs typeface="Muli"/>
                  <a:sym typeface="Muli"/>
                </a:rPr>
                <a:t>Power BI</a:t>
              </a:r>
              <a:endParaRPr b="1" i="0" sz="1200" u="none" cap="none" strike="noStrike">
                <a:solidFill>
                  <a:schemeClr val="lt1"/>
                </a:solidFill>
                <a:latin typeface="Muli"/>
                <a:ea typeface="Muli"/>
                <a:cs typeface="Muli"/>
                <a:sym typeface="Muli"/>
              </a:endParaRPr>
            </a:p>
          </p:txBody>
        </p:sp>
        <p:sp>
          <p:nvSpPr>
            <p:cNvPr id="342" name="Google Shape;342;p44"/>
            <p:cNvSpPr/>
            <p:nvPr/>
          </p:nvSpPr>
          <p:spPr>
            <a:xfrm>
              <a:off x="3780312" y="4519014"/>
              <a:ext cx="718575" cy="115145"/>
            </a:xfrm>
            <a:custGeom>
              <a:rect b="b" l="l" r="r" t="t"/>
              <a:pathLst>
                <a:path extrusionOk="0" h="202" w="1261">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lt1"/>
                  </a:solidFill>
                  <a:latin typeface="Muli"/>
                  <a:ea typeface="Muli"/>
                  <a:cs typeface="Muli"/>
                  <a:sym typeface="Muli"/>
                </a:rPr>
                <a:t>SQL</a:t>
              </a:r>
              <a:endParaRPr b="1" i="0" sz="1200" u="none" cap="none" strike="noStrike">
                <a:solidFill>
                  <a:schemeClr val="lt1"/>
                </a:solidFill>
                <a:latin typeface="Muli"/>
                <a:ea typeface="Muli"/>
                <a:cs typeface="Muli"/>
                <a:sym typeface="Muli"/>
              </a:endParaRPr>
            </a:p>
          </p:txBody>
        </p:sp>
        <p:sp>
          <p:nvSpPr>
            <p:cNvPr id="343" name="Google Shape;343;p44"/>
            <p:cNvSpPr/>
            <p:nvPr/>
          </p:nvSpPr>
          <p:spPr>
            <a:xfrm>
              <a:off x="3868662" y="4710395"/>
              <a:ext cx="541875" cy="112657"/>
            </a:xfrm>
            <a:custGeom>
              <a:rect b="b" l="l" r="r" t="t"/>
              <a:pathLst>
                <a:path extrusionOk="0" h="198" w="951">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lt1"/>
                  </a:solidFill>
                  <a:latin typeface="Muli"/>
                  <a:ea typeface="Muli"/>
                  <a:cs typeface="Muli"/>
                  <a:sym typeface="Muli"/>
                </a:rPr>
                <a:t>Python</a:t>
              </a:r>
              <a:endParaRPr b="1" i="0" sz="1200" u="none" cap="none" strike="noStrike">
                <a:solidFill>
                  <a:schemeClr val="lt1"/>
                </a:solidFill>
                <a:latin typeface="Muli"/>
                <a:ea typeface="Muli"/>
                <a:cs typeface="Muli"/>
                <a:sym typeface="Muli"/>
              </a:endParaRPr>
            </a:p>
          </p:txBody>
        </p:sp>
        <p:sp>
          <p:nvSpPr>
            <p:cNvPr id="344" name="Google Shape;344;p44"/>
            <p:cNvSpPr/>
            <p:nvPr/>
          </p:nvSpPr>
          <p:spPr>
            <a:xfrm>
              <a:off x="3824940" y="4614704"/>
              <a:ext cx="629543" cy="114014"/>
            </a:xfrm>
            <a:custGeom>
              <a:rect b="b" l="l" r="r" t="t"/>
              <a:pathLst>
                <a:path extrusionOk="0" h="200" w="1105">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lt1"/>
                  </a:solidFill>
                  <a:latin typeface="Muli"/>
                  <a:ea typeface="Muli"/>
                  <a:cs typeface="Muli"/>
                  <a:sym typeface="Muli"/>
                </a:rPr>
                <a:t>Tableau</a:t>
              </a:r>
              <a:endParaRPr b="1" i="0" sz="1200" u="none" cap="none" strike="noStrike">
                <a:solidFill>
                  <a:schemeClr val="lt1"/>
                </a:solidFill>
                <a:latin typeface="Muli"/>
                <a:ea typeface="Muli"/>
                <a:cs typeface="Muli"/>
                <a:sym typeface="Muli"/>
              </a:endParaRPr>
            </a:p>
          </p:txBody>
        </p:sp>
        <p:sp>
          <p:nvSpPr>
            <p:cNvPr id="345" name="Google Shape;345;p44"/>
            <p:cNvSpPr/>
            <p:nvPr/>
          </p:nvSpPr>
          <p:spPr>
            <a:xfrm>
              <a:off x="3912610" y="4806085"/>
              <a:ext cx="453525" cy="112204"/>
            </a:xfrm>
            <a:custGeom>
              <a:rect b="b" l="l" r="r" t="t"/>
              <a:pathLst>
                <a:path extrusionOk="0" h="197" w="796">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br>
                <a:rPr b="1" lang="en" sz="1200">
                  <a:solidFill>
                    <a:schemeClr val="lt1"/>
                  </a:solidFill>
                  <a:latin typeface="Muli"/>
                  <a:ea typeface="Muli"/>
                  <a:cs typeface="Muli"/>
                  <a:sym typeface="Muli"/>
                </a:rPr>
              </a:br>
              <a:r>
                <a:rPr b="1" lang="en" sz="1200">
                  <a:solidFill>
                    <a:schemeClr val="lt1"/>
                  </a:solidFill>
                  <a:latin typeface="Muli"/>
                  <a:ea typeface="Muli"/>
                  <a:cs typeface="Muli"/>
                  <a:sym typeface="Muli"/>
                </a:rPr>
                <a:t>R</a:t>
              </a:r>
              <a:endParaRPr b="1" i="0" sz="1200" u="none" cap="none" strike="noStrike">
                <a:solidFill>
                  <a:schemeClr val="lt1"/>
                </a:solidFill>
                <a:latin typeface="Muli"/>
                <a:ea typeface="Muli"/>
                <a:cs typeface="Muli"/>
                <a:sym typeface="Muli"/>
              </a:endParaRPr>
            </a:p>
          </p:txBody>
        </p:sp>
        <p:sp>
          <p:nvSpPr>
            <p:cNvPr id="346" name="Google Shape;346;p44"/>
            <p:cNvSpPr/>
            <p:nvPr/>
          </p:nvSpPr>
          <p:spPr>
            <a:xfrm>
              <a:off x="3778727" y="4460423"/>
              <a:ext cx="719100" cy="79200"/>
            </a:xfrm>
            <a:prstGeom prst="ellipse">
              <a:avLst/>
            </a:prstGeom>
            <a:solidFill>
              <a:srgbClr val="FFFFFF">
                <a:alpha val="3799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t/>
              </a:r>
              <a:endParaRPr b="1" i="0" sz="1200" u="none" cap="none" strike="noStrike">
                <a:solidFill>
                  <a:schemeClr val="lt1"/>
                </a:solidFill>
                <a:latin typeface="Muli"/>
                <a:ea typeface="Muli"/>
                <a:cs typeface="Muli"/>
                <a:sym typeface="Muli"/>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5"/>
          <p:cNvSpPr txBox="1"/>
          <p:nvPr>
            <p:ph type="title"/>
          </p:nvPr>
        </p:nvSpPr>
        <p:spPr>
          <a:xfrm>
            <a:off x="580550" y="205975"/>
            <a:ext cx="6405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Job-based Skills</a:t>
            </a:r>
            <a:endParaRPr/>
          </a:p>
        </p:txBody>
      </p:sp>
      <p:sp>
        <p:nvSpPr>
          <p:cNvPr id="352" name="Google Shape;352;p45"/>
          <p:cNvSpPr txBox="1"/>
          <p:nvPr>
            <p:ph idx="1" type="body"/>
          </p:nvPr>
        </p:nvSpPr>
        <p:spPr>
          <a:xfrm>
            <a:off x="751675" y="1268250"/>
            <a:ext cx="2233500" cy="1117200"/>
          </a:xfrm>
          <a:prstGeom prst="rect">
            <a:avLst/>
          </a:prstGeom>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600"/>
              </a:spcBef>
              <a:spcAft>
                <a:spcPts val="0"/>
              </a:spcAft>
              <a:buNone/>
            </a:pPr>
            <a:r>
              <a:rPr lang="en"/>
              <a:t>  Finance</a:t>
            </a:r>
            <a:endParaRPr/>
          </a:p>
          <a:p>
            <a:pPr indent="-330200" lvl="0" marL="457200" rtl="0" algn="l">
              <a:spcBef>
                <a:spcPts val="600"/>
              </a:spcBef>
              <a:spcAft>
                <a:spcPts val="0"/>
              </a:spcAft>
              <a:buSzPts val="1600"/>
              <a:buChar char="-"/>
            </a:pPr>
            <a:r>
              <a:rPr lang="en"/>
              <a:t>Oracle</a:t>
            </a:r>
            <a:endParaRPr/>
          </a:p>
          <a:p>
            <a:pPr indent="-330200" lvl="0" marL="457200" rtl="0" algn="l">
              <a:spcBef>
                <a:spcPts val="0"/>
              </a:spcBef>
              <a:spcAft>
                <a:spcPts val="0"/>
              </a:spcAft>
              <a:buSzPts val="1600"/>
              <a:buChar char="-"/>
            </a:pPr>
            <a:r>
              <a:rPr lang="en"/>
              <a:t>Python</a:t>
            </a:r>
            <a:endParaRPr/>
          </a:p>
          <a:p>
            <a:pPr indent="0" lvl="0" marL="457200" rtl="0" algn="l">
              <a:spcBef>
                <a:spcPts val="600"/>
              </a:spcBef>
              <a:spcAft>
                <a:spcPts val="0"/>
              </a:spcAft>
              <a:buNone/>
            </a:pPr>
            <a:r>
              <a:t/>
            </a:r>
            <a:endParaRPr/>
          </a:p>
        </p:txBody>
      </p:sp>
      <p:sp>
        <p:nvSpPr>
          <p:cNvPr id="353" name="Google Shape;353;p45"/>
          <p:cNvSpPr txBox="1"/>
          <p:nvPr>
            <p:ph idx="2" type="body"/>
          </p:nvPr>
        </p:nvSpPr>
        <p:spPr>
          <a:xfrm>
            <a:off x="2387900" y="2385450"/>
            <a:ext cx="2321100" cy="1197900"/>
          </a:xfrm>
          <a:prstGeom prst="rect">
            <a:avLst/>
          </a:prstGeom>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600"/>
              </a:spcBef>
              <a:spcAft>
                <a:spcPts val="0"/>
              </a:spcAft>
              <a:buNone/>
            </a:pPr>
            <a:r>
              <a:rPr lang="en"/>
              <a:t>  Marketing</a:t>
            </a:r>
            <a:endParaRPr/>
          </a:p>
          <a:p>
            <a:pPr indent="-330200" lvl="0" marL="457200" rtl="0" algn="l">
              <a:spcBef>
                <a:spcPts val="600"/>
              </a:spcBef>
              <a:spcAft>
                <a:spcPts val="0"/>
              </a:spcAft>
              <a:buSzPts val="1600"/>
              <a:buChar char="-"/>
            </a:pPr>
            <a:r>
              <a:rPr lang="en"/>
              <a:t>Data Visualization</a:t>
            </a:r>
            <a:endParaRPr/>
          </a:p>
          <a:p>
            <a:pPr indent="-330200" lvl="0" marL="457200" rtl="0" algn="l">
              <a:spcBef>
                <a:spcPts val="0"/>
              </a:spcBef>
              <a:spcAft>
                <a:spcPts val="0"/>
              </a:spcAft>
              <a:buSzPts val="1600"/>
              <a:buChar char="-"/>
            </a:pPr>
            <a:r>
              <a:rPr lang="en"/>
              <a:t>Google Analytics</a:t>
            </a:r>
            <a:endParaRPr/>
          </a:p>
        </p:txBody>
      </p:sp>
      <p:sp>
        <p:nvSpPr>
          <p:cNvPr id="354" name="Google Shape;354;p45"/>
          <p:cNvSpPr txBox="1"/>
          <p:nvPr>
            <p:ph idx="3" type="body"/>
          </p:nvPr>
        </p:nvSpPr>
        <p:spPr>
          <a:xfrm>
            <a:off x="3983875" y="3583350"/>
            <a:ext cx="2233500" cy="1117200"/>
          </a:xfrm>
          <a:prstGeom prst="rect">
            <a:avLst/>
          </a:prstGeom>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600"/>
              </a:spcBef>
              <a:spcAft>
                <a:spcPts val="0"/>
              </a:spcAft>
              <a:buNone/>
            </a:pPr>
            <a:r>
              <a:rPr lang="en"/>
              <a:t>  Operations</a:t>
            </a:r>
            <a:endParaRPr/>
          </a:p>
          <a:p>
            <a:pPr indent="-330200" lvl="0" marL="457200" rtl="0" algn="l">
              <a:spcBef>
                <a:spcPts val="600"/>
              </a:spcBef>
              <a:spcAft>
                <a:spcPts val="0"/>
              </a:spcAft>
              <a:buSzPts val="1600"/>
              <a:buChar char="-"/>
            </a:pPr>
            <a:r>
              <a:rPr lang="en"/>
              <a:t>PowerBi</a:t>
            </a:r>
            <a:endParaRPr/>
          </a:p>
          <a:p>
            <a:pPr indent="-330200" lvl="0" marL="457200" rtl="0" algn="l">
              <a:spcBef>
                <a:spcPts val="0"/>
              </a:spcBef>
              <a:spcAft>
                <a:spcPts val="0"/>
              </a:spcAft>
              <a:buSzPts val="1600"/>
              <a:buChar char="-"/>
            </a:pPr>
            <a:r>
              <a:rPr lang="en"/>
              <a:t>Microsoft Excel</a:t>
            </a:r>
            <a:endParaRPr/>
          </a:p>
        </p:txBody>
      </p:sp>
      <p:sp>
        <p:nvSpPr>
          <p:cNvPr id="355" name="Google Shape;355;p4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61" name="Google Shape;361;p46"/>
          <p:cNvSpPr txBox="1"/>
          <p:nvPr>
            <p:ph idx="4294967295" type="ctrTitle"/>
          </p:nvPr>
        </p:nvSpPr>
        <p:spPr>
          <a:xfrm>
            <a:off x="401050" y="2143575"/>
            <a:ext cx="6281100" cy="928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7200"/>
              <a:t>Thank You !</a:t>
            </a:r>
            <a:endParaRPr sz="7200"/>
          </a:p>
        </p:txBody>
      </p:sp>
      <p:sp>
        <p:nvSpPr>
          <p:cNvPr id="362" name="Google Shape;362;p46"/>
          <p:cNvSpPr txBox="1"/>
          <p:nvPr>
            <p:ph idx="4294967295" type="subTitle"/>
          </p:nvPr>
        </p:nvSpPr>
        <p:spPr>
          <a:xfrm>
            <a:off x="1715200" y="3023123"/>
            <a:ext cx="2467800" cy="393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800">
                <a:latin typeface="Muli"/>
                <a:ea typeface="Muli"/>
                <a:cs typeface="Muli"/>
                <a:sym typeface="Muli"/>
              </a:rPr>
              <a:t>Any questions?</a:t>
            </a:r>
            <a:endParaRPr sz="1800"/>
          </a:p>
        </p:txBody>
      </p:sp>
      <p:pic>
        <p:nvPicPr>
          <p:cNvPr id="363" name="Google Shape;363;p46"/>
          <p:cNvPicPr preferRelativeResize="0"/>
          <p:nvPr/>
        </p:nvPicPr>
        <p:blipFill>
          <a:blip r:embed="rId3">
            <a:alphaModFix/>
          </a:blip>
          <a:stretch>
            <a:fillRect/>
          </a:stretch>
        </p:blipFill>
        <p:spPr>
          <a:xfrm>
            <a:off x="5898075" y="2981800"/>
            <a:ext cx="3171324" cy="1889775"/>
          </a:xfrm>
          <a:prstGeom prst="rect">
            <a:avLst/>
          </a:prstGeom>
          <a:noFill/>
          <a:ln>
            <a:noFill/>
          </a:ln>
        </p:spPr>
      </p:pic>
      <p:pic>
        <p:nvPicPr>
          <p:cNvPr id="364" name="Google Shape;364;p46"/>
          <p:cNvPicPr preferRelativeResize="0"/>
          <p:nvPr/>
        </p:nvPicPr>
        <p:blipFill>
          <a:blip r:embed="rId4">
            <a:alphaModFix/>
          </a:blip>
          <a:stretch>
            <a:fillRect/>
          </a:stretch>
        </p:blipFill>
        <p:spPr>
          <a:xfrm>
            <a:off x="7030914" y="2251855"/>
            <a:ext cx="548700" cy="1597701"/>
          </a:xfrm>
          <a:prstGeom prst="rect">
            <a:avLst/>
          </a:prstGeom>
          <a:noFill/>
          <a:ln>
            <a:noFill/>
          </a:ln>
        </p:spPr>
      </p:pic>
      <p:pic>
        <p:nvPicPr>
          <p:cNvPr id="365" name="Google Shape;365;p46"/>
          <p:cNvPicPr preferRelativeResize="0"/>
          <p:nvPr/>
        </p:nvPicPr>
        <p:blipFill>
          <a:blip r:embed="rId5">
            <a:alphaModFix/>
          </a:blip>
          <a:stretch>
            <a:fillRect/>
          </a:stretch>
        </p:blipFill>
        <p:spPr>
          <a:xfrm>
            <a:off x="7064459" y="960600"/>
            <a:ext cx="1279700" cy="1498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idx="1" type="body"/>
          </p:nvPr>
        </p:nvSpPr>
        <p:spPr>
          <a:xfrm>
            <a:off x="580550" y="1352550"/>
            <a:ext cx="7782000" cy="3161700"/>
          </a:xfrm>
          <a:prstGeom prst="rect">
            <a:avLst/>
          </a:prstGeom>
        </p:spPr>
        <p:txBody>
          <a:bodyPr anchorCtr="0" anchor="t" bIns="0" lIns="0" spcFirstLastPara="1" rIns="0" wrap="square" tIns="0">
            <a:noAutofit/>
          </a:bodyPr>
          <a:lstStyle/>
          <a:p>
            <a:pPr indent="0" lvl="0" marL="0" rtl="0" algn="ctr">
              <a:lnSpc>
                <a:spcPct val="100000"/>
              </a:lnSpc>
              <a:spcBef>
                <a:spcPts val="0"/>
              </a:spcBef>
              <a:spcAft>
                <a:spcPts val="0"/>
              </a:spcAft>
              <a:buNone/>
            </a:pPr>
            <a:r>
              <a:rPr b="1" lang="en" sz="2700">
                <a:latin typeface="Lexend Deca"/>
                <a:ea typeface="Lexend Deca"/>
                <a:cs typeface="Lexend Deca"/>
                <a:sym typeface="Lexend Deca"/>
              </a:rPr>
              <a:t>To </a:t>
            </a:r>
            <a:r>
              <a:rPr b="1" lang="en" sz="2700">
                <a:latin typeface="Lexend Deca"/>
                <a:ea typeface="Lexend Deca"/>
                <a:cs typeface="Lexend Deca"/>
                <a:sym typeface="Lexend Deca"/>
              </a:rPr>
              <a:t>assist other business analytics and data analytics students in their career development journey by identifying and ranking actual desired skills listed in role-targeted, real-world job listings</a:t>
            </a:r>
            <a:endParaRPr b="1" sz="2700">
              <a:latin typeface="Lexend Deca"/>
              <a:ea typeface="Lexend Deca"/>
              <a:cs typeface="Lexend Deca"/>
              <a:sym typeface="Lexend Deca"/>
            </a:endParaRPr>
          </a:p>
          <a:p>
            <a:pPr indent="0" lvl="0" marL="0" rtl="0" algn="l">
              <a:spcBef>
                <a:spcPts val="600"/>
              </a:spcBef>
              <a:spcAft>
                <a:spcPts val="0"/>
              </a:spcAft>
              <a:buNone/>
            </a:pPr>
            <a:r>
              <a:t/>
            </a:r>
            <a:endParaRPr/>
          </a:p>
        </p:txBody>
      </p:sp>
      <p:sp>
        <p:nvSpPr>
          <p:cNvPr id="95" name="Google Shape;95;p1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idx="1" type="body"/>
          </p:nvPr>
        </p:nvSpPr>
        <p:spPr>
          <a:xfrm>
            <a:off x="1456525" y="998750"/>
            <a:ext cx="4185600" cy="3693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W</a:t>
            </a:r>
            <a:r>
              <a:rPr lang="en"/>
              <a:t>hat among our current and expected-to-gain skill sets are actually relevant to the job market?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01" name="Google Shape;101;p1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8"/>
          <p:cNvPicPr preferRelativeResize="0"/>
          <p:nvPr/>
        </p:nvPicPr>
        <p:blipFill>
          <a:blip r:embed="rId3">
            <a:alphaModFix/>
          </a:blip>
          <a:stretch>
            <a:fillRect/>
          </a:stretch>
        </p:blipFill>
        <p:spPr>
          <a:xfrm>
            <a:off x="5591416" y="2363462"/>
            <a:ext cx="2017495" cy="1209250"/>
          </a:xfrm>
          <a:prstGeom prst="rect">
            <a:avLst/>
          </a:prstGeom>
          <a:noFill/>
          <a:ln>
            <a:noFill/>
          </a:ln>
        </p:spPr>
      </p:pic>
      <p:sp>
        <p:nvSpPr>
          <p:cNvPr id="107" name="Google Shape;107;p18"/>
          <p:cNvSpPr txBox="1"/>
          <p:nvPr>
            <p:ph idx="4294967295" type="ctrTitle"/>
          </p:nvPr>
        </p:nvSpPr>
        <p:spPr>
          <a:xfrm>
            <a:off x="448925" y="1660800"/>
            <a:ext cx="4278000" cy="1980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5600"/>
              <a:t>Project Objectives</a:t>
            </a:r>
            <a:endParaRPr sz="5600"/>
          </a:p>
        </p:txBody>
      </p:sp>
      <p:sp>
        <p:nvSpPr>
          <p:cNvPr id="108" name="Google Shape;108;p1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09" name="Google Shape;109;p18"/>
          <p:cNvPicPr preferRelativeResize="0"/>
          <p:nvPr/>
        </p:nvPicPr>
        <p:blipFill>
          <a:blip r:embed="rId4">
            <a:alphaModFix/>
          </a:blip>
          <a:stretch>
            <a:fillRect/>
          </a:stretch>
        </p:blipFill>
        <p:spPr>
          <a:xfrm>
            <a:off x="4767955" y="1586870"/>
            <a:ext cx="481900" cy="555275"/>
          </a:xfrm>
          <a:prstGeom prst="rect">
            <a:avLst/>
          </a:prstGeom>
          <a:noFill/>
          <a:ln>
            <a:noFill/>
          </a:ln>
        </p:spPr>
      </p:pic>
      <p:pic>
        <p:nvPicPr>
          <p:cNvPr id="110" name="Google Shape;110;p18"/>
          <p:cNvPicPr preferRelativeResize="0"/>
          <p:nvPr/>
        </p:nvPicPr>
        <p:blipFill>
          <a:blip r:embed="rId5">
            <a:alphaModFix/>
          </a:blip>
          <a:stretch>
            <a:fillRect/>
          </a:stretch>
        </p:blipFill>
        <p:spPr>
          <a:xfrm>
            <a:off x="4950684" y="1708563"/>
            <a:ext cx="481900" cy="555275"/>
          </a:xfrm>
          <a:prstGeom prst="rect">
            <a:avLst/>
          </a:prstGeom>
          <a:noFill/>
          <a:ln>
            <a:noFill/>
          </a:ln>
        </p:spPr>
      </p:pic>
      <p:pic>
        <p:nvPicPr>
          <p:cNvPr id="111" name="Google Shape;111;p18"/>
          <p:cNvPicPr preferRelativeResize="0"/>
          <p:nvPr/>
        </p:nvPicPr>
        <p:blipFill>
          <a:blip r:embed="rId6">
            <a:alphaModFix/>
          </a:blip>
          <a:stretch>
            <a:fillRect/>
          </a:stretch>
        </p:blipFill>
        <p:spPr>
          <a:xfrm>
            <a:off x="6035025" y="2322538"/>
            <a:ext cx="1111472" cy="961913"/>
          </a:xfrm>
          <a:prstGeom prst="rect">
            <a:avLst/>
          </a:prstGeom>
          <a:noFill/>
          <a:ln>
            <a:noFill/>
          </a:ln>
        </p:spPr>
      </p:pic>
      <p:pic>
        <p:nvPicPr>
          <p:cNvPr id="112" name="Google Shape;112;p18"/>
          <p:cNvPicPr preferRelativeResize="0"/>
          <p:nvPr/>
        </p:nvPicPr>
        <p:blipFill>
          <a:blip r:embed="rId6">
            <a:alphaModFix/>
          </a:blip>
          <a:stretch>
            <a:fillRect/>
          </a:stretch>
        </p:blipFill>
        <p:spPr>
          <a:xfrm>
            <a:off x="6035025" y="1929972"/>
            <a:ext cx="1111472" cy="961913"/>
          </a:xfrm>
          <a:prstGeom prst="rect">
            <a:avLst/>
          </a:prstGeom>
          <a:noFill/>
          <a:ln>
            <a:noFill/>
          </a:ln>
        </p:spPr>
      </p:pic>
      <p:pic>
        <p:nvPicPr>
          <p:cNvPr id="113" name="Google Shape;113;p18"/>
          <p:cNvPicPr preferRelativeResize="0"/>
          <p:nvPr/>
        </p:nvPicPr>
        <p:blipFill>
          <a:blip r:embed="rId7">
            <a:alphaModFix/>
          </a:blip>
          <a:stretch>
            <a:fillRect/>
          </a:stretch>
        </p:blipFill>
        <p:spPr>
          <a:xfrm>
            <a:off x="5968011" y="908640"/>
            <a:ext cx="1245500" cy="799942"/>
          </a:xfrm>
          <a:prstGeom prst="rect">
            <a:avLst/>
          </a:prstGeom>
          <a:noFill/>
          <a:ln>
            <a:noFill/>
          </a:ln>
        </p:spPr>
      </p:pic>
      <p:pic>
        <p:nvPicPr>
          <p:cNvPr id="114" name="Google Shape;114;p18"/>
          <p:cNvPicPr preferRelativeResize="0"/>
          <p:nvPr/>
        </p:nvPicPr>
        <p:blipFill>
          <a:blip r:embed="rId8">
            <a:alphaModFix/>
          </a:blip>
          <a:stretch>
            <a:fillRect/>
          </a:stretch>
        </p:blipFill>
        <p:spPr>
          <a:xfrm>
            <a:off x="7761302" y="1819162"/>
            <a:ext cx="848475" cy="555275"/>
          </a:xfrm>
          <a:prstGeom prst="rect">
            <a:avLst/>
          </a:prstGeom>
          <a:noFill/>
          <a:ln>
            <a:noFill/>
          </a:ln>
        </p:spPr>
      </p:pic>
      <p:cxnSp>
        <p:nvCxnSpPr>
          <p:cNvPr id="115" name="Google Shape;115;p18"/>
          <p:cNvCxnSpPr/>
          <p:nvPr/>
        </p:nvCxnSpPr>
        <p:spPr>
          <a:xfrm>
            <a:off x="7339825" y="3409688"/>
            <a:ext cx="664200" cy="383400"/>
          </a:xfrm>
          <a:prstGeom prst="straightConnector1">
            <a:avLst/>
          </a:prstGeom>
          <a:noFill/>
          <a:ln cap="rnd" cmpd="sng" w="19050">
            <a:solidFill>
              <a:schemeClr val="accent3"/>
            </a:solidFill>
            <a:prstDash val="dash"/>
            <a:round/>
            <a:headEnd len="med" w="med" type="none"/>
            <a:tailEnd len="med" w="med" type="none"/>
          </a:ln>
        </p:spPr>
      </p:cxnSp>
      <p:cxnSp>
        <p:nvCxnSpPr>
          <p:cNvPr id="116" name="Google Shape;116;p18"/>
          <p:cNvCxnSpPr/>
          <p:nvPr/>
        </p:nvCxnSpPr>
        <p:spPr>
          <a:xfrm>
            <a:off x="5291575" y="2187638"/>
            <a:ext cx="559800" cy="323100"/>
          </a:xfrm>
          <a:prstGeom prst="straightConnector1">
            <a:avLst/>
          </a:prstGeom>
          <a:noFill/>
          <a:ln cap="rnd" cmpd="sng" w="19050">
            <a:solidFill>
              <a:schemeClr val="accent6"/>
            </a:solidFill>
            <a:prstDash val="dash"/>
            <a:round/>
            <a:headEnd len="med" w="med" type="none"/>
            <a:tailEnd len="med" w="med" type="none"/>
          </a:ln>
        </p:spPr>
      </p:cxnSp>
      <p:pic>
        <p:nvPicPr>
          <p:cNvPr id="117" name="Google Shape;117;p18"/>
          <p:cNvPicPr preferRelativeResize="0"/>
          <p:nvPr/>
        </p:nvPicPr>
        <p:blipFill>
          <a:blip r:embed="rId9">
            <a:alphaModFix/>
          </a:blip>
          <a:stretch>
            <a:fillRect/>
          </a:stretch>
        </p:blipFill>
        <p:spPr>
          <a:xfrm>
            <a:off x="8084038" y="1523116"/>
            <a:ext cx="190716" cy="555275"/>
          </a:xfrm>
          <a:prstGeom prst="rect">
            <a:avLst/>
          </a:prstGeom>
          <a:noFill/>
          <a:ln>
            <a:noFill/>
          </a:ln>
        </p:spPr>
      </p:pic>
      <p:cxnSp>
        <p:nvCxnSpPr>
          <p:cNvPr id="118" name="Google Shape;118;p18"/>
          <p:cNvCxnSpPr/>
          <p:nvPr/>
        </p:nvCxnSpPr>
        <p:spPr>
          <a:xfrm flipH="1">
            <a:off x="5018575" y="3333488"/>
            <a:ext cx="936600" cy="540900"/>
          </a:xfrm>
          <a:prstGeom prst="straightConnector1">
            <a:avLst/>
          </a:prstGeom>
          <a:noFill/>
          <a:ln cap="rnd" cmpd="sng" w="19050">
            <a:solidFill>
              <a:schemeClr val="accent3"/>
            </a:solidFill>
            <a:prstDash val="dash"/>
            <a:round/>
            <a:headEnd len="med" w="med" type="none"/>
            <a:tailEnd len="med" w="med" type="none"/>
          </a:ln>
        </p:spPr>
      </p:cxnSp>
      <p:cxnSp>
        <p:nvCxnSpPr>
          <p:cNvPr id="119" name="Google Shape;119;p18"/>
          <p:cNvCxnSpPr/>
          <p:nvPr/>
        </p:nvCxnSpPr>
        <p:spPr>
          <a:xfrm flipH="1">
            <a:off x="7291225" y="2263838"/>
            <a:ext cx="559800" cy="323100"/>
          </a:xfrm>
          <a:prstGeom prst="straightConnector1">
            <a:avLst/>
          </a:prstGeom>
          <a:noFill/>
          <a:ln cap="rnd" cmpd="sng" w="19050">
            <a:solidFill>
              <a:schemeClr val="accent1"/>
            </a:solidFill>
            <a:prstDash val="dash"/>
            <a:round/>
            <a:headEnd len="med" w="med" type="none"/>
            <a:tailEnd len="med" w="med" type="none"/>
          </a:ln>
        </p:spPr>
      </p:cxnSp>
      <p:pic>
        <p:nvPicPr>
          <p:cNvPr id="120" name="Google Shape;120;p18"/>
          <p:cNvPicPr preferRelativeResize="0"/>
          <p:nvPr/>
        </p:nvPicPr>
        <p:blipFill>
          <a:blip r:embed="rId10">
            <a:alphaModFix/>
          </a:blip>
          <a:stretch>
            <a:fillRect/>
          </a:stretch>
        </p:blipFill>
        <p:spPr>
          <a:xfrm>
            <a:off x="4803863" y="2885396"/>
            <a:ext cx="1019495" cy="1122001"/>
          </a:xfrm>
          <a:prstGeom prst="rect">
            <a:avLst/>
          </a:prstGeom>
          <a:noFill/>
          <a:ln>
            <a:noFill/>
          </a:ln>
        </p:spPr>
      </p:pic>
      <p:pic>
        <p:nvPicPr>
          <p:cNvPr id="121" name="Google Shape;121;p18"/>
          <p:cNvPicPr preferRelativeResize="0"/>
          <p:nvPr/>
        </p:nvPicPr>
        <p:blipFill>
          <a:blip r:embed="rId11">
            <a:alphaModFix/>
          </a:blip>
          <a:stretch>
            <a:fillRect/>
          </a:stretch>
        </p:blipFill>
        <p:spPr>
          <a:xfrm>
            <a:off x="8041716" y="3440394"/>
            <a:ext cx="430025" cy="599150"/>
          </a:xfrm>
          <a:prstGeom prst="rect">
            <a:avLst/>
          </a:prstGeom>
          <a:noFill/>
          <a:ln>
            <a:noFill/>
          </a:ln>
        </p:spPr>
      </p:pic>
      <p:pic>
        <p:nvPicPr>
          <p:cNvPr id="122" name="Google Shape;122;p18"/>
          <p:cNvPicPr preferRelativeResize="0"/>
          <p:nvPr/>
        </p:nvPicPr>
        <p:blipFill>
          <a:blip r:embed="rId12">
            <a:alphaModFix/>
          </a:blip>
          <a:stretch>
            <a:fillRect/>
          </a:stretch>
        </p:blipFill>
        <p:spPr>
          <a:xfrm>
            <a:off x="8415133" y="3600755"/>
            <a:ext cx="430025" cy="599150"/>
          </a:xfrm>
          <a:prstGeom prst="rect">
            <a:avLst/>
          </a:prstGeom>
          <a:noFill/>
          <a:ln>
            <a:noFill/>
          </a:ln>
        </p:spPr>
      </p:pic>
      <p:sp>
        <p:nvSpPr>
          <p:cNvPr id="123" name="Google Shape;123;p18"/>
          <p:cNvSpPr/>
          <p:nvPr/>
        </p:nvSpPr>
        <p:spPr>
          <a:xfrm>
            <a:off x="6495350" y="1797650"/>
            <a:ext cx="190800" cy="476700"/>
          </a:xfrm>
          <a:prstGeom prst="upDownArrow">
            <a:avLst>
              <a:gd fmla="val 50000" name="adj1"/>
              <a:gd fmla="val 50000" name="adj2"/>
            </a:avLst>
          </a:prstGeom>
          <a:gradFill>
            <a:gsLst>
              <a:gs pos="0">
                <a:schemeClr val="accent4"/>
              </a:gs>
              <a:gs pos="100000">
                <a:srgbClr val="00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ctrTitle"/>
          </p:nvPr>
        </p:nvSpPr>
        <p:spPr>
          <a:xfrm>
            <a:off x="649700" y="3091300"/>
            <a:ext cx="4404300" cy="1159800"/>
          </a:xfrm>
          <a:prstGeom prst="rect">
            <a:avLst/>
          </a:prstGeom>
        </p:spPr>
        <p:txBody>
          <a:bodyPr anchorCtr="0" anchor="b" bIns="0" lIns="0" spcFirstLastPara="1" rIns="0" wrap="square" tIns="0">
            <a:noAutofit/>
          </a:bodyPr>
          <a:lstStyle/>
          <a:p>
            <a:pPr indent="-323850" lvl="0" marL="457200" rtl="0" algn="l">
              <a:lnSpc>
                <a:spcPct val="115000"/>
              </a:lnSpc>
              <a:spcBef>
                <a:spcPts val="0"/>
              </a:spcBef>
              <a:spcAft>
                <a:spcPts val="0"/>
              </a:spcAft>
              <a:buSzPts val="1500"/>
              <a:buAutoNum type="arabicPeriod"/>
            </a:pPr>
            <a:r>
              <a:rPr b="0" lang="en" sz="1500"/>
              <a:t>Identify the best cities with data-focused job positions</a:t>
            </a:r>
            <a:endParaRPr b="0" sz="1500"/>
          </a:p>
          <a:p>
            <a:pPr indent="-323850" lvl="0" marL="457200" rtl="0" algn="l">
              <a:lnSpc>
                <a:spcPct val="115000"/>
              </a:lnSpc>
              <a:spcBef>
                <a:spcPts val="0"/>
              </a:spcBef>
              <a:spcAft>
                <a:spcPts val="0"/>
              </a:spcAft>
              <a:buSzPts val="1500"/>
              <a:buAutoNum type="arabicPeriod"/>
            </a:pPr>
            <a:r>
              <a:rPr b="0" lang="en" sz="1500"/>
              <a:t>Identify the desired skills listed by employers</a:t>
            </a:r>
            <a:endParaRPr b="0" sz="1500"/>
          </a:p>
          <a:p>
            <a:pPr indent="-323850" lvl="0" marL="457200" rtl="0" algn="l">
              <a:lnSpc>
                <a:spcPct val="115000"/>
              </a:lnSpc>
              <a:spcBef>
                <a:spcPts val="0"/>
              </a:spcBef>
              <a:spcAft>
                <a:spcPts val="0"/>
              </a:spcAft>
              <a:buSzPts val="1500"/>
              <a:buAutoNum type="arabicPeriod"/>
            </a:pPr>
            <a:r>
              <a:rPr b="0" lang="en" sz="1500"/>
              <a:t>Rank skills based on how often it occurs across all job listings</a:t>
            </a:r>
            <a:endParaRPr b="0" sz="1500"/>
          </a:p>
          <a:p>
            <a:pPr indent="-323850" lvl="0" marL="457200" rtl="0" algn="l">
              <a:lnSpc>
                <a:spcPct val="115000"/>
              </a:lnSpc>
              <a:spcBef>
                <a:spcPts val="0"/>
              </a:spcBef>
              <a:spcAft>
                <a:spcPts val="0"/>
              </a:spcAft>
              <a:buSzPts val="1500"/>
              <a:buAutoNum type="arabicPeriod"/>
            </a:pPr>
            <a:r>
              <a:rPr b="0" lang="en" sz="1500"/>
              <a:t>Find the best skills combination for different types of data roles</a:t>
            </a:r>
            <a:endParaRPr b="0" sz="1500"/>
          </a:p>
          <a:p>
            <a:pPr indent="0" lvl="0" marL="0" rtl="0" algn="l">
              <a:lnSpc>
                <a:spcPct val="115000"/>
              </a:lnSpc>
              <a:spcBef>
                <a:spcPts val="0"/>
              </a:spcBef>
              <a:spcAft>
                <a:spcPts val="0"/>
              </a:spcAft>
              <a:buNone/>
            </a:pPr>
            <a:r>
              <a:t/>
            </a:r>
            <a:endParaRPr sz="3000"/>
          </a:p>
        </p:txBody>
      </p:sp>
      <p:pic>
        <p:nvPicPr>
          <p:cNvPr id="129" name="Google Shape;129;p19"/>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130" name="Google Shape;130;p19"/>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131" name="Google Shape;131;p19"/>
          <p:cNvPicPr preferRelativeResize="0"/>
          <p:nvPr/>
        </p:nvPicPr>
        <p:blipFill>
          <a:blip r:embed="rId5">
            <a:alphaModFix/>
          </a:blip>
          <a:stretch>
            <a:fillRect/>
          </a:stretch>
        </p:blipFill>
        <p:spPr>
          <a:xfrm>
            <a:off x="6336726" y="1237502"/>
            <a:ext cx="1032700" cy="1209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580550" y="205975"/>
            <a:ext cx="6098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Program Used</a:t>
            </a:r>
            <a:endParaRPr/>
          </a:p>
        </p:txBody>
      </p:sp>
      <p:sp>
        <p:nvSpPr>
          <p:cNvPr id="137" name="Google Shape;137;p2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38" name="Google Shape;138;p20"/>
          <p:cNvPicPr preferRelativeResize="0"/>
          <p:nvPr/>
        </p:nvPicPr>
        <p:blipFill>
          <a:blip r:embed="rId3">
            <a:alphaModFix/>
          </a:blip>
          <a:stretch>
            <a:fillRect/>
          </a:stretch>
        </p:blipFill>
        <p:spPr>
          <a:xfrm>
            <a:off x="2980853" y="1361625"/>
            <a:ext cx="2714998" cy="271502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781975" y="2231713"/>
            <a:ext cx="4021800" cy="949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300"/>
              <a:t>Exploratory </a:t>
            </a:r>
            <a:endParaRPr sz="4300"/>
          </a:p>
          <a:p>
            <a:pPr indent="0" lvl="0" marL="0" rtl="0" algn="l">
              <a:spcBef>
                <a:spcPts val="0"/>
              </a:spcBef>
              <a:spcAft>
                <a:spcPts val="0"/>
              </a:spcAft>
              <a:buNone/>
            </a:pPr>
            <a:r>
              <a:rPr lang="en" sz="4300"/>
              <a:t>Analysis</a:t>
            </a:r>
            <a:endParaRPr sz="4300"/>
          </a:p>
        </p:txBody>
      </p:sp>
      <p:sp>
        <p:nvSpPr>
          <p:cNvPr id="144" name="Google Shape;144;p2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45" name="Google Shape;145;p21"/>
          <p:cNvPicPr preferRelativeResize="0"/>
          <p:nvPr/>
        </p:nvPicPr>
        <p:blipFill rotWithShape="1">
          <a:blip r:embed="rId3">
            <a:alphaModFix/>
          </a:blip>
          <a:srcRect b="0" l="0" r="9958" t="0"/>
          <a:stretch/>
        </p:blipFill>
        <p:spPr>
          <a:xfrm>
            <a:off x="4803775" y="1040850"/>
            <a:ext cx="3676800" cy="3061800"/>
          </a:xfrm>
          <a:prstGeom prst="hexagon">
            <a:avLst>
              <a:gd fmla="val 25000" name="adj"/>
              <a:gd fmla="val 115470" name="vf"/>
            </a:avLst>
          </a:prstGeom>
          <a:noFill/>
          <a:ln>
            <a:noFill/>
          </a:ln>
          <a:effectLst>
            <a:outerShdw blurRad="257175" rotWithShape="0" algn="bl" dir="5400000" dist="57150">
              <a:schemeClr val="dk1">
                <a:alpha val="50000"/>
              </a:schemeClr>
            </a:outerShdw>
          </a:effectLst>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