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4" d="100"/>
          <a:sy n="144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47EE-6531-4DC0-8263-4675DD8695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07C0-59DE-4328-B5E8-D57AF19183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47EE-6531-4DC0-8263-4675DD8695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07C0-59DE-4328-B5E8-D57AF19183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6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47EE-6531-4DC0-8263-4675DD8695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07C0-59DE-4328-B5E8-D57AF19183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0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47EE-6531-4DC0-8263-4675DD8695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07C0-59DE-4328-B5E8-D57AF19183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47EE-6531-4DC0-8263-4675DD8695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07C0-59DE-4328-B5E8-D57AF19183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7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47EE-6531-4DC0-8263-4675DD8695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07C0-59DE-4328-B5E8-D57AF19183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47EE-6531-4DC0-8263-4675DD8695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07C0-59DE-4328-B5E8-D57AF19183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7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47EE-6531-4DC0-8263-4675DD8695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07C0-59DE-4328-B5E8-D57AF19183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47EE-6531-4DC0-8263-4675DD8695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07C0-59DE-4328-B5E8-D57AF19183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47EE-6531-4DC0-8263-4675DD8695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07C0-59DE-4328-B5E8-D57AF19183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47EE-6531-4DC0-8263-4675DD8695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07C0-59DE-4328-B5E8-D57AF19183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3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47EE-6531-4DC0-8263-4675DD86955B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07C0-59DE-4328-B5E8-D57AF19183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flow:</a:t>
            </a:r>
            <a:br>
              <a:rPr lang="en-US" dirty="0" smtClean="0"/>
            </a:br>
            <a:r>
              <a:rPr lang="en-US" dirty="0" smtClean="0"/>
              <a:t>Generation of ANN Database</a:t>
            </a:r>
            <a:br>
              <a:rPr lang="en-US" dirty="0" smtClean="0"/>
            </a:br>
            <a:r>
              <a:rPr lang="en-US" dirty="0" smtClean="0"/>
              <a:t>and ANN training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2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008112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1. Step: Read in Raw data</a:t>
            </a:r>
            <a:endParaRPr lang="en-US" sz="3000" dirty="0"/>
          </a:p>
        </p:txBody>
      </p:sp>
      <p:sp>
        <p:nvSpPr>
          <p:cNvPr id="4" name="Textfeld 3"/>
          <p:cNvSpPr txBox="1"/>
          <p:nvPr/>
        </p:nvSpPr>
        <p:spPr>
          <a:xfrm>
            <a:off x="755576" y="1340768"/>
            <a:ext cx="81369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in the raw data of different TNF ESF simulations</a:t>
            </a:r>
          </a:p>
          <a:p>
            <a:r>
              <a:rPr lang="en-US" dirty="0" smtClean="0"/>
              <a:t>This is done with </a:t>
            </a:r>
            <a:r>
              <a:rPr lang="en-US" dirty="0" smtClean="0">
                <a:solidFill>
                  <a:srgbClr val="0070C0"/>
                </a:solidFill>
                <a:latin typeface="Linux Libertine O" pitchFamily="2" charset="0"/>
                <a:ea typeface="Linux Libertine O" pitchFamily="2" charset="0"/>
                <a:cs typeface="Linux Libertine O" pitchFamily="2" charset="0"/>
              </a:rPr>
              <a:t>TNF_datareader.py</a:t>
            </a:r>
          </a:p>
          <a:p>
            <a:endParaRPr lang="en-US" dirty="0" smtClean="0">
              <a:latin typeface="Linux Libertine O" pitchFamily="2" charset="0"/>
              <a:ea typeface="Linux Libertine O" pitchFamily="2" charset="0"/>
              <a:cs typeface="Linux Libertine O" pitchFamily="2" charset="0"/>
            </a:endParaRPr>
          </a:p>
          <a:p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Currently the following time steps have been used:</a:t>
            </a:r>
          </a:p>
          <a:p>
            <a:endParaRPr lang="en-US" sz="1050" dirty="0" smtClean="0">
              <a:latin typeface="+mj-lt"/>
              <a:ea typeface="Linux Libertine O" pitchFamily="2" charset="0"/>
              <a:cs typeface="Linux Libertine O" pitchFamily="2" charset="0"/>
            </a:endParaRPr>
          </a:p>
          <a:p>
            <a:r>
              <a:rPr lang="en-US" sz="1050" dirty="0" err="1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cases_SuperMUC</a:t>
            </a:r>
            <a:r>
              <a:rPr lang="en-US" sz="1050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 = ['case-05_ESF_linear','case-05', 'case-05_lam_lowMa', 'case-05_lowT_lam','case-05_lam_lowMa_4Ord',</a:t>
            </a:r>
          </a:p>
          <a:p>
            <a:r>
              <a:rPr lang="en-US" sz="1050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                  'case-44_react_lam_WALE','case-42_react_ESF_WALE_1Mio']</a:t>
            </a:r>
          </a:p>
          <a:p>
            <a:endParaRPr lang="en-US" sz="1050" dirty="0" smtClean="0">
              <a:solidFill>
                <a:srgbClr val="0070C0"/>
              </a:solidFill>
              <a:latin typeface="+mj-lt"/>
              <a:ea typeface="Linux Libertine O" pitchFamily="2" charset="0"/>
              <a:cs typeface="Linux Libertine O" pitchFamily="2" charset="0"/>
            </a:endParaRPr>
          </a:p>
          <a:p>
            <a:r>
              <a:rPr lang="en-US" sz="1050" dirty="0" err="1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cases_Cluster</a:t>
            </a:r>
            <a:r>
              <a:rPr lang="en-US" sz="1050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=['case-27_lam_WALE_2.8Mio_linear','case-43_ESF_WALE_2.8Mio','case-43_ESF_WALE_2.8Mio_linear','case-46_lam_WALE_550k_Pr0.2']</a:t>
            </a:r>
          </a:p>
          <a:p>
            <a:endParaRPr lang="en-US" sz="1050" dirty="0">
              <a:latin typeface="+mj-lt"/>
              <a:ea typeface="Linux Libertine O" pitchFamily="2" charset="0"/>
              <a:cs typeface="Linux Libertine O" pitchFamily="2" charset="0"/>
            </a:endParaRPr>
          </a:p>
          <a:p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The species mass fractions, temperature and pressure are then stored in a hdf5 format, named: 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'TNF_states.h5‘</a:t>
            </a:r>
          </a:p>
          <a:p>
            <a:endParaRPr lang="en-US" dirty="0">
              <a:solidFill>
                <a:srgbClr val="0070C0"/>
              </a:solidFill>
              <a:latin typeface="+mj-lt"/>
              <a:ea typeface="Linux Libertine O" pitchFamily="2" charset="0"/>
              <a:cs typeface="Linux Libertine O" pitchFamily="2" charset="0"/>
            </a:endParaRPr>
          </a:p>
          <a:p>
            <a:r>
              <a:rPr lang="en-US" b="1" dirty="0" smtClean="0">
                <a:latin typeface="+mj-lt"/>
                <a:ea typeface="Linux Libertine O" pitchFamily="2" charset="0"/>
                <a:cs typeface="Linux Libertine O" pitchFamily="2" charset="0"/>
              </a:rPr>
              <a:t>Important: </a:t>
            </a: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Only data between 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0.001 &lt; </a:t>
            </a:r>
            <a:r>
              <a:rPr lang="en-US" dirty="0" err="1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f_Bilger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 &lt; 0.4</a:t>
            </a: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 will be stored! However, some values outside this range are included, depending on e.g. </a:t>
            </a:r>
            <a:r>
              <a:rPr lang="en-US" dirty="0" err="1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sample_size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=10000</a:t>
            </a: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 </a:t>
            </a:r>
          </a:p>
          <a:p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It is not clear if these are needed for the training process! </a:t>
            </a:r>
          </a:p>
          <a:p>
            <a:endParaRPr lang="en-US" dirty="0" smtClean="0">
              <a:latin typeface="+mj-lt"/>
              <a:ea typeface="Linux Libertine O" pitchFamily="2" charset="0"/>
              <a:cs typeface="Linux Libertine O" pitchFamily="2" charset="0"/>
            </a:endParaRPr>
          </a:p>
          <a:p>
            <a:endParaRPr lang="en-US" sz="1050" dirty="0" smtClean="0">
              <a:latin typeface="+mj-lt"/>
              <a:ea typeface="Linux Libertine O" pitchFamily="2" charset="0"/>
              <a:cs typeface="Linux Libertine 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6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008112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2</a:t>
            </a:r>
            <a:r>
              <a:rPr lang="en-US" sz="3000" dirty="0" smtClean="0"/>
              <a:t>. Step: ODE Integration</a:t>
            </a:r>
            <a:endParaRPr lang="en-US" sz="3000" dirty="0"/>
          </a:p>
        </p:txBody>
      </p:sp>
      <p:sp>
        <p:nvSpPr>
          <p:cNvPr id="4" name="Textfeld 3"/>
          <p:cNvSpPr txBox="1"/>
          <p:nvPr/>
        </p:nvSpPr>
        <p:spPr>
          <a:xfrm>
            <a:off x="755576" y="1340768"/>
            <a:ext cx="8136904" cy="551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Use the database: </a:t>
            </a:r>
            <a:r>
              <a:rPr lang="en-US" dirty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'TNF_states.h5‘, </a:t>
            </a: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with key </a:t>
            </a:r>
            <a:r>
              <a:rPr lang="en-US" dirty="0">
                <a:ea typeface="Linux Libertine O" pitchFamily="2" charset="0"/>
                <a:cs typeface="Linux Libertine O" pitchFamily="2" charset="0"/>
              </a:rPr>
              <a:t>is </a:t>
            </a:r>
            <a:r>
              <a:rPr lang="en-US" dirty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'</a:t>
            </a:r>
            <a:r>
              <a:rPr lang="en-US" dirty="0" err="1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TNF_raw_data</a:t>
            </a:r>
            <a:r>
              <a:rPr lang="en-US" dirty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'</a:t>
            </a:r>
          </a:p>
          <a:p>
            <a:endParaRPr lang="en-US" dirty="0">
              <a:latin typeface="+mj-lt"/>
              <a:ea typeface="Linux Libertine O" pitchFamily="2" charset="0"/>
              <a:cs typeface="Linux Libertine O" pitchFamily="2" charset="0"/>
            </a:endParaRPr>
          </a:p>
          <a:p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and generate ODE integrated reaction rates. This is done with 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Cantera_ODE_TNF.py</a:t>
            </a:r>
          </a:p>
          <a:p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It does the following: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Loop over all database entries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Compute RR of all species with </a:t>
            </a:r>
            <a:r>
              <a:rPr lang="en-US" dirty="0" err="1" smtClean="0">
                <a:latin typeface="+mj-lt"/>
                <a:ea typeface="Linux Libertine O" pitchFamily="2" charset="0"/>
                <a:cs typeface="Linux Libertine O" pitchFamily="2" charset="0"/>
              </a:rPr>
              <a:t>Cantera</a:t>
            </a: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 and Lu19 mechanism if Temperature is above a criteria, e.g. </a:t>
            </a:r>
            <a:r>
              <a:rPr lang="en-US" dirty="0" err="1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remove_T_below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=310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The reaction Rate RR is defined as 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RR = (</a:t>
            </a:r>
            <a:r>
              <a:rPr lang="en-US" dirty="0" err="1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Y_now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 – </a:t>
            </a:r>
            <a:r>
              <a:rPr lang="en-US" dirty="0" err="1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Y_before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)*rho/ </a:t>
            </a:r>
            <a:r>
              <a:rPr lang="en-US" dirty="0" err="1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time_step</a:t>
            </a:r>
            <a:endParaRPr lang="en-US" dirty="0" smtClean="0">
              <a:solidFill>
                <a:srgbClr val="0070C0"/>
              </a:solidFill>
              <a:latin typeface="+mj-lt"/>
              <a:ea typeface="Linux Libertine O" pitchFamily="2" charset="0"/>
              <a:cs typeface="Linux Libertine O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+mj-lt"/>
              <a:ea typeface="Linux Libertine O" pitchFamily="2" charset="0"/>
              <a:cs typeface="Linux Libertine O" pitchFamily="2" charset="0"/>
            </a:endParaRPr>
          </a:p>
          <a:p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You need to specify the time step in </a:t>
            </a:r>
            <a:r>
              <a:rPr lang="en-US" dirty="0" err="1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self.dt</a:t>
            </a: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, usually 1e-7 is ok. </a:t>
            </a:r>
          </a:p>
          <a:p>
            <a:endParaRPr lang="en-US" dirty="0">
              <a:solidFill>
                <a:srgbClr val="0070C0"/>
              </a:solidFill>
              <a:latin typeface="+mj-lt"/>
              <a:ea typeface="Linux Libertine O" pitchFamily="2" charset="0"/>
              <a:cs typeface="Linux Libertine O" pitchFamily="2" charset="0"/>
            </a:endParaRPr>
          </a:p>
          <a:p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A new database will be created: '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TNF_integrated_dt1e-7.h5</a:t>
            </a: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‘, it contains: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Species before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Species after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T before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T after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RR_Y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+mj-lt"/>
                <a:ea typeface="Linux Libertine O" pitchFamily="2" charset="0"/>
                <a:cs typeface="Linux Libertine O" pitchFamily="2" charset="0"/>
              </a:rPr>
              <a:t>d</a:t>
            </a:r>
            <a:r>
              <a:rPr lang="en-US" dirty="0" err="1" smtClean="0">
                <a:latin typeface="+mj-lt"/>
                <a:ea typeface="Linux Libertine O" pitchFamily="2" charset="0"/>
                <a:cs typeface="Linux Libertine O" pitchFamily="2" charset="0"/>
              </a:rPr>
              <a:t>t</a:t>
            </a:r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 is only saved in the name of the database   </a:t>
            </a:r>
          </a:p>
          <a:p>
            <a:r>
              <a:rPr lang="en-US" dirty="0" smtClean="0">
                <a:latin typeface="+mj-lt"/>
                <a:ea typeface="Linux Libertine O" pitchFamily="2" charset="0"/>
                <a:cs typeface="Linux Libertine O" pitchFamily="2" charset="0"/>
              </a:rPr>
              <a:t>Key is 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'</a:t>
            </a:r>
            <a:r>
              <a:rPr lang="en-US" dirty="0" err="1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TNF_data_integrated</a:t>
            </a:r>
            <a:r>
              <a:rPr lang="en-US" dirty="0" smtClean="0">
                <a:solidFill>
                  <a:srgbClr val="0070C0"/>
                </a:solidFill>
                <a:latin typeface="+mj-lt"/>
                <a:ea typeface="Linux Libertine O" pitchFamily="2" charset="0"/>
                <a:cs typeface="Linux Libertine O" pitchFamily="2" charset="0"/>
              </a:rPr>
              <a:t>'</a:t>
            </a:r>
          </a:p>
          <a:p>
            <a:endParaRPr lang="en-US" sz="1050" dirty="0" smtClean="0">
              <a:latin typeface="+mj-lt"/>
              <a:ea typeface="Linux Libertine O" pitchFamily="2" charset="0"/>
              <a:cs typeface="Linux Libertine 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0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008112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3. Step: </a:t>
            </a:r>
            <a:r>
              <a:rPr lang="en-US" sz="3000" dirty="0" smtClean="0"/>
              <a:t>Filter</a:t>
            </a:r>
            <a:r>
              <a:rPr lang="en-US" sz="3000" smtClean="0"/>
              <a:t>, resample </a:t>
            </a:r>
            <a:r>
              <a:rPr lang="en-US" sz="3000" dirty="0" smtClean="0"/>
              <a:t>and shuffle the data base</a:t>
            </a:r>
            <a:endParaRPr lang="en-US" sz="3000" dirty="0"/>
          </a:p>
        </p:txBody>
      </p:sp>
      <p:sp>
        <p:nvSpPr>
          <p:cNvPr id="4" name="Textfeld 3"/>
          <p:cNvSpPr txBox="1"/>
          <p:nvPr/>
        </p:nvSpPr>
        <p:spPr>
          <a:xfrm>
            <a:off x="755576" y="1340768"/>
            <a:ext cx="8136904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The data base </a:t>
            </a:r>
            <a:r>
              <a:rPr lang="en-US" dirty="0">
                <a:ea typeface="Linux Libertine O" pitchFamily="2" charset="0"/>
                <a:cs typeface="Linux Libertine O" pitchFamily="2" charset="0"/>
              </a:rPr>
              <a:t>'</a:t>
            </a:r>
            <a:r>
              <a:rPr lang="en-US" dirty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TNF_integrated_dt1e-7.h5</a:t>
            </a: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‘ needs to be shuffled (rows) prior to any kind of batch training, as currently data is ordered the way it was read in. This is done with </a:t>
            </a:r>
            <a:r>
              <a:rPr lang="en-US" dirty="0" smtClean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TNF_shuffle_filter.py</a:t>
            </a: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 </a:t>
            </a:r>
          </a:p>
          <a:p>
            <a:endParaRPr lang="en-US" dirty="0">
              <a:solidFill>
                <a:srgbClr val="0070C0"/>
              </a:solidFill>
              <a:ea typeface="Linux Libertine O" pitchFamily="2" charset="0"/>
              <a:cs typeface="Linux Libertine O" pitchFamily="2" charset="0"/>
            </a:endParaRPr>
          </a:p>
          <a:p>
            <a:r>
              <a:rPr lang="en-US" dirty="0" err="1" smtClean="0">
                <a:ea typeface="Linux Libertine O" pitchFamily="2" charset="0"/>
                <a:cs typeface="Linux Libertine O" pitchFamily="2" charset="0"/>
              </a:rPr>
              <a:t>Dask</a:t>
            </a: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 is used to read in the database. Based on a criteria, e.g. the </a:t>
            </a:r>
            <a:r>
              <a:rPr lang="en-US" dirty="0" smtClean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minimal RR_CH4 </a:t>
            </a: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reaction rate the data base is filtered. Means: only </a:t>
            </a:r>
            <a:r>
              <a:rPr lang="en-US" dirty="0" smtClean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every 10</a:t>
            </a:r>
            <a:r>
              <a:rPr lang="en-US" baseline="30000" dirty="0" smtClean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th</a:t>
            </a:r>
            <a:r>
              <a:rPr lang="en-US" dirty="0" smtClean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 </a:t>
            </a: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row where </a:t>
            </a:r>
            <a:r>
              <a:rPr lang="en-US" dirty="0" smtClean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RR_CH4 is below a threshold </a:t>
            </a: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is kept in the data set. Ideally, this should remove all data points where no reaction takes place, this should be the case for fully </a:t>
            </a:r>
            <a:r>
              <a:rPr lang="en-US" dirty="0" smtClean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burnt</a:t>
            </a: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 or </a:t>
            </a:r>
            <a:r>
              <a:rPr lang="en-US" dirty="0" err="1" smtClean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unburnt</a:t>
            </a: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 states – these need not to be learned.</a:t>
            </a:r>
          </a:p>
          <a:p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Check carefully how to define the threshold, to avoid any bias in the training.</a:t>
            </a:r>
          </a:p>
          <a:p>
            <a:endParaRPr lang="en-US" dirty="0">
              <a:ea typeface="Linux Libertine O" pitchFamily="2" charset="0"/>
              <a:cs typeface="Linux Libertine O" pitchFamily="2" charset="0"/>
            </a:endParaRPr>
          </a:p>
          <a:p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Additionally all rows where </a:t>
            </a:r>
            <a:r>
              <a:rPr lang="en-US" dirty="0" smtClean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T&lt;300 or </a:t>
            </a:r>
            <a:r>
              <a:rPr lang="en-US" dirty="0" err="1" smtClean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f_Bilger</a:t>
            </a:r>
            <a:r>
              <a:rPr lang="en-US" dirty="0" smtClean="0">
                <a:solidFill>
                  <a:srgbClr val="0070C0"/>
                </a:solidFill>
                <a:ea typeface="Linux Libertine O" pitchFamily="2" charset="0"/>
                <a:cs typeface="Linux Libertine O" pitchFamily="2" charset="0"/>
              </a:rPr>
              <a:t> == 0 </a:t>
            </a: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are removed from the database.</a:t>
            </a:r>
          </a:p>
          <a:p>
            <a:endParaRPr lang="en-US" dirty="0">
              <a:ea typeface="Linux Libertine O" pitchFamily="2" charset="0"/>
              <a:cs typeface="Linux Libertine O" pitchFamily="2" charset="0"/>
            </a:endParaRPr>
          </a:p>
          <a:p>
            <a:endParaRPr lang="en-US" dirty="0" smtClean="0">
              <a:ea typeface="Linux Libertine O" pitchFamily="2" charset="0"/>
              <a:cs typeface="Linux Libertine O" pitchFamily="2" charset="0"/>
            </a:endParaRPr>
          </a:p>
          <a:p>
            <a:endParaRPr lang="en-US" dirty="0" smtClean="0">
              <a:solidFill>
                <a:srgbClr val="0070C0"/>
              </a:solidFill>
              <a:ea typeface="Linux Libertine O" pitchFamily="2" charset="0"/>
              <a:cs typeface="Linux Libertine O" pitchFamily="2" charset="0"/>
            </a:endParaRPr>
          </a:p>
          <a:p>
            <a:endParaRPr lang="en-US" dirty="0" smtClean="0">
              <a:latin typeface="+mj-lt"/>
              <a:ea typeface="Linux Libertine O" pitchFamily="2" charset="0"/>
              <a:cs typeface="Linux Libertine O" pitchFamily="2" charset="0"/>
            </a:endParaRPr>
          </a:p>
          <a:p>
            <a:endParaRPr lang="en-US" sz="1050" dirty="0" smtClean="0">
              <a:latin typeface="+mj-lt"/>
              <a:ea typeface="Linux Libertine O" pitchFamily="2" charset="0"/>
              <a:cs typeface="Linux Libertine 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3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008112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4</a:t>
            </a:r>
            <a:r>
              <a:rPr lang="en-US" sz="3000" dirty="0" smtClean="0"/>
              <a:t>. Step: Pre-processing the data</a:t>
            </a:r>
            <a:endParaRPr lang="en-US" sz="3000" dirty="0"/>
          </a:p>
        </p:txBody>
      </p:sp>
      <p:sp>
        <p:nvSpPr>
          <p:cNvPr id="4" name="Textfeld 3"/>
          <p:cNvSpPr txBox="1"/>
          <p:nvPr/>
        </p:nvSpPr>
        <p:spPr>
          <a:xfrm>
            <a:off x="755576" y="1340768"/>
            <a:ext cx="8136904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Necessary steps are: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Scaling		DONE</a:t>
            </a:r>
            <a:endParaRPr lang="en-US" dirty="0" smtClean="0">
              <a:ea typeface="Linux Libertine O" pitchFamily="2" charset="0"/>
              <a:cs typeface="Linux Libertine O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Transforming		DONE</a:t>
            </a:r>
            <a:endParaRPr lang="en-US" dirty="0" smtClean="0">
              <a:ea typeface="Linux Libertine O" pitchFamily="2" charset="0"/>
              <a:cs typeface="Linux Libertine O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Splitting		DONE</a:t>
            </a:r>
            <a:endParaRPr lang="en-US" dirty="0" smtClean="0">
              <a:ea typeface="Linux Libertine O" pitchFamily="2" charset="0"/>
              <a:cs typeface="Linux Libertine O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Batch </a:t>
            </a: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training		DONE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ea typeface="Linux Libertine O" pitchFamily="2" charset="0"/>
                <a:cs typeface="Linux Libertine O" pitchFamily="2" charset="0"/>
              </a:rPr>
              <a:t>Learning Rate</a:t>
            </a:r>
            <a:endParaRPr lang="en-US" dirty="0" smtClean="0">
              <a:ea typeface="Linux Libertine O" pitchFamily="2" charset="0"/>
              <a:cs typeface="Linux Libertine O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ea typeface="Linux Libertine O" pitchFamily="2" charset="0"/>
              <a:cs typeface="Linux Libertine O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ea typeface="Linux Libertine O" pitchFamily="2" charset="0"/>
              <a:cs typeface="Linux Libertine O" pitchFamily="2" charset="0"/>
            </a:endParaRPr>
          </a:p>
          <a:p>
            <a:endParaRPr lang="en-US" dirty="0" smtClean="0">
              <a:ea typeface="Linux Libertine O" pitchFamily="2" charset="0"/>
              <a:cs typeface="Linux Libertine O" pitchFamily="2" charset="0"/>
            </a:endParaRPr>
          </a:p>
          <a:p>
            <a:endParaRPr lang="en-US" dirty="0" smtClean="0">
              <a:solidFill>
                <a:srgbClr val="0070C0"/>
              </a:solidFill>
              <a:ea typeface="Linux Libertine O" pitchFamily="2" charset="0"/>
              <a:cs typeface="Linux Libertine O" pitchFamily="2" charset="0"/>
            </a:endParaRPr>
          </a:p>
          <a:p>
            <a:endParaRPr lang="en-US" dirty="0" smtClean="0">
              <a:latin typeface="+mj-lt"/>
              <a:ea typeface="Linux Libertine O" pitchFamily="2" charset="0"/>
              <a:cs typeface="Linux Libertine O" pitchFamily="2" charset="0"/>
            </a:endParaRPr>
          </a:p>
          <a:p>
            <a:endParaRPr lang="en-US" sz="1050" dirty="0" smtClean="0">
              <a:latin typeface="+mj-lt"/>
              <a:ea typeface="Linux Libertine O" pitchFamily="2" charset="0"/>
              <a:cs typeface="Linux Libertine 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6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flow:</a:t>
            </a:r>
            <a:br>
              <a:rPr lang="en-US" dirty="0" smtClean="0"/>
            </a:br>
            <a:r>
              <a:rPr lang="en-US" dirty="0" smtClean="0"/>
              <a:t>Generation of ANN Database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6499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Bildschirmpräsentation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Work flow: Generation of ANN Database and ANN training</vt:lpstr>
      <vt:lpstr>1. Step: Read in Raw data</vt:lpstr>
      <vt:lpstr>2. Step: ODE Integration</vt:lpstr>
      <vt:lpstr>3. Step: Filter, resample and shuffle the data base</vt:lpstr>
      <vt:lpstr>4. Step: Pre-processing the data</vt:lpstr>
      <vt:lpstr>Work flow: Generation of ANN Database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flow: Generation of ANN Database</dc:title>
  <dc:creator>Maximilian Haninger</dc:creator>
  <cp:lastModifiedBy>Maximilian Haninger</cp:lastModifiedBy>
  <cp:revision>26</cp:revision>
  <dcterms:created xsi:type="dcterms:W3CDTF">2019-06-19T11:11:34Z</dcterms:created>
  <dcterms:modified xsi:type="dcterms:W3CDTF">2019-08-21T16:11:01Z</dcterms:modified>
</cp:coreProperties>
</file>