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 SemiBold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regular.fntdata"/><Relationship Id="rId22" Type="http://schemas.openxmlformats.org/officeDocument/2006/relationships/font" Target="fonts/NunitoSemiBold-italic.fntdata"/><Relationship Id="rId21" Type="http://schemas.openxmlformats.org/officeDocument/2006/relationships/font" Target="fonts/NunitoSemiBold-bold.fntdata"/><Relationship Id="rId24" Type="http://schemas.openxmlformats.org/officeDocument/2006/relationships/font" Target="fonts/Nunito-regular.fntdata"/><Relationship Id="rId23" Type="http://schemas.openxmlformats.org/officeDocument/2006/relationships/font" Target="fonts/Nunito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441b2645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1441b2645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1441b264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1441b264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143a544c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143a544c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143e24d4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143e24d4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b4ed1a25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b4ed1a25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b4ed1a2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b4ed1a2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b4ed1a256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b4ed1a256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b4ed1a25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b4ed1a25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high level overview of the methods used: Kaggle - download dataset, SQL - clean the data, Pandas - analyze the data, JS Library - visualize the data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441b2645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441b2645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441b264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1441b264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1441b264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1441b264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2b9c001bd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2b9c001bd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42e07411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142e07411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s://www.kaggle.com/datasets/thedevastator/global-fossil-co2-emissions-by-country-2002-2022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zubludiving.com/destination/malaysia/sabah/sipadan" TargetMode="External"/><Relationship Id="rId10" Type="http://schemas.openxmlformats.org/officeDocument/2006/relationships/hyperlink" Target="https://www.chartjs3.com/docs/chart/getting-started/" TargetMode="External"/><Relationship Id="rId13" Type="http://schemas.openxmlformats.org/officeDocument/2006/relationships/hyperlink" Target="https://www.marineconservation.org.au/coral-bleaching/" TargetMode="External"/><Relationship Id="rId12" Type="http://schemas.openxmlformats.org/officeDocument/2006/relationships/hyperlink" Target="https://www.worldwildlife.org/pages/everything-you-need-to-know-about-coral-bleaching-and-how-we-can-stop-it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epa.gov/ghgemissions/sources-greenhouse-gas-emissions" TargetMode="External"/><Relationship Id="rId4" Type="http://schemas.openxmlformats.org/officeDocument/2006/relationships/hyperlink" Target="https://ourworldindata.org/emissions-by-sector" TargetMode="External"/><Relationship Id="rId9" Type="http://schemas.openxmlformats.org/officeDocument/2006/relationships/hyperlink" Target="https://www.chartjs.org/docs/latest/getting-started/" TargetMode="External"/><Relationship Id="rId5" Type="http://schemas.openxmlformats.org/officeDocument/2006/relationships/hyperlink" Target="https://www.ipcc-nggip.iges.or.jp/public/gp/bgp/3_1_Cement_Production.pdf" TargetMode="External"/><Relationship Id="rId6" Type="http://schemas.openxmlformats.org/officeDocument/2006/relationships/hyperlink" Target="https://www.epa.gov/greenvehicles/greenhouse-gas-emissions-typical-passenger-vehicle#:~:text=Every%20gallon%20of%20gasoline%20burned%20creates%20about%208%2C887%20grams%20of%20CO2" TargetMode="External"/><Relationship Id="rId7" Type="http://schemas.openxmlformats.org/officeDocument/2006/relationships/hyperlink" Target="https://www.energy.gov/fecm/articles/doe-flaring-and-venting-rd-reducing-emissions-and-developing-valuable-low-carbon#:~:text=Flaring%20is%20the%20process%20of,atmosphere%2C%20typically%20in%20small%20amounts" TargetMode="External"/><Relationship Id="rId8" Type="http://schemas.openxmlformats.org/officeDocument/2006/relationships/hyperlink" Target="https://news.stanford.edu/2023/01/30/ai-predicts-global-warming-will-exceed-1-5-degrees-2030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25" y="0"/>
            <a:ext cx="77152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>
            <p:ph type="ctrTitle"/>
          </p:nvPr>
        </p:nvSpPr>
        <p:spPr>
          <a:xfrm>
            <a:off x="1590450" y="3337725"/>
            <a:ext cx="5963100" cy="11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Global CO2</a:t>
            </a:r>
            <a:r>
              <a:rPr lang="en" sz="3980"/>
              <a:t> </a:t>
            </a:r>
            <a:r>
              <a:rPr lang="en" sz="3980"/>
              <a:t>Emissions</a:t>
            </a:r>
            <a:endParaRPr sz="3980"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2444250" y="4192500"/>
            <a:ext cx="42555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Visualization Project - Team 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Xiaolin Ruan, Lucia Tablas, Maddy Hanson, Poonam Fandan</a:t>
            </a:r>
            <a:endParaRPr/>
          </a:p>
        </p:txBody>
      </p:sp>
      <p:sp>
        <p:nvSpPr>
          <p:cNvPr id="280" name="Google Shape;280;p13"/>
          <p:cNvSpPr txBox="1"/>
          <p:nvPr/>
        </p:nvSpPr>
        <p:spPr>
          <a:xfrm>
            <a:off x="689325" y="4694100"/>
            <a:ext cx="6648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Data Source:</a:t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https://www.kaggle.com/datasets/thedevastator/global-fossil-co2-emissions-by-country-2002-2022</a:t>
            </a:r>
            <a:r>
              <a:rPr lang="en" sz="800"/>
              <a:t>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5" y="152400"/>
            <a:ext cx="4510900" cy="465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775" y="152400"/>
            <a:ext cx="4510901" cy="4598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0" y="388400"/>
            <a:ext cx="8960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 </a:t>
            </a:r>
            <a:r>
              <a:rPr lang="en" sz="2750"/>
              <a:t>CO2 emissions are the main driver of</a:t>
            </a:r>
            <a:r>
              <a:rPr b="0" lang="en" sz="2750"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en" sz="2500"/>
              <a:t>Climate Change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-   Ocean Temperature Increase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	   -   Coal Kills Coral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-   Coral Bleaching</a:t>
            </a:r>
            <a:endParaRPr sz="2500"/>
          </a:p>
        </p:txBody>
      </p:sp>
      <p:pic>
        <p:nvPicPr>
          <p:cNvPr id="349" name="Google Shape;3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725" y="2338450"/>
            <a:ext cx="4756275" cy="26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38450"/>
            <a:ext cx="4387724" cy="260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https://mhanson16.github.io/Project_03/</a:t>
            </a:r>
            <a:endParaRPr/>
          </a:p>
        </p:txBody>
      </p:sp>
      <p:sp>
        <p:nvSpPr>
          <p:cNvPr id="356" name="Google Shape;356;p2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362" name="Google Shape;362;p25"/>
          <p:cNvSpPr txBox="1"/>
          <p:nvPr>
            <p:ph idx="1" type="body"/>
          </p:nvPr>
        </p:nvSpPr>
        <p:spPr>
          <a:xfrm>
            <a:off x="1303800" y="1265200"/>
            <a:ext cx="7030500" cy="3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Top CO2 Emission Types: </a:t>
            </a:r>
            <a:endParaRPr b="1"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Coal, Oil, and Gas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Top 5 CO2 Emitting Countries in 2021 </a:t>
            </a:r>
            <a:r>
              <a:rPr lang="en" sz="1500"/>
              <a:t>(</a:t>
            </a:r>
            <a:r>
              <a:rPr i="1" lang="en" sz="1500"/>
              <a:t>per capita)</a:t>
            </a:r>
            <a:r>
              <a:rPr b="1" i="1" lang="en" sz="1500"/>
              <a:t>:</a:t>
            </a:r>
            <a:r>
              <a:rPr b="1" lang="en" sz="1500"/>
              <a:t> </a:t>
            </a:r>
            <a:endParaRPr b="1"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Qatar, Bahrain, Kuwait, Trinidad &amp; Tobago,  Brunei  Darussalam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No Decrease in Global CO2 Emissions </a:t>
            </a:r>
            <a:r>
              <a:rPr b="1" i="1" lang="en" sz="1500"/>
              <a:t>per capita</a:t>
            </a:r>
            <a:r>
              <a:rPr b="1" lang="en" sz="1500"/>
              <a:t> in last 5 years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2021 Top Emitter Stats: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	Coal</a:t>
            </a:r>
            <a:r>
              <a:rPr lang="en" sz="1500"/>
              <a:t>:   </a:t>
            </a:r>
            <a:r>
              <a:rPr b="1" lang="en" sz="1500"/>
              <a:t>Mongolia</a:t>
            </a:r>
            <a:r>
              <a:rPr lang="en" sz="1500"/>
              <a:t>  -  13 tonnes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b="1" lang="en" sz="1500"/>
              <a:t>Oil</a:t>
            </a:r>
            <a:r>
              <a:rPr lang="en" sz="1500"/>
              <a:t>:   </a:t>
            </a:r>
            <a:r>
              <a:rPr b="1" lang="en" sz="1500"/>
              <a:t>Sint Maarten</a:t>
            </a:r>
            <a:r>
              <a:rPr lang="en" sz="1500"/>
              <a:t> (Dutch part)  -  14 tonnes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b="1" lang="en" sz="1500"/>
              <a:t>Gas</a:t>
            </a:r>
            <a:r>
              <a:rPr lang="en" sz="1500"/>
              <a:t>:   </a:t>
            </a:r>
            <a:r>
              <a:rPr b="1" lang="en" sz="1500"/>
              <a:t>Qatar</a:t>
            </a:r>
            <a:r>
              <a:rPr lang="en" sz="1500"/>
              <a:t>  -  31 tonnes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b="1" lang="en" sz="1500"/>
              <a:t>Cement</a:t>
            </a:r>
            <a:r>
              <a:rPr lang="en" sz="1500"/>
              <a:t>:   </a:t>
            </a:r>
            <a:r>
              <a:rPr b="1" lang="en" sz="1500"/>
              <a:t>Saudi Arabia </a:t>
            </a:r>
            <a:r>
              <a:rPr lang="en" sz="1500"/>
              <a:t> -  0.7 tonnes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	</a:t>
            </a:r>
            <a:r>
              <a:rPr b="1" lang="en" sz="1500"/>
              <a:t>Flaring</a:t>
            </a:r>
            <a:r>
              <a:rPr lang="en" sz="1500"/>
              <a:t>:   </a:t>
            </a:r>
            <a:r>
              <a:rPr b="1" lang="en" sz="1500"/>
              <a:t>Libya </a:t>
            </a:r>
            <a:r>
              <a:rPr lang="en" sz="1500"/>
              <a:t> -  1.67 tonnes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1303800" y="598575"/>
            <a:ext cx="70305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68" name="Google Shape;368;p26"/>
          <p:cNvSpPr txBox="1"/>
          <p:nvPr>
            <p:ph idx="1" type="body"/>
          </p:nvPr>
        </p:nvSpPr>
        <p:spPr>
          <a:xfrm>
            <a:off x="1117475" y="1379000"/>
            <a:ext cx="7216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https://www.epa.gov/ghgemissions/sources-greenhouse-gas-emissions</a:t>
            </a:r>
            <a:endParaRPr sz="1100" u="sng">
              <a:solidFill>
                <a:schemeClr val="hlink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https://ourworldindata.org/emissions-by-sector</a:t>
            </a:r>
            <a:endParaRPr sz="1100" u="sng">
              <a:solidFill>
                <a:schemeClr val="hlink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https://www.ipcc-nggip.iges.or.jp/public/gp/bgp/3_1_Cement_Production.pdf</a:t>
            </a:r>
            <a:endParaRPr sz="1100" u="sng">
              <a:solidFill>
                <a:schemeClr val="hlink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https://www.epa.gov/greenvehicles/greenhouse-gas-emissions-typical-passenger-vehicle#:~:text=Every%20gallon%20of%20gasoline%20burned%20creates%20about%208%2C887%20grams%20of%20CO2</a:t>
            </a:r>
            <a:endParaRPr sz="1100" u="sng">
              <a:solidFill>
                <a:schemeClr val="hlink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https://www.energy.gov/fecm/articles/doe-flaring-and-venting-rd-reducing-emissions-and-developing-valuable-low-carbon#:~:text=Flaring%20is%20the%20process%20of,atmosphere%2C%20typically%20in%20small%20amounts</a:t>
            </a:r>
            <a:r>
              <a:rPr lang="en" sz="1100" u="sng">
                <a:solidFill>
                  <a:schemeClr val="hlink"/>
                </a:solidFill>
              </a:rPr>
              <a:t>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https://news.stanford.edu/2023/01/30/ai-predicts-global-warming-will-exceed-1-5-degrees-2030s/</a:t>
            </a:r>
            <a:r>
              <a:rPr lang="en" sz="1100"/>
              <a:t>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https://www.chartjs.org/docs/latest/getting-started/</a:t>
            </a:r>
            <a:r>
              <a:rPr lang="en" sz="1100"/>
              <a:t>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https://www.chartjs3.com/docs/chart/getting-started/</a:t>
            </a:r>
            <a:r>
              <a:rPr lang="en" sz="1100"/>
              <a:t>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https://www.zubludiving.com/destination/malaysia/sabah/sipadan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12"/>
              </a:rPr>
              <a:t>https://www.worldwildlife.org/pages/everything-you-need-to-know-about-coral-bleaching-and-how-we-can-stop-it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13"/>
              </a:rPr>
              <a:t>https://www.marineconservation.org.au/coral-bleaching/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377725"/>
            <a:ext cx="7030500" cy="31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Nunito SemiBold"/>
              <a:buChar char="●"/>
            </a:pPr>
            <a:r>
              <a:rPr lang="en" sz="1650">
                <a:latin typeface="Nunito SemiBold"/>
                <a:ea typeface="Nunito SemiBold"/>
                <a:cs typeface="Nunito SemiBold"/>
                <a:sym typeface="Nunito SemiBold"/>
              </a:rPr>
              <a:t>Changes in global temperature </a:t>
            </a:r>
            <a:endParaRPr sz="16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Font typeface="Nunito SemiBold"/>
              <a:buChar char="○"/>
            </a:pPr>
            <a:r>
              <a:rPr lang="en" sz="1650">
                <a:latin typeface="Nunito SemiBold"/>
                <a:ea typeface="Nunito SemiBold"/>
                <a:cs typeface="Nunito SemiBold"/>
                <a:sym typeface="Nunito SemiBold"/>
              </a:rPr>
              <a:t>1880 - 1980: ↑ .07℃ per decade</a:t>
            </a:r>
            <a:endParaRPr sz="16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Font typeface="Nunito SemiBold"/>
              <a:buChar char="○"/>
            </a:pPr>
            <a:r>
              <a:rPr lang="en" sz="1650">
                <a:latin typeface="Nunito SemiBold"/>
                <a:ea typeface="Nunito SemiBold"/>
                <a:cs typeface="Nunito SemiBold"/>
                <a:sym typeface="Nunito SemiBold"/>
              </a:rPr>
              <a:t>1980 +: </a:t>
            </a:r>
            <a:r>
              <a:rPr lang="en" sz="1650">
                <a:latin typeface="Nunito SemiBold"/>
                <a:ea typeface="Nunito SemiBold"/>
                <a:cs typeface="Nunito SemiBold"/>
                <a:sym typeface="Nunito SemiBold"/>
              </a:rPr>
              <a:t>↑ .18℃ per decade</a:t>
            </a:r>
            <a:endParaRPr sz="16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SzPts val="1650"/>
              <a:buFont typeface="Nunito SemiBold"/>
              <a:buChar char="●"/>
            </a:pPr>
            <a:r>
              <a:rPr lang="en" sz="1650">
                <a:latin typeface="Nunito SemiBold"/>
                <a:ea typeface="Nunito SemiBold"/>
                <a:cs typeface="Nunito SemiBold"/>
                <a:sym typeface="Nunito SemiBold"/>
              </a:rPr>
              <a:t>CO2 emissions are the main driver of climate change</a:t>
            </a:r>
            <a:endParaRPr sz="16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Font typeface="Nunito SemiBold"/>
              <a:buChar char="○"/>
            </a:pPr>
            <a:r>
              <a:rPr lang="en" sz="1650">
                <a:latin typeface="Nunito SemiBold"/>
                <a:ea typeface="Nunito SemiBold"/>
                <a:cs typeface="Nunito SemiBold"/>
                <a:sym typeface="Nunito SemiBold"/>
              </a:rPr>
              <a:t>Polar ice loss</a:t>
            </a:r>
            <a:endParaRPr sz="16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Font typeface="Nunito SemiBold"/>
              <a:buChar char="○"/>
            </a:pPr>
            <a:r>
              <a:rPr lang="en" sz="1650">
                <a:latin typeface="Nunito SemiBold"/>
                <a:ea typeface="Nunito SemiBold"/>
                <a:cs typeface="Nunito SemiBold"/>
                <a:sym typeface="Nunito SemiBold"/>
              </a:rPr>
              <a:t>Ocean temperature increases</a:t>
            </a:r>
            <a:endParaRPr sz="16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Font typeface="Nunito SemiBold"/>
              <a:buChar char="○"/>
            </a:pPr>
            <a:r>
              <a:rPr lang="en" sz="1650">
                <a:latin typeface="Nunito SemiBold"/>
                <a:ea typeface="Nunito SemiBold"/>
                <a:cs typeface="Nunito SemiBold"/>
                <a:sym typeface="Nunito SemiBold"/>
              </a:rPr>
              <a:t>Rise in sea level</a:t>
            </a:r>
            <a:endParaRPr sz="16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Emission Types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254500" y="1549700"/>
            <a:ext cx="7079700" cy="29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Nunito SemiBold"/>
              <a:buChar char="●"/>
            </a:pPr>
            <a:r>
              <a:rPr lang="en" sz="1650">
                <a:latin typeface="Nunito SemiBold"/>
                <a:ea typeface="Nunito SemiBold"/>
                <a:cs typeface="Nunito SemiBold"/>
                <a:sym typeface="Nunito SemiBold"/>
              </a:rPr>
              <a:t>Coal</a:t>
            </a:r>
            <a:endParaRPr sz="16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Nunito SemiBold"/>
              <a:buChar char="●"/>
            </a:pPr>
            <a:r>
              <a:rPr lang="en" sz="1650">
                <a:latin typeface="Nunito SemiBold"/>
                <a:ea typeface="Nunito SemiBold"/>
                <a:cs typeface="Nunito SemiBold"/>
                <a:sym typeface="Nunito SemiBold"/>
              </a:rPr>
              <a:t>Oil</a:t>
            </a:r>
            <a:endParaRPr sz="16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Nunito SemiBold"/>
              <a:buChar char="●"/>
            </a:pPr>
            <a:r>
              <a:rPr lang="en" sz="1650">
                <a:latin typeface="Nunito SemiBold"/>
                <a:ea typeface="Nunito SemiBold"/>
                <a:cs typeface="Nunito SemiBold"/>
                <a:sym typeface="Nunito SemiBold"/>
              </a:rPr>
              <a:t>Gas</a:t>
            </a:r>
            <a:endParaRPr sz="16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Nunito SemiBold"/>
              <a:buChar char="●"/>
            </a:pPr>
            <a:r>
              <a:rPr lang="en" sz="1650">
                <a:latin typeface="Nunito SemiBold"/>
                <a:ea typeface="Nunito SemiBold"/>
                <a:cs typeface="Nunito SemiBold"/>
                <a:sym typeface="Nunito SemiBold"/>
              </a:rPr>
              <a:t>Cement</a:t>
            </a:r>
            <a:endParaRPr sz="16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Nunito SemiBold"/>
              <a:buChar char="●"/>
            </a:pPr>
            <a:r>
              <a:rPr lang="en" sz="1650">
                <a:latin typeface="Nunito SemiBold"/>
                <a:ea typeface="Nunito SemiBold"/>
                <a:cs typeface="Nunito SemiBold"/>
                <a:sym typeface="Nunito SemiBold"/>
              </a:rPr>
              <a:t>Flaring</a:t>
            </a:r>
            <a:endParaRPr sz="16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Used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300" y="3897850"/>
            <a:ext cx="3343975" cy="9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608600" y="1490775"/>
            <a:ext cx="3430500" cy="32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Dataset</a:t>
            </a:r>
            <a:endParaRPr sz="24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Database</a:t>
            </a:r>
            <a:endParaRPr sz="24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</a:t>
            </a:r>
            <a:r>
              <a:rPr lang="en" sz="2400"/>
              <a:t>Library</a:t>
            </a:r>
            <a:endParaRPr sz="24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JS Library</a:t>
            </a:r>
            <a:endParaRPr sz="2400"/>
          </a:p>
        </p:txBody>
      </p:sp>
      <p:pic>
        <p:nvPicPr>
          <p:cNvPr id="300" name="Google Shape;300;p16"/>
          <p:cNvPicPr preferRelativeResize="0"/>
          <p:nvPr/>
        </p:nvPicPr>
        <p:blipFill rotWithShape="1">
          <a:blip r:embed="rId4">
            <a:alphaModFix amt="93000"/>
          </a:blip>
          <a:srcRect b="27996" l="0" r="0" t="20176"/>
          <a:stretch/>
        </p:blipFill>
        <p:spPr>
          <a:xfrm>
            <a:off x="5180100" y="2015125"/>
            <a:ext cx="1690376" cy="87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7738" y="1204825"/>
            <a:ext cx="1975104" cy="73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7400" y="2803538"/>
            <a:ext cx="2715768" cy="1105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Questions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303800" y="1377725"/>
            <a:ext cx="7030500" cy="31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Font typeface="Nunito SemiBold"/>
              <a:buAutoNum type="arabicPeriod"/>
            </a:pPr>
            <a:r>
              <a:rPr lang="en" sz="1650">
                <a:latin typeface="Nunito SemiBold"/>
                <a:ea typeface="Nunito SemiBold"/>
                <a:cs typeface="Nunito SemiBold"/>
                <a:sym typeface="Nunito SemiBold"/>
              </a:rPr>
              <a:t>Which countries are the top emitters of CO2?</a:t>
            </a:r>
            <a:endParaRPr sz="16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Font typeface="Nunito SemiBold"/>
              <a:buAutoNum type="arabicPeriod"/>
            </a:pPr>
            <a:r>
              <a:rPr lang="en" sz="1650">
                <a:latin typeface="Nunito SemiBold"/>
                <a:ea typeface="Nunito SemiBold"/>
                <a:cs typeface="Nunito SemiBold"/>
                <a:sym typeface="Nunito SemiBold"/>
              </a:rPr>
              <a:t>Which emission types contribute most to overall CO2 emissions?</a:t>
            </a:r>
            <a:endParaRPr sz="16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Font typeface="Nunito SemiBold"/>
              <a:buAutoNum type="arabicPeriod"/>
            </a:pPr>
            <a:r>
              <a:rPr lang="en" sz="1650">
                <a:latin typeface="Nunito SemiBold"/>
                <a:ea typeface="Nunito SemiBold"/>
                <a:cs typeface="Nunito SemiBold"/>
                <a:sym typeface="Nunito SemiBold"/>
              </a:rPr>
              <a:t>What trends can be drawn? </a:t>
            </a:r>
            <a:endParaRPr sz="16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Font typeface="Nunito SemiBold"/>
              <a:buAutoNum type="arabicPeriod"/>
            </a:pPr>
            <a:r>
              <a:rPr lang="en" sz="1650">
                <a:latin typeface="Nunito SemiBold"/>
                <a:ea typeface="Nunito SemiBold"/>
                <a:cs typeface="Nunito SemiBold"/>
                <a:sym typeface="Nunito SemiBold"/>
              </a:rPr>
              <a:t>Do we see correlations between increase/decrease in CO2 emissions and increase/decrease in country’s per capita over the years?</a:t>
            </a:r>
            <a:endParaRPr sz="16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Font typeface="Nunito SemiBold"/>
              <a:buAutoNum type="arabicPeriod"/>
            </a:pPr>
            <a:r>
              <a:rPr lang="en" sz="1650">
                <a:latin typeface="Nunito SemiBold"/>
                <a:ea typeface="Nunito SemiBold"/>
                <a:cs typeface="Nunito SemiBold"/>
                <a:sym typeface="Nunito SemiBold"/>
              </a:rPr>
              <a:t>What shifts occur in what countries? </a:t>
            </a:r>
            <a:endParaRPr sz="16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Note: Interactive Charts will be displayed during Web 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/>
        </p:nvSpPr>
        <p:spPr>
          <a:xfrm>
            <a:off x="1320475" y="149075"/>
            <a:ext cx="613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     Top 5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contributors of Various CO2 Emissions 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50" y="777300"/>
            <a:ext cx="3313191" cy="18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550" y="853500"/>
            <a:ext cx="4857467" cy="18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75" y="2792825"/>
            <a:ext cx="3546070" cy="16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2775" y="2822950"/>
            <a:ext cx="3923872" cy="18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/>
        </p:nvSpPr>
        <p:spPr>
          <a:xfrm>
            <a:off x="3031675" y="827325"/>
            <a:ext cx="7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Qatar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7832275" y="2808525"/>
            <a:ext cx="7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Qatar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107875" y="2770075"/>
            <a:ext cx="13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Luxembourg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7222675" y="827325"/>
            <a:ext cx="15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Sint Maarten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15" y="654662"/>
            <a:ext cx="7673371" cy="38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15" y="654662"/>
            <a:ext cx="7673371" cy="38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