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60" r:id="rId5"/>
    <p:sldId id="261" r:id="rId6"/>
    <p:sldId id="262" r:id="rId7"/>
    <p:sldId id="264" r:id="rId8"/>
    <p:sldId id="265" r:id="rId9"/>
    <p:sldId id="266" r:id="rId10"/>
    <p:sldId id="267" r:id="rId11"/>
    <p:sldId id="268" r:id="rId12"/>
    <p:sldId id="269" r:id="rId13"/>
    <p:sldId id="270" r:id="rId14"/>
    <p:sldId id="271" r:id="rId15"/>
    <p:sldId id="272" r:id="rId16"/>
    <p:sldId id="273" r:id="rId17"/>
    <p:sldId id="286" r:id="rId18"/>
    <p:sldId id="287" r:id="rId19"/>
    <p:sldId id="275" r:id="rId20"/>
    <p:sldId id="277" r:id="rId21"/>
    <p:sldId id="280" r:id="rId22"/>
    <p:sldId id="281" r:id="rId23"/>
    <p:sldId id="282" r:id="rId24"/>
    <p:sldId id="283" r:id="rId25"/>
    <p:sldId id="284" r:id="rId26"/>
    <p:sldId id="285" r:id="rId27"/>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8/26/2021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8/26/2021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8/26/2021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bg1"/>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bg1"/>
                </a:solidFill>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bg1"/>
                </a:solidFill>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bg1"/>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491683" y="987574"/>
            <a:ext cx="8400797" cy="460648"/>
          </a:xfrm>
          <a:prstGeom prst="rect">
            <a:avLst/>
          </a:prstGeom>
        </p:spPr>
        <p:txBody>
          <a:bodyPr anchor="ctr"/>
          <a:lstStyle>
            <a:lvl1pPr marL="0" indent="0">
              <a:buNone/>
              <a:defRPr sz="2000">
                <a:solidFill>
                  <a:schemeClr val="bg1"/>
                </a:solidFill>
              </a:defRPr>
            </a:lvl1pPr>
          </a:lstStyle>
          <a:p>
            <a:pPr lvl="0"/>
            <a:r>
              <a:rPr lang="en-US" altLang="ko-KR" dirty="0"/>
              <a:t>Click to edit Master text styles</a:t>
            </a:r>
          </a:p>
        </p:txBody>
      </p:sp>
      <p:sp>
        <p:nvSpPr>
          <p:cNvPr id="5" name="Content Placeholder 2"/>
          <p:cNvSpPr>
            <a:spLocks noGrp="1"/>
          </p:cNvSpPr>
          <p:nvPr>
            <p:ph idx="10"/>
          </p:nvPr>
        </p:nvSpPr>
        <p:spPr>
          <a:xfrm>
            <a:off x="502027" y="1664245"/>
            <a:ext cx="8400797" cy="2995737"/>
          </a:xfrm>
          <a:prstGeom prst="rect">
            <a:avLst/>
          </a:prstGeom>
        </p:spPr>
        <p:txBody>
          <a:bodyPr lIns="396000" anchor="t"/>
          <a:lstStyle>
            <a:lvl1pPr marL="0" indent="0">
              <a:buNone/>
              <a:defRPr sz="1400">
                <a:solidFill>
                  <a:schemeClr val="bg1"/>
                </a:solidFill>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t>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t>8/26/2021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t>8/26/2021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t>8/26/2021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8/26/2021</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23930" y="2067694"/>
            <a:ext cx="4591058" cy="307777"/>
          </a:xfrm>
          <a:prstGeom prst="rect">
            <a:avLst/>
          </a:prstGeom>
          <a:noFill/>
        </p:spPr>
        <p:txBody>
          <a:bodyPr wrap="square">
            <a:spAutoFit/>
          </a:bodyPr>
          <a:lstStyle/>
          <a:p>
            <a:pPr fontAlgn="auto">
              <a:spcBef>
                <a:spcPts val="0"/>
              </a:spcBef>
              <a:spcAft>
                <a:spcPts val="0"/>
              </a:spcAft>
              <a:defRPr/>
            </a:pPr>
            <a:r>
              <a:rPr kumimoji="0" lang="en-US" altLang="ko-KR" sz="1400" b="1" spc="300" dirty="0">
                <a:solidFill>
                  <a:schemeClr val="bg1">
                    <a:lumMod val="85000"/>
                  </a:schemeClr>
                </a:solidFill>
                <a:latin typeface="Arial" pitchFamily="34" charset="0"/>
                <a:cs typeface="Arial" pitchFamily="34" charset="0"/>
              </a:rPr>
              <a:t>A Machine </a:t>
            </a:r>
            <a:r>
              <a:rPr lang="en-US" altLang="ko-KR" sz="1400" b="1" spc="300" dirty="0">
                <a:solidFill>
                  <a:schemeClr val="bg1">
                    <a:lumMod val="85000"/>
                  </a:schemeClr>
                </a:solidFill>
                <a:latin typeface="Arial" pitchFamily="34" charset="0"/>
                <a:cs typeface="Arial" pitchFamily="34" charset="0"/>
              </a:rPr>
              <a:t>L</a:t>
            </a:r>
            <a:r>
              <a:rPr kumimoji="0" lang="en-US" altLang="ko-KR" sz="1400" b="1" spc="300" dirty="0">
                <a:solidFill>
                  <a:schemeClr val="bg1">
                    <a:lumMod val="85000"/>
                  </a:schemeClr>
                </a:solidFill>
                <a:latin typeface="Arial" pitchFamily="34" charset="0"/>
                <a:cs typeface="Arial" pitchFamily="34" charset="0"/>
              </a:rPr>
              <a:t>earning </a:t>
            </a:r>
            <a:r>
              <a:rPr lang="en-US" altLang="ko-KR" sz="1400" b="1" spc="300" dirty="0">
                <a:solidFill>
                  <a:schemeClr val="bg1">
                    <a:lumMod val="85000"/>
                  </a:schemeClr>
                </a:solidFill>
                <a:latin typeface="Arial" pitchFamily="34" charset="0"/>
                <a:cs typeface="Arial" pitchFamily="34" charset="0"/>
              </a:rPr>
              <a:t>P</a:t>
            </a:r>
            <a:r>
              <a:rPr kumimoji="0" lang="en-US" altLang="ko-KR" sz="1400" b="1" spc="300" dirty="0">
                <a:solidFill>
                  <a:schemeClr val="bg1">
                    <a:lumMod val="85000"/>
                  </a:schemeClr>
                </a:solidFill>
                <a:latin typeface="Arial" pitchFamily="34" charset="0"/>
                <a:cs typeface="Arial" pitchFamily="34" charset="0"/>
              </a:rPr>
              <a:t>roject </a:t>
            </a:r>
          </a:p>
        </p:txBody>
      </p:sp>
      <p:sp>
        <p:nvSpPr>
          <p:cNvPr id="5" name="TextBox 1"/>
          <p:cNvSpPr txBox="1">
            <a:spLocks noChangeArrowheads="1"/>
          </p:cNvSpPr>
          <p:nvPr/>
        </p:nvSpPr>
        <p:spPr bwMode="auto">
          <a:xfrm>
            <a:off x="3923928" y="915566"/>
            <a:ext cx="4591060" cy="1200329"/>
          </a:xfrm>
          <a:prstGeom prst="rect">
            <a:avLst/>
          </a:prstGeom>
          <a:noFill/>
          <a:ln w="9525">
            <a:noFill/>
            <a:miter lim="800000"/>
            <a:headEnd/>
            <a:tailEnd/>
          </a:ln>
        </p:spPr>
        <p:txBody>
          <a:bodyPr wrap="square">
            <a:spAutoFit/>
          </a:bodyPr>
          <a:lstStyle/>
          <a:p>
            <a:r>
              <a:rPr lang="en-US" altLang="ko-KR" sz="3600" b="1" spc="300" dirty="0">
                <a:solidFill>
                  <a:schemeClr val="bg1">
                    <a:lumMod val="85000"/>
                  </a:schemeClr>
                </a:solidFill>
                <a:effectLst>
                  <a:outerShdw blurRad="38100" dist="38100" dir="2700000" algn="tl">
                    <a:srgbClr val="000000">
                      <a:alpha val="43137"/>
                    </a:srgbClr>
                  </a:outerShdw>
                </a:effectLst>
                <a:latin typeface="Arial" pitchFamily="34" charset="0"/>
                <a:ea typeface="맑은 고딕" pitchFamily="50" charset="-127"/>
                <a:cs typeface="Arial" pitchFamily="34" charset="0"/>
              </a:rPr>
              <a:t>Diamond </a:t>
            </a:r>
          </a:p>
          <a:p>
            <a:r>
              <a:rPr lang="en-US" altLang="ko-KR" sz="3600" b="1" spc="300" dirty="0">
                <a:solidFill>
                  <a:schemeClr val="bg1">
                    <a:lumMod val="85000"/>
                  </a:schemeClr>
                </a:solidFill>
                <a:effectLst>
                  <a:outerShdw blurRad="38100" dist="38100" dir="2700000" algn="tl">
                    <a:srgbClr val="000000">
                      <a:alpha val="43137"/>
                    </a:srgbClr>
                  </a:outerShdw>
                </a:effectLst>
                <a:latin typeface="Arial" pitchFamily="34" charset="0"/>
                <a:ea typeface="맑은 고딕" pitchFamily="50" charset="-127"/>
                <a:cs typeface="Arial" pitchFamily="34" charset="0"/>
              </a:rPr>
              <a:t>Price Prediction </a:t>
            </a:r>
          </a:p>
        </p:txBody>
      </p:sp>
      <p:sp>
        <p:nvSpPr>
          <p:cNvPr id="2" name="TextBox 1">
            <a:extLst>
              <a:ext uri="{FF2B5EF4-FFF2-40B4-BE49-F238E27FC236}">
                <a16:creationId xmlns:a16="http://schemas.microsoft.com/office/drawing/2014/main" id="{9E0BD0DD-B2A9-43AC-AC0B-6389A3900F67}"/>
              </a:ext>
            </a:extLst>
          </p:cNvPr>
          <p:cNvSpPr txBox="1"/>
          <p:nvPr/>
        </p:nvSpPr>
        <p:spPr>
          <a:xfrm>
            <a:off x="5220072" y="4912668"/>
            <a:ext cx="4752528" cy="230832"/>
          </a:xfrm>
          <a:prstGeom prst="rect">
            <a:avLst/>
          </a:prstGeom>
          <a:noFill/>
        </p:spPr>
        <p:txBody>
          <a:bodyPr wrap="square" rtlCol="0">
            <a:spAutoFit/>
          </a:bodyPr>
          <a:lstStyle/>
          <a:p>
            <a:r>
              <a:rPr lang="en-US" sz="900" dirty="0">
                <a:solidFill>
                  <a:schemeClr val="bg1"/>
                </a:solidFill>
              </a:rPr>
              <a:t>Done by: </a:t>
            </a:r>
            <a:r>
              <a:rPr lang="en-US" sz="900" dirty="0" err="1">
                <a:solidFill>
                  <a:schemeClr val="bg1"/>
                </a:solidFill>
              </a:rPr>
              <a:t>Asala</a:t>
            </a:r>
            <a:r>
              <a:rPr lang="en-US" sz="900" dirty="0">
                <a:solidFill>
                  <a:schemeClr val="bg1"/>
                </a:solidFill>
              </a:rPr>
              <a:t> Shawabkeh, Mustapha </a:t>
            </a:r>
            <a:r>
              <a:rPr lang="en-US" sz="900" dirty="0" err="1">
                <a:solidFill>
                  <a:schemeClr val="bg1"/>
                </a:solidFill>
              </a:rPr>
              <a:t>Haouili</a:t>
            </a:r>
            <a:r>
              <a:rPr lang="en-US" sz="900" dirty="0">
                <a:solidFill>
                  <a:schemeClr val="bg1"/>
                </a:solidFill>
              </a:rPr>
              <a:t>, Rana Wahid, Anas </a:t>
            </a:r>
            <a:r>
              <a:rPr lang="en-US" sz="900" dirty="0" err="1">
                <a:solidFill>
                  <a:schemeClr val="bg1"/>
                </a:solidFill>
              </a:rPr>
              <a:t>Alyan</a:t>
            </a:r>
            <a:endParaRPr lang="en-US" sz="900" dirty="0">
              <a:solidFill>
                <a:schemeClr val="bg1"/>
              </a:solidFill>
            </a:endParaRPr>
          </a:p>
        </p:txBody>
      </p:sp>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210" y="1167132"/>
            <a:ext cx="7346158" cy="1044576"/>
          </a:xfrm>
          <a:solidFill>
            <a:schemeClr val="bg1">
              <a:lumMod val="50000"/>
            </a:schemeClr>
          </a:solidFill>
        </p:spPr>
        <p:txBody>
          <a:bodyPr/>
          <a:lstStyle/>
          <a:p>
            <a:r>
              <a:rPr lang="en-US" sz="1400" dirty="0">
                <a:cs typeface="Arial" pitchFamily="34" charset="0"/>
              </a:rPr>
              <a:t>Now we need to check for outliers in the data, Outliers badly affect mean and standard deviation of the dataset. These may statistically give erroneous results. Most machine   learning algorithms do not work well in the presence of outlier. So it is desirable to     detect and remove outliers. Best way is by using the Boxplot.</a:t>
            </a:r>
          </a:p>
        </p:txBody>
      </p:sp>
      <p:sp>
        <p:nvSpPr>
          <p:cNvPr id="3" name="Title 2"/>
          <p:cNvSpPr>
            <a:spLocks noGrp="1"/>
          </p:cNvSpPr>
          <p:nvPr>
            <p:ph type="title"/>
          </p:nvPr>
        </p:nvSpPr>
        <p:spPr>
          <a:xfrm>
            <a:off x="538210" y="0"/>
            <a:ext cx="9144000" cy="884466"/>
          </a:xfrm>
        </p:spPr>
        <p:txBody>
          <a:bodyPr/>
          <a:lstStyle/>
          <a:p>
            <a:r>
              <a:rPr lang="en-US" sz="3200" dirty="0">
                <a:effectLst>
                  <a:outerShdw blurRad="38100" dist="38100" dir="2700000" algn="tl">
                    <a:srgbClr val="000000">
                      <a:alpha val="43137"/>
                    </a:srgbClr>
                  </a:outerShdw>
                </a:effectLst>
                <a:latin typeface="+mj-lt"/>
              </a:rPr>
              <a:t>Step 2: Cleaning The Data </a:t>
            </a:r>
          </a:p>
        </p:txBody>
      </p:sp>
      <p:cxnSp>
        <p:nvCxnSpPr>
          <p:cNvPr id="10" name="Straight Connector 9">
            <a:extLst>
              <a:ext uri="{FF2B5EF4-FFF2-40B4-BE49-F238E27FC236}">
                <a16:creationId xmlns:a16="http://schemas.microsoft.com/office/drawing/2014/main" id="{2BFD7F2A-0296-425A-8017-DE49B10753B3}"/>
              </a:ext>
            </a:extLst>
          </p:cNvPr>
          <p:cNvCxnSpPr>
            <a:cxnSpLocks/>
          </p:cNvCxnSpPr>
          <p:nvPr/>
        </p:nvCxnSpPr>
        <p:spPr>
          <a:xfrm>
            <a:off x="0" y="884466"/>
            <a:ext cx="7774506"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5121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8210" y="0"/>
            <a:ext cx="9144000" cy="884466"/>
          </a:xfrm>
        </p:spPr>
        <p:txBody>
          <a:bodyPr/>
          <a:lstStyle/>
          <a:p>
            <a:r>
              <a:rPr lang="en-US" sz="3200" dirty="0">
                <a:effectLst>
                  <a:outerShdw blurRad="38100" dist="38100" dir="2700000" algn="tl">
                    <a:srgbClr val="000000">
                      <a:alpha val="43137"/>
                    </a:srgbClr>
                  </a:outerShdw>
                </a:effectLst>
                <a:latin typeface="+mj-lt"/>
              </a:rPr>
              <a:t>Step 2: Cleaning The Data </a:t>
            </a:r>
          </a:p>
        </p:txBody>
      </p:sp>
      <p:cxnSp>
        <p:nvCxnSpPr>
          <p:cNvPr id="10" name="Straight Connector 9">
            <a:extLst>
              <a:ext uri="{FF2B5EF4-FFF2-40B4-BE49-F238E27FC236}">
                <a16:creationId xmlns:a16="http://schemas.microsoft.com/office/drawing/2014/main" id="{2BFD7F2A-0296-425A-8017-DE49B10753B3}"/>
              </a:ext>
            </a:extLst>
          </p:cNvPr>
          <p:cNvCxnSpPr>
            <a:cxnSpLocks/>
          </p:cNvCxnSpPr>
          <p:nvPr/>
        </p:nvCxnSpPr>
        <p:spPr>
          <a:xfrm>
            <a:off x="0" y="884466"/>
            <a:ext cx="777450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Content Placeholder 1">
            <a:extLst>
              <a:ext uri="{FF2B5EF4-FFF2-40B4-BE49-F238E27FC236}">
                <a16:creationId xmlns:a16="http://schemas.microsoft.com/office/drawing/2014/main" id="{BD93C484-05EA-47ED-8239-8A2272044F1E}"/>
              </a:ext>
            </a:extLst>
          </p:cNvPr>
          <p:cNvSpPr>
            <a:spLocks noGrp="1"/>
          </p:cNvSpPr>
          <p:nvPr>
            <p:ph idx="1"/>
          </p:nvPr>
        </p:nvSpPr>
        <p:spPr>
          <a:xfrm>
            <a:off x="6084168" y="1100326"/>
            <a:ext cx="1800200" cy="3795883"/>
          </a:xfrm>
          <a:solidFill>
            <a:schemeClr val="bg1">
              <a:lumMod val="50000"/>
            </a:schemeClr>
          </a:solidFill>
        </p:spPr>
        <p:txBody>
          <a:bodyPr/>
          <a:lstStyle/>
          <a:p>
            <a:pPr>
              <a:lnSpc>
                <a:spcPct val="150000"/>
              </a:lnSpc>
            </a:pPr>
            <a:r>
              <a:rPr lang="en-US" sz="1400" dirty="0">
                <a:cs typeface="Arial" pitchFamily="34" charset="0"/>
              </a:rPr>
              <a:t>It is obvious that    there are outliers in   the data, and so it  is better to remove them to further      improve our        model.</a:t>
            </a:r>
          </a:p>
        </p:txBody>
      </p:sp>
      <p:pic>
        <p:nvPicPr>
          <p:cNvPr id="11" name="Picture 10">
            <a:extLst>
              <a:ext uri="{FF2B5EF4-FFF2-40B4-BE49-F238E27FC236}">
                <a16:creationId xmlns:a16="http://schemas.microsoft.com/office/drawing/2014/main" id="{E8917992-16F5-48B6-919B-35983E80CE6C}"/>
              </a:ext>
            </a:extLst>
          </p:cNvPr>
          <p:cNvPicPr>
            <a:picLocks noChangeAspect="1"/>
          </p:cNvPicPr>
          <p:nvPr/>
        </p:nvPicPr>
        <p:blipFill rotWithShape="1">
          <a:blip r:embed="rId2"/>
          <a:srcRect r="17832"/>
          <a:stretch/>
        </p:blipFill>
        <p:spPr>
          <a:xfrm>
            <a:off x="538210" y="1100326"/>
            <a:ext cx="5401942" cy="3795884"/>
          </a:xfrm>
          <a:prstGeom prst="rect">
            <a:avLst/>
          </a:prstGeom>
        </p:spPr>
      </p:pic>
    </p:spTree>
    <p:extLst>
      <p:ext uri="{BB962C8B-B14F-4D97-AF65-F5344CB8AC3E}">
        <p14:creationId xmlns:p14="http://schemas.microsoft.com/office/powerpoint/2010/main" val="2183425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210" y="1167133"/>
            <a:ext cx="7346158" cy="318767"/>
          </a:xfrm>
          <a:solidFill>
            <a:schemeClr val="bg1">
              <a:lumMod val="50000"/>
            </a:schemeClr>
          </a:solidFill>
        </p:spPr>
        <p:txBody>
          <a:bodyPr/>
          <a:lstStyle/>
          <a:p>
            <a:r>
              <a:rPr lang="en-US" sz="1400" dirty="0">
                <a:cs typeface="Arial" pitchFamily="34" charset="0"/>
              </a:rPr>
              <a:t>Defining a function to remove outliers, using the IQR values. </a:t>
            </a:r>
          </a:p>
        </p:txBody>
      </p:sp>
      <p:sp>
        <p:nvSpPr>
          <p:cNvPr id="3" name="Title 2"/>
          <p:cNvSpPr>
            <a:spLocks noGrp="1"/>
          </p:cNvSpPr>
          <p:nvPr>
            <p:ph type="title"/>
          </p:nvPr>
        </p:nvSpPr>
        <p:spPr>
          <a:xfrm>
            <a:off x="538210" y="0"/>
            <a:ext cx="9144000" cy="884466"/>
          </a:xfrm>
        </p:spPr>
        <p:txBody>
          <a:bodyPr/>
          <a:lstStyle/>
          <a:p>
            <a:r>
              <a:rPr lang="en-US" sz="3200" dirty="0">
                <a:effectLst>
                  <a:outerShdw blurRad="38100" dist="38100" dir="2700000" algn="tl">
                    <a:srgbClr val="000000">
                      <a:alpha val="43137"/>
                    </a:srgbClr>
                  </a:outerShdw>
                </a:effectLst>
                <a:latin typeface="+mj-lt"/>
              </a:rPr>
              <a:t>Step 2: Cleaning The Data </a:t>
            </a:r>
          </a:p>
        </p:txBody>
      </p:sp>
      <p:cxnSp>
        <p:nvCxnSpPr>
          <p:cNvPr id="10" name="Straight Connector 9">
            <a:extLst>
              <a:ext uri="{FF2B5EF4-FFF2-40B4-BE49-F238E27FC236}">
                <a16:creationId xmlns:a16="http://schemas.microsoft.com/office/drawing/2014/main" id="{2BFD7F2A-0296-425A-8017-DE49B10753B3}"/>
              </a:ext>
            </a:extLst>
          </p:cNvPr>
          <p:cNvCxnSpPr>
            <a:cxnSpLocks/>
          </p:cNvCxnSpPr>
          <p:nvPr/>
        </p:nvCxnSpPr>
        <p:spPr>
          <a:xfrm>
            <a:off x="0" y="884466"/>
            <a:ext cx="7774506"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FDF2507-EAC7-4D0E-99C1-E81999934032}"/>
              </a:ext>
            </a:extLst>
          </p:cNvPr>
          <p:cNvPicPr>
            <a:picLocks noChangeAspect="1"/>
          </p:cNvPicPr>
          <p:nvPr/>
        </p:nvPicPr>
        <p:blipFill rotWithShape="1">
          <a:blip r:embed="rId2"/>
          <a:srcRect l="772" t="2570" r="15319" b="1047"/>
          <a:stretch/>
        </p:blipFill>
        <p:spPr>
          <a:xfrm>
            <a:off x="538210" y="1635646"/>
            <a:ext cx="7346158" cy="3240358"/>
          </a:xfrm>
          <a:prstGeom prst="rect">
            <a:avLst/>
          </a:prstGeom>
        </p:spPr>
      </p:pic>
    </p:spTree>
    <p:extLst>
      <p:ext uri="{BB962C8B-B14F-4D97-AF65-F5344CB8AC3E}">
        <p14:creationId xmlns:p14="http://schemas.microsoft.com/office/powerpoint/2010/main" val="2606309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8210" y="0"/>
            <a:ext cx="9144000" cy="884466"/>
          </a:xfrm>
        </p:spPr>
        <p:txBody>
          <a:bodyPr/>
          <a:lstStyle/>
          <a:p>
            <a:r>
              <a:rPr lang="en-US" sz="3200" dirty="0">
                <a:effectLst>
                  <a:outerShdw blurRad="38100" dist="38100" dir="2700000" algn="tl">
                    <a:srgbClr val="000000">
                      <a:alpha val="43137"/>
                    </a:srgbClr>
                  </a:outerShdw>
                </a:effectLst>
                <a:latin typeface="+mj-lt"/>
              </a:rPr>
              <a:t>Step 2: Cleaning The Data </a:t>
            </a:r>
          </a:p>
        </p:txBody>
      </p:sp>
      <p:cxnSp>
        <p:nvCxnSpPr>
          <p:cNvPr id="10" name="Straight Connector 9">
            <a:extLst>
              <a:ext uri="{FF2B5EF4-FFF2-40B4-BE49-F238E27FC236}">
                <a16:creationId xmlns:a16="http://schemas.microsoft.com/office/drawing/2014/main" id="{2BFD7F2A-0296-425A-8017-DE49B10753B3}"/>
              </a:ext>
            </a:extLst>
          </p:cNvPr>
          <p:cNvCxnSpPr>
            <a:cxnSpLocks/>
          </p:cNvCxnSpPr>
          <p:nvPr/>
        </p:nvCxnSpPr>
        <p:spPr>
          <a:xfrm>
            <a:off x="0" y="884466"/>
            <a:ext cx="7774506"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FC1D3C4-1FCE-40D0-A6FC-2A4188F8D770}"/>
              </a:ext>
            </a:extLst>
          </p:cNvPr>
          <p:cNvPicPr>
            <a:picLocks noChangeAspect="1"/>
          </p:cNvPicPr>
          <p:nvPr/>
        </p:nvPicPr>
        <p:blipFill>
          <a:blip r:embed="rId2"/>
          <a:stretch>
            <a:fillRect/>
          </a:stretch>
        </p:blipFill>
        <p:spPr>
          <a:xfrm>
            <a:off x="538210" y="1203598"/>
            <a:ext cx="5453548" cy="3590667"/>
          </a:xfrm>
          <a:prstGeom prst="rect">
            <a:avLst/>
          </a:prstGeom>
        </p:spPr>
      </p:pic>
      <p:sp>
        <p:nvSpPr>
          <p:cNvPr id="9" name="Content Placeholder 1">
            <a:extLst>
              <a:ext uri="{FF2B5EF4-FFF2-40B4-BE49-F238E27FC236}">
                <a16:creationId xmlns:a16="http://schemas.microsoft.com/office/drawing/2014/main" id="{BD93C484-05EA-47ED-8239-8A2272044F1E}"/>
              </a:ext>
            </a:extLst>
          </p:cNvPr>
          <p:cNvSpPr>
            <a:spLocks noGrp="1"/>
          </p:cNvSpPr>
          <p:nvPr>
            <p:ph idx="1"/>
          </p:nvPr>
        </p:nvSpPr>
        <p:spPr>
          <a:xfrm>
            <a:off x="6084168" y="1070452"/>
            <a:ext cx="1800200" cy="3805547"/>
          </a:xfrm>
          <a:solidFill>
            <a:schemeClr val="bg1">
              <a:lumMod val="50000"/>
            </a:schemeClr>
          </a:solidFill>
        </p:spPr>
        <p:txBody>
          <a:bodyPr/>
          <a:lstStyle/>
          <a:p>
            <a:pPr>
              <a:lnSpc>
                <a:spcPct val="150000"/>
              </a:lnSpc>
            </a:pPr>
            <a:r>
              <a:rPr lang="en-US" sz="1400" dirty="0">
                <a:cs typeface="Arial" pitchFamily="34" charset="0"/>
              </a:rPr>
              <a:t>The Boxplot shows the dataset after    removing the       outliers</a:t>
            </a:r>
          </a:p>
        </p:txBody>
      </p:sp>
      <p:pic>
        <p:nvPicPr>
          <p:cNvPr id="4" name="Picture 3">
            <a:extLst>
              <a:ext uri="{FF2B5EF4-FFF2-40B4-BE49-F238E27FC236}">
                <a16:creationId xmlns:a16="http://schemas.microsoft.com/office/drawing/2014/main" id="{21730460-81A6-4EC5-8E60-0A1A19DDC016}"/>
              </a:ext>
            </a:extLst>
          </p:cNvPr>
          <p:cNvPicPr>
            <a:picLocks noChangeAspect="1"/>
          </p:cNvPicPr>
          <p:nvPr/>
        </p:nvPicPr>
        <p:blipFill>
          <a:blip r:embed="rId3"/>
          <a:stretch>
            <a:fillRect/>
          </a:stretch>
        </p:blipFill>
        <p:spPr>
          <a:xfrm>
            <a:off x="519954" y="1203598"/>
            <a:ext cx="5453548" cy="3601602"/>
          </a:xfrm>
          <a:prstGeom prst="rect">
            <a:avLst/>
          </a:prstGeom>
        </p:spPr>
      </p:pic>
      <p:pic>
        <p:nvPicPr>
          <p:cNvPr id="7" name="Picture 6">
            <a:extLst>
              <a:ext uri="{FF2B5EF4-FFF2-40B4-BE49-F238E27FC236}">
                <a16:creationId xmlns:a16="http://schemas.microsoft.com/office/drawing/2014/main" id="{17926CC4-22EE-4FDA-852B-F971BDD1A23E}"/>
              </a:ext>
            </a:extLst>
          </p:cNvPr>
          <p:cNvPicPr>
            <a:picLocks noChangeAspect="1"/>
          </p:cNvPicPr>
          <p:nvPr/>
        </p:nvPicPr>
        <p:blipFill rotWithShape="1">
          <a:blip r:embed="rId4"/>
          <a:srcRect r="7975"/>
          <a:stretch/>
        </p:blipFill>
        <p:spPr>
          <a:xfrm>
            <a:off x="395537" y="1070453"/>
            <a:ext cx="5596948" cy="3805554"/>
          </a:xfrm>
          <a:prstGeom prst="rect">
            <a:avLst/>
          </a:prstGeom>
        </p:spPr>
      </p:pic>
    </p:spTree>
    <p:extLst>
      <p:ext uri="{BB962C8B-B14F-4D97-AF65-F5344CB8AC3E}">
        <p14:creationId xmlns:p14="http://schemas.microsoft.com/office/powerpoint/2010/main" val="637449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210" y="1167133"/>
            <a:ext cx="7346158" cy="318767"/>
          </a:xfrm>
          <a:solidFill>
            <a:schemeClr val="bg1">
              <a:lumMod val="50000"/>
            </a:schemeClr>
          </a:solidFill>
        </p:spPr>
        <p:txBody>
          <a:bodyPr/>
          <a:lstStyle/>
          <a:p>
            <a:r>
              <a:rPr lang="en-US" sz="1400" dirty="0">
                <a:cs typeface="Arial" pitchFamily="34" charset="0"/>
              </a:rPr>
              <a:t>Dropping the </a:t>
            </a:r>
            <a:r>
              <a:rPr lang="en-US" sz="1400" dirty="0" err="1">
                <a:latin typeface="Lucida Sans Typewriter" panose="020B0509030504030204" pitchFamily="49" charset="0"/>
                <a:cs typeface="Arial" pitchFamily="34" charset="0"/>
              </a:rPr>
              <a:t>NaN</a:t>
            </a:r>
            <a:r>
              <a:rPr lang="en-US" sz="1400" dirty="0">
                <a:cs typeface="Arial" pitchFamily="34" charset="0"/>
              </a:rPr>
              <a:t> values that were placed instead of the outlier values</a:t>
            </a:r>
          </a:p>
        </p:txBody>
      </p:sp>
      <p:sp>
        <p:nvSpPr>
          <p:cNvPr id="3" name="Title 2"/>
          <p:cNvSpPr>
            <a:spLocks noGrp="1"/>
          </p:cNvSpPr>
          <p:nvPr>
            <p:ph type="title"/>
          </p:nvPr>
        </p:nvSpPr>
        <p:spPr>
          <a:xfrm>
            <a:off x="538210" y="0"/>
            <a:ext cx="9144000" cy="884466"/>
          </a:xfrm>
        </p:spPr>
        <p:txBody>
          <a:bodyPr/>
          <a:lstStyle/>
          <a:p>
            <a:r>
              <a:rPr lang="en-US" sz="3200" dirty="0">
                <a:effectLst>
                  <a:outerShdw blurRad="38100" dist="38100" dir="2700000" algn="tl">
                    <a:srgbClr val="000000">
                      <a:alpha val="43137"/>
                    </a:srgbClr>
                  </a:outerShdw>
                </a:effectLst>
                <a:latin typeface="+mj-lt"/>
              </a:rPr>
              <a:t>Step 2: Cleaning The Data </a:t>
            </a:r>
          </a:p>
        </p:txBody>
      </p:sp>
      <p:cxnSp>
        <p:nvCxnSpPr>
          <p:cNvPr id="10" name="Straight Connector 9">
            <a:extLst>
              <a:ext uri="{FF2B5EF4-FFF2-40B4-BE49-F238E27FC236}">
                <a16:creationId xmlns:a16="http://schemas.microsoft.com/office/drawing/2014/main" id="{2BFD7F2A-0296-425A-8017-DE49B10753B3}"/>
              </a:ext>
            </a:extLst>
          </p:cNvPr>
          <p:cNvCxnSpPr>
            <a:cxnSpLocks/>
          </p:cNvCxnSpPr>
          <p:nvPr/>
        </p:nvCxnSpPr>
        <p:spPr>
          <a:xfrm>
            <a:off x="0" y="884466"/>
            <a:ext cx="7774506"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9A16B7E2-F222-4F76-9575-53C3AD692536}"/>
              </a:ext>
            </a:extLst>
          </p:cNvPr>
          <p:cNvPicPr>
            <a:picLocks noChangeAspect="1"/>
          </p:cNvPicPr>
          <p:nvPr/>
        </p:nvPicPr>
        <p:blipFill rotWithShape="1">
          <a:blip r:embed="rId2"/>
          <a:srcRect r="19662"/>
          <a:stretch/>
        </p:blipFill>
        <p:spPr>
          <a:xfrm>
            <a:off x="538210" y="1635646"/>
            <a:ext cx="7346158" cy="2945567"/>
          </a:xfrm>
          <a:prstGeom prst="rect">
            <a:avLst/>
          </a:prstGeom>
        </p:spPr>
      </p:pic>
    </p:spTree>
    <p:extLst>
      <p:ext uri="{BB962C8B-B14F-4D97-AF65-F5344CB8AC3E}">
        <p14:creationId xmlns:p14="http://schemas.microsoft.com/office/powerpoint/2010/main" val="3324658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210" y="1167133"/>
            <a:ext cx="7346158" cy="601788"/>
          </a:xfrm>
          <a:solidFill>
            <a:schemeClr val="bg1">
              <a:lumMod val="50000"/>
            </a:schemeClr>
          </a:solidFill>
        </p:spPr>
        <p:txBody>
          <a:bodyPr/>
          <a:lstStyle/>
          <a:p>
            <a:r>
              <a:rPr lang="en-US" sz="1400" dirty="0">
                <a:cs typeface="Arial" pitchFamily="34" charset="0"/>
              </a:rPr>
              <a:t>Since the predicting price is our goal, we separate the Price parameter from the dataset to visualize the correlation between it and the other parameters. </a:t>
            </a:r>
          </a:p>
        </p:txBody>
      </p:sp>
      <p:sp>
        <p:nvSpPr>
          <p:cNvPr id="3" name="Title 2"/>
          <p:cNvSpPr>
            <a:spLocks noGrp="1"/>
          </p:cNvSpPr>
          <p:nvPr>
            <p:ph type="title"/>
          </p:nvPr>
        </p:nvSpPr>
        <p:spPr>
          <a:xfrm>
            <a:off x="538210" y="0"/>
            <a:ext cx="9144000" cy="884466"/>
          </a:xfrm>
        </p:spPr>
        <p:txBody>
          <a:bodyPr/>
          <a:lstStyle/>
          <a:p>
            <a:r>
              <a:rPr lang="en-US" sz="3200" dirty="0">
                <a:effectLst>
                  <a:outerShdw blurRad="38100" dist="38100" dir="2700000" algn="tl">
                    <a:srgbClr val="000000">
                      <a:alpha val="43137"/>
                    </a:srgbClr>
                  </a:outerShdw>
                </a:effectLst>
                <a:latin typeface="+mj-lt"/>
              </a:rPr>
              <a:t>Step 2: Cleaning The Data </a:t>
            </a:r>
          </a:p>
        </p:txBody>
      </p:sp>
      <p:cxnSp>
        <p:nvCxnSpPr>
          <p:cNvPr id="10" name="Straight Connector 9">
            <a:extLst>
              <a:ext uri="{FF2B5EF4-FFF2-40B4-BE49-F238E27FC236}">
                <a16:creationId xmlns:a16="http://schemas.microsoft.com/office/drawing/2014/main" id="{2BFD7F2A-0296-425A-8017-DE49B10753B3}"/>
              </a:ext>
            </a:extLst>
          </p:cNvPr>
          <p:cNvCxnSpPr>
            <a:cxnSpLocks/>
          </p:cNvCxnSpPr>
          <p:nvPr/>
        </p:nvCxnSpPr>
        <p:spPr>
          <a:xfrm>
            <a:off x="0" y="884466"/>
            <a:ext cx="7774506"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3B5421F-3300-4264-A498-23AE3638AF2F}"/>
              </a:ext>
            </a:extLst>
          </p:cNvPr>
          <p:cNvPicPr>
            <a:picLocks noChangeAspect="1"/>
          </p:cNvPicPr>
          <p:nvPr/>
        </p:nvPicPr>
        <p:blipFill rotWithShape="1">
          <a:blip r:embed="rId2"/>
          <a:srcRect r="19618"/>
          <a:stretch/>
        </p:blipFill>
        <p:spPr>
          <a:xfrm>
            <a:off x="538210" y="1923678"/>
            <a:ext cx="4465838" cy="2750963"/>
          </a:xfrm>
          <a:prstGeom prst="rect">
            <a:avLst/>
          </a:prstGeom>
        </p:spPr>
      </p:pic>
      <p:pic>
        <p:nvPicPr>
          <p:cNvPr id="8" name="Picture 7">
            <a:extLst>
              <a:ext uri="{FF2B5EF4-FFF2-40B4-BE49-F238E27FC236}">
                <a16:creationId xmlns:a16="http://schemas.microsoft.com/office/drawing/2014/main" id="{42E285AB-DAE6-4D2C-9F44-BB272C771C9E}"/>
              </a:ext>
            </a:extLst>
          </p:cNvPr>
          <p:cNvPicPr>
            <a:picLocks noChangeAspect="1"/>
          </p:cNvPicPr>
          <p:nvPr/>
        </p:nvPicPr>
        <p:blipFill>
          <a:blip r:embed="rId3"/>
          <a:stretch>
            <a:fillRect/>
          </a:stretch>
        </p:blipFill>
        <p:spPr>
          <a:xfrm>
            <a:off x="5100751" y="1923678"/>
            <a:ext cx="2783617" cy="1884811"/>
          </a:xfrm>
          <a:prstGeom prst="rect">
            <a:avLst/>
          </a:prstGeom>
        </p:spPr>
      </p:pic>
      <p:sp>
        <p:nvSpPr>
          <p:cNvPr id="9" name="Rectangle 8">
            <a:extLst>
              <a:ext uri="{FF2B5EF4-FFF2-40B4-BE49-F238E27FC236}">
                <a16:creationId xmlns:a16="http://schemas.microsoft.com/office/drawing/2014/main" id="{5D1951D5-E09B-4E24-8000-6A9B0F04403A}"/>
              </a:ext>
            </a:extLst>
          </p:cNvPr>
          <p:cNvSpPr/>
          <p:nvPr/>
        </p:nvSpPr>
        <p:spPr>
          <a:xfrm>
            <a:off x="5100751" y="3808489"/>
            <a:ext cx="2783617" cy="86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3162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210" y="1167133"/>
            <a:ext cx="7346158" cy="601788"/>
          </a:xfrm>
          <a:solidFill>
            <a:schemeClr val="bg1">
              <a:lumMod val="50000"/>
            </a:schemeClr>
          </a:solidFill>
        </p:spPr>
        <p:txBody>
          <a:bodyPr/>
          <a:lstStyle/>
          <a:p>
            <a:r>
              <a:rPr lang="en-US" sz="1400" dirty="0">
                <a:cs typeface="Arial" pitchFamily="34" charset="0"/>
              </a:rPr>
              <a:t>To visualize the correlation between the price and other features, we combine the features in a list, and then we create scatter graph to visualize the correlations </a:t>
            </a:r>
          </a:p>
        </p:txBody>
      </p:sp>
      <p:sp>
        <p:nvSpPr>
          <p:cNvPr id="3" name="Title 2"/>
          <p:cNvSpPr>
            <a:spLocks noGrp="1"/>
          </p:cNvSpPr>
          <p:nvPr>
            <p:ph type="title"/>
          </p:nvPr>
        </p:nvSpPr>
        <p:spPr>
          <a:xfrm>
            <a:off x="538210" y="0"/>
            <a:ext cx="9144000" cy="884466"/>
          </a:xfrm>
        </p:spPr>
        <p:txBody>
          <a:bodyPr/>
          <a:lstStyle/>
          <a:p>
            <a:r>
              <a:rPr lang="en-US" sz="3200" dirty="0">
                <a:effectLst>
                  <a:outerShdw blurRad="38100" dist="38100" dir="2700000" algn="tl">
                    <a:srgbClr val="000000">
                      <a:alpha val="43137"/>
                    </a:srgbClr>
                  </a:outerShdw>
                </a:effectLst>
                <a:latin typeface="+mj-lt"/>
              </a:rPr>
              <a:t>Step 2: Cleaning The Data </a:t>
            </a:r>
          </a:p>
        </p:txBody>
      </p:sp>
      <p:cxnSp>
        <p:nvCxnSpPr>
          <p:cNvPr id="10" name="Straight Connector 9">
            <a:extLst>
              <a:ext uri="{FF2B5EF4-FFF2-40B4-BE49-F238E27FC236}">
                <a16:creationId xmlns:a16="http://schemas.microsoft.com/office/drawing/2014/main" id="{2BFD7F2A-0296-425A-8017-DE49B10753B3}"/>
              </a:ext>
            </a:extLst>
          </p:cNvPr>
          <p:cNvCxnSpPr>
            <a:cxnSpLocks/>
          </p:cNvCxnSpPr>
          <p:nvPr/>
        </p:nvCxnSpPr>
        <p:spPr>
          <a:xfrm>
            <a:off x="0" y="884466"/>
            <a:ext cx="7774506"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92C03C6-1948-4FC7-9D80-C84E8B1A2BC6}"/>
              </a:ext>
            </a:extLst>
          </p:cNvPr>
          <p:cNvPicPr>
            <a:picLocks noChangeAspect="1"/>
          </p:cNvPicPr>
          <p:nvPr/>
        </p:nvPicPr>
        <p:blipFill rotWithShape="1">
          <a:blip r:embed="rId2"/>
          <a:srcRect r="19662"/>
          <a:stretch/>
        </p:blipFill>
        <p:spPr>
          <a:xfrm>
            <a:off x="538210" y="1923678"/>
            <a:ext cx="7346158" cy="2408778"/>
          </a:xfrm>
          <a:prstGeom prst="rect">
            <a:avLst/>
          </a:prstGeom>
        </p:spPr>
      </p:pic>
    </p:spTree>
    <p:extLst>
      <p:ext uri="{BB962C8B-B14F-4D97-AF65-F5344CB8AC3E}">
        <p14:creationId xmlns:p14="http://schemas.microsoft.com/office/powerpoint/2010/main" val="2755819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210" y="1167133"/>
            <a:ext cx="7236296" cy="601788"/>
          </a:xfrm>
          <a:solidFill>
            <a:schemeClr val="bg1">
              <a:lumMod val="50000"/>
            </a:schemeClr>
          </a:solidFill>
        </p:spPr>
        <p:txBody>
          <a:bodyPr/>
          <a:lstStyle/>
          <a:p>
            <a:r>
              <a:rPr lang="en-US" sz="1400" dirty="0">
                <a:cs typeface="Arial" pitchFamily="34" charset="0"/>
              </a:rPr>
              <a:t>To visualize the correlation between the price and other features, we combine the        features in a list, and then we create scatter graph to visualize the correlations </a:t>
            </a:r>
          </a:p>
        </p:txBody>
      </p:sp>
      <p:sp>
        <p:nvSpPr>
          <p:cNvPr id="3" name="Title 2"/>
          <p:cNvSpPr>
            <a:spLocks noGrp="1"/>
          </p:cNvSpPr>
          <p:nvPr>
            <p:ph type="title"/>
          </p:nvPr>
        </p:nvSpPr>
        <p:spPr>
          <a:xfrm>
            <a:off x="538210" y="0"/>
            <a:ext cx="9144000" cy="884466"/>
          </a:xfrm>
        </p:spPr>
        <p:txBody>
          <a:bodyPr/>
          <a:lstStyle/>
          <a:p>
            <a:r>
              <a:rPr lang="en-US" sz="3200" dirty="0">
                <a:effectLst>
                  <a:outerShdw blurRad="38100" dist="38100" dir="2700000" algn="tl">
                    <a:srgbClr val="000000">
                      <a:alpha val="43137"/>
                    </a:srgbClr>
                  </a:outerShdw>
                </a:effectLst>
                <a:latin typeface="+mj-lt"/>
              </a:rPr>
              <a:t>Step 2: Cleaning The Data </a:t>
            </a:r>
          </a:p>
        </p:txBody>
      </p:sp>
      <p:cxnSp>
        <p:nvCxnSpPr>
          <p:cNvPr id="10" name="Straight Connector 9">
            <a:extLst>
              <a:ext uri="{FF2B5EF4-FFF2-40B4-BE49-F238E27FC236}">
                <a16:creationId xmlns:a16="http://schemas.microsoft.com/office/drawing/2014/main" id="{2BFD7F2A-0296-425A-8017-DE49B10753B3}"/>
              </a:ext>
            </a:extLst>
          </p:cNvPr>
          <p:cNvCxnSpPr>
            <a:cxnSpLocks/>
          </p:cNvCxnSpPr>
          <p:nvPr/>
        </p:nvCxnSpPr>
        <p:spPr>
          <a:xfrm>
            <a:off x="0" y="884466"/>
            <a:ext cx="7774506"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A7939CA-7737-499F-AAA2-A4ED77815E1B}"/>
              </a:ext>
            </a:extLst>
          </p:cNvPr>
          <p:cNvPicPr>
            <a:picLocks noChangeAspect="1"/>
          </p:cNvPicPr>
          <p:nvPr/>
        </p:nvPicPr>
        <p:blipFill>
          <a:blip r:embed="rId2"/>
          <a:stretch>
            <a:fillRect/>
          </a:stretch>
        </p:blipFill>
        <p:spPr>
          <a:xfrm>
            <a:off x="538210" y="1828623"/>
            <a:ext cx="2334137" cy="3091913"/>
          </a:xfrm>
          <a:prstGeom prst="rect">
            <a:avLst/>
          </a:prstGeom>
        </p:spPr>
      </p:pic>
      <p:pic>
        <p:nvPicPr>
          <p:cNvPr id="7" name="Picture 6">
            <a:extLst>
              <a:ext uri="{FF2B5EF4-FFF2-40B4-BE49-F238E27FC236}">
                <a16:creationId xmlns:a16="http://schemas.microsoft.com/office/drawing/2014/main" id="{0EF5754D-598E-4671-B1AD-83683B7E9031}"/>
              </a:ext>
            </a:extLst>
          </p:cNvPr>
          <p:cNvPicPr>
            <a:picLocks noChangeAspect="1"/>
          </p:cNvPicPr>
          <p:nvPr/>
        </p:nvPicPr>
        <p:blipFill>
          <a:blip r:embed="rId3"/>
          <a:stretch>
            <a:fillRect/>
          </a:stretch>
        </p:blipFill>
        <p:spPr>
          <a:xfrm>
            <a:off x="2987823" y="1828623"/>
            <a:ext cx="2334137" cy="3104355"/>
          </a:xfrm>
          <a:prstGeom prst="rect">
            <a:avLst/>
          </a:prstGeom>
        </p:spPr>
      </p:pic>
      <p:pic>
        <p:nvPicPr>
          <p:cNvPr id="9" name="Picture 8">
            <a:extLst>
              <a:ext uri="{FF2B5EF4-FFF2-40B4-BE49-F238E27FC236}">
                <a16:creationId xmlns:a16="http://schemas.microsoft.com/office/drawing/2014/main" id="{E199B8AB-10CD-4BED-B2B7-8EF66B7BFB8F}"/>
              </a:ext>
            </a:extLst>
          </p:cNvPr>
          <p:cNvPicPr>
            <a:picLocks noChangeAspect="1"/>
          </p:cNvPicPr>
          <p:nvPr/>
        </p:nvPicPr>
        <p:blipFill>
          <a:blip r:embed="rId4"/>
          <a:stretch>
            <a:fillRect/>
          </a:stretch>
        </p:blipFill>
        <p:spPr>
          <a:xfrm>
            <a:off x="5415320" y="1828622"/>
            <a:ext cx="2334137" cy="3101461"/>
          </a:xfrm>
          <a:prstGeom prst="rect">
            <a:avLst/>
          </a:prstGeom>
        </p:spPr>
      </p:pic>
    </p:spTree>
    <p:extLst>
      <p:ext uri="{BB962C8B-B14F-4D97-AF65-F5344CB8AC3E}">
        <p14:creationId xmlns:p14="http://schemas.microsoft.com/office/powerpoint/2010/main" val="1275362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8210" y="0"/>
            <a:ext cx="9144000" cy="884466"/>
          </a:xfrm>
        </p:spPr>
        <p:txBody>
          <a:bodyPr/>
          <a:lstStyle/>
          <a:p>
            <a:r>
              <a:rPr lang="en-US" sz="3200" dirty="0">
                <a:effectLst>
                  <a:outerShdw blurRad="38100" dist="38100" dir="2700000" algn="tl">
                    <a:srgbClr val="000000">
                      <a:alpha val="43137"/>
                    </a:srgbClr>
                  </a:outerShdw>
                </a:effectLst>
                <a:latin typeface="+mj-lt"/>
              </a:rPr>
              <a:t>Step 2: Cleaning The Data </a:t>
            </a:r>
          </a:p>
        </p:txBody>
      </p:sp>
      <p:cxnSp>
        <p:nvCxnSpPr>
          <p:cNvPr id="10" name="Straight Connector 9">
            <a:extLst>
              <a:ext uri="{FF2B5EF4-FFF2-40B4-BE49-F238E27FC236}">
                <a16:creationId xmlns:a16="http://schemas.microsoft.com/office/drawing/2014/main" id="{2BFD7F2A-0296-425A-8017-DE49B10753B3}"/>
              </a:ext>
            </a:extLst>
          </p:cNvPr>
          <p:cNvCxnSpPr>
            <a:cxnSpLocks/>
          </p:cNvCxnSpPr>
          <p:nvPr/>
        </p:nvCxnSpPr>
        <p:spPr>
          <a:xfrm>
            <a:off x="0" y="884466"/>
            <a:ext cx="777450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Content Placeholder 1">
            <a:extLst>
              <a:ext uri="{FF2B5EF4-FFF2-40B4-BE49-F238E27FC236}">
                <a16:creationId xmlns:a16="http://schemas.microsoft.com/office/drawing/2014/main" id="{BD93C484-05EA-47ED-8239-8A2272044F1E}"/>
              </a:ext>
            </a:extLst>
          </p:cNvPr>
          <p:cNvSpPr>
            <a:spLocks noGrp="1"/>
          </p:cNvSpPr>
          <p:nvPr>
            <p:ph idx="1"/>
          </p:nvPr>
        </p:nvSpPr>
        <p:spPr>
          <a:xfrm>
            <a:off x="6084168" y="1192663"/>
            <a:ext cx="1872208" cy="3467317"/>
          </a:xfrm>
          <a:solidFill>
            <a:schemeClr val="bg1">
              <a:lumMod val="50000"/>
            </a:schemeClr>
          </a:solidFill>
        </p:spPr>
        <p:txBody>
          <a:bodyPr/>
          <a:lstStyle/>
          <a:p>
            <a:pPr>
              <a:lnSpc>
                <a:spcPct val="150000"/>
              </a:lnSpc>
            </a:pPr>
            <a:r>
              <a:rPr lang="en-US" sz="1200" b="1" dirty="0">
                <a:cs typeface="Arial" pitchFamily="34" charset="0"/>
              </a:rPr>
              <a:t>Creating the             Correlation matrices.</a:t>
            </a:r>
          </a:p>
          <a:p>
            <a:pPr>
              <a:lnSpc>
                <a:spcPct val="150000"/>
              </a:lnSpc>
            </a:pPr>
            <a:r>
              <a:rPr lang="en-US" sz="1200" b="1" u="sng" dirty="0">
                <a:cs typeface="Arial" pitchFamily="34" charset="0"/>
              </a:rPr>
              <a:t>Points to notice:</a:t>
            </a:r>
          </a:p>
          <a:p>
            <a:pPr marL="171450" indent="-171450">
              <a:lnSpc>
                <a:spcPct val="150000"/>
              </a:lnSpc>
              <a:buFont typeface="Arial" panose="020B0604020202020204" pitchFamily="34" charset="0"/>
              <a:buChar char="•"/>
            </a:pPr>
            <a:r>
              <a:rPr lang="en-US" sz="1200" dirty="0">
                <a:cs typeface="Arial" pitchFamily="34" charset="0"/>
              </a:rPr>
              <a:t>"x", "y" and "z" show a high correlation to the target column.</a:t>
            </a:r>
          </a:p>
          <a:p>
            <a:pPr marL="171450" indent="-171450">
              <a:lnSpc>
                <a:spcPct val="150000"/>
              </a:lnSpc>
              <a:buFont typeface="Arial" panose="020B0604020202020204" pitchFamily="34" charset="0"/>
              <a:buChar char="•"/>
            </a:pPr>
            <a:r>
              <a:rPr lang="en-US" sz="1200" dirty="0">
                <a:cs typeface="Arial" pitchFamily="34" charset="0"/>
              </a:rPr>
              <a:t>"depth", "cut" and    "table" show low         correlation. We could consider dropping   but let's keep it.</a:t>
            </a:r>
          </a:p>
        </p:txBody>
      </p:sp>
      <p:pic>
        <p:nvPicPr>
          <p:cNvPr id="4" name="Picture 3">
            <a:extLst>
              <a:ext uri="{FF2B5EF4-FFF2-40B4-BE49-F238E27FC236}">
                <a16:creationId xmlns:a16="http://schemas.microsoft.com/office/drawing/2014/main" id="{D02B81DA-A08E-4D1B-B7C9-46A3BA7FB51C}"/>
              </a:ext>
            </a:extLst>
          </p:cNvPr>
          <p:cNvPicPr>
            <a:picLocks noChangeAspect="1"/>
          </p:cNvPicPr>
          <p:nvPr/>
        </p:nvPicPr>
        <p:blipFill>
          <a:blip r:embed="rId2"/>
          <a:stretch>
            <a:fillRect/>
          </a:stretch>
        </p:blipFill>
        <p:spPr>
          <a:xfrm>
            <a:off x="323528" y="1192662"/>
            <a:ext cx="5667442" cy="3467317"/>
          </a:xfrm>
          <a:prstGeom prst="rect">
            <a:avLst/>
          </a:prstGeom>
        </p:spPr>
      </p:pic>
    </p:spTree>
    <p:extLst>
      <p:ext uri="{BB962C8B-B14F-4D97-AF65-F5344CB8AC3E}">
        <p14:creationId xmlns:p14="http://schemas.microsoft.com/office/powerpoint/2010/main" val="2323626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210" y="1167133"/>
            <a:ext cx="7346158" cy="318767"/>
          </a:xfrm>
          <a:solidFill>
            <a:schemeClr val="bg1">
              <a:lumMod val="50000"/>
            </a:schemeClr>
          </a:solidFill>
        </p:spPr>
        <p:txBody>
          <a:bodyPr/>
          <a:lstStyle/>
          <a:p>
            <a:r>
              <a:rPr lang="en-US" sz="1400" dirty="0">
                <a:cs typeface="Arial" pitchFamily="34" charset="0"/>
              </a:rPr>
              <a:t>Locating the Categorical attributes from the dataset</a:t>
            </a:r>
          </a:p>
        </p:txBody>
      </p:sp>
      <p:sp>
        <p:nvSpPr>
          <p:cNvPr id="3" name="Title 2"/>
          <p:cNvSpPr>
            <a:spLocks noGrp="1"/>
          </p:cNvSpPr>
          <p:nvPr>
            <p:ph type="title"/>
          </p:nvPr>
        </p:nvSpPr>
        <p:spPr>
          <a:xfrm>
            <a:off x="538210" y="0"/>
            <a:ext cx="9144000" cy="884466"/>
          </a:xfrm>
        </p:spPr>
        <p:txBody>
          <a:bodyPr/>
          <a:lstStyle/>
          <a:p>
            <a:r>
              <a:rPr lang="en-US" sz="3200" dirty="0">
                <a:effectLst>
                  <a:outerShdw blurRad="38100" dist="38100" dir="2700000" algn="tl">
                    <a:srgbClr val="000000">
                      <a:alpha val="43137"/>
                    </a:srgbClr>
                  </a:outerShdw>
                </a:effectLst>
                <a:latin typeface="+mj-lt"/>
              </a:rPr>
              <a:t>Step 2: Cleaning The Data </a:t>
            </a:r>
          </a:p>
        </p:txBody>
      </p:sp>
      <p:cxnSp>
        <p:nvCxnSpPr>
          <p:cNvPr id="10" name="Straight Connector 9">
            <a:extLst>
              <a:ext uri="{FF2B5EF4-FFF2-40B4-BE49-F238E27FC236}">
                <a16:creationId xmlns:a16="http://schemas.microsoft.com/office/drawing/2014/main" id="{2BFD7F2A-0296-425A-8017-DE49B10753B3}"/>
              </a:ext>
            </a:extLst>
          </p:cNvPr>
          <p:cNvCxnSpPr>
            <a:cxnSpLocks/>
          </p:cNvCxnSpPr>
          <p:nvPr/>
        </p:nvCxnSpPr>
        <p:spPr>
          <a:xfrm>
            <a:off x="0" y="884466"/>
            <a:ext cx="7774506"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9F043A83-EA91-4D71-98F0-FE7F62884087}"/>
              </a:ext>
            </a:extLst>
          </p:cNvPr>
          <p:cNvPicPr>
            <a:picLocks noChangeAspect="1"/>
          </p:cNvPicPr>
          <p:nvPr/>
        </p:nvPicPr>
        <p:blipFill rotWithShape="1">
          <a:blip r:embed="rId2"/>
          <a:srcRect r="10534"/>
          <a:stretch/>
        </p:blipFill>
        <p:spPr>
          <a:xfrm>
            <a:off x="545850" y="1635646"/>
            <a:ext cx="7338518" cy="3243197"/>
          </a:xfrm>
          <a:prstGeom prst="rect">
            <a:avLst/>
          </a:prstGeom>
        </p:spPr>
      </p:pic>
    </p:spTree>
    <p:extLst>
      <p:ext uri="{BB962C8B-B14F-4D97-AF65-F5344CB8AC3E}">
        <p14:creationId xmlns:p14="http://schemas.microsoft.com/office/powerpoint/2010/main" val="3051723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210" y="1167133"/>
            <a:ext cx="7236296" cy="319131"/>
          </a:xfrm>
          <a:solidFill>
            <a:schemeClr val="bg1">
              <a:lumMod val="50000"/>
            </a:schemeClr>
          </a:solidFill>
        </p:spPr>
        <p:txBody>
          <a:bodyPr/>
          <a:lstStyle/>
          <a:p>
            <a:r>
              <a:rPr lang="en-US" sz="1400" dirty="0">
                <a:cs typeface="Arial" pitchFamily="34" charset="0"/>
              </a:rPr>
              <a:t>Using </a:t>
            </a:r>
            <a:r>
              <a:rPr lang="en-US" sz="1400" dirty="0">
                <a:latin typeface="Lucida Sans Typewriter" panose="020B0509030504030204" pitchFamily="49" charset="0"/>
                <a:cs typeface="Arial" pitchFamily="34" charset="0"/>
              </a:rPr>
              <a:t>diamond.info </a:t>
            </a:r>
            <a:r>
              <a:rPr lang="en-US" sz="1400" dirty="0">
                <a:cs typeface="Arial" pitchFamily="34" charset="0"/>
              </a:rPr>
              <a:t>command we are able to get a summarized view of the data </a:t>
            </a:r>
          </a:p>
        </p:txBody>
      </p:sp>
      <p:sp>
        <p:nvSpPr>
          <p:cNvPr id="3" name="Title 2"/>
          <p:cNvSpPr>
            <a:spLocks noGrp="1"/>
          </p:cNvSpPr>
          <p:nvPr>
            <p:ph type="title"/>
          </p:nvPr>
        </p:nvSpPr>
        <p:spPr>
          <a:xfrm>
            <a:off x="538210" y="0"/>
            <a:ext cx="9144000" cy="884466"/>
          </a:xfrm>
        </p:spPr>
        <p:txBody>
          <a:bodyPr/>
          <a:lstStyle/>
          <a:p>
            <a:r>
              <a:rPr lang="en-US" sz="3200" dirty="0">
                <a:effectLst>
                  <a:outerShdw blurRad="38100" dist="38100" dir="2700000" algn="tl">
                    <a:srgbClr val="000000">
                      <a:alpha val="43137"/>
                    </a:srgbClr>
                  </a:outerShdw>
                </a:effectLst>
                <a:latin typeface="+mj-lt"/>
              </a:rPr>
              <a:t>Step 1: Understanding The Data </a:t>
            </a:r>
          </a:p>
        </p:txBody>
      </p:sp>
      <p:cxnSp>
        <p:nvCxnSpPr>
          <p:cNvPr id="10" name="Straight Connector 9">
            <a:extLst>
              <a:ext uri="{FF2B5EF4-FFF2-40B4-BE49-F238E27FC236}">
                <a16:creationId xmlns:a16="http://schemas.microsoft.com/office/drawing/2014/main" id="{2BFD7F2A-0296-425A-8017-DE49B10753B3}"/>
              </a:ext>
            </a:extLst>
          </p:cNvPr>
          <p:cNvCxnSpPr>
            <a:cxnSpLocks/>
          </p:cNvCxnSpPr>
          <p:nvPr/>
        </p:nvCxnSpPr>
        <p:spPr>
          <a:xfrm>
            <a:off x="0" y="884466"/>
            <a:ext cx="7774506"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C82D8EA4-7C36-42CD-B4F2-47D9F40BC5A2}"/>
              </a:ext>
            </a:extLst>
          </p:cNvPr>
          <p:cNvPicPr>
            <a:picLocks noChangeAspect="1"/>
          </p:cNvPicPr>
          <p:nvPr/>
        </p:nvPicPr>
        <p:blipFill rotWithShape="1">
          <a:blip r:embed="rId2"/>
          <a:srcRect r="20863"/>
          <a:stretch/>
        </p:blipFill>
        <p:spPr>
          <a:xfrm>
            <a:off x="538210" y="1635646"/>
            <a:ext cx="7236296" cy="2971973"/>
          </a:xfrm>
          <a:prstGeom prst="rect">
            <a:avLst/>
          </a:prstGeom>
        </p:spPr>
      </p:pic>
    </p:spTree>
    <p:extLst>
      <p:ext uri="{BB962C8B-B14F-4D97-AF65-F5344CB8AC3E}">
        <p14:creationId xmlns:p14="http://schemas.microsoft.com/office/powerpoint/2010/main" val="2090594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210" y="1167133"/>
            <a:ext cx="7346158" cy="318767"/>
          </a:xfrm>
          <a:solidFill>
            <a:schemeClr val="bg1">
              <a:lumMod val="50000"/>
            </a:schemeClr>
          </a:solidFill>
        </p:spPr>
        <p:txBody>
          <a:bodyPr/>
          <a:lstStyle/>
          <a:p>
            <a:r>
              <a:rPr lang="en-US" sz="1400" dirty="0">
                <a:cs typeface="Arial" pitchFamily="34" charset="0"/>
              </a:rPr>
              <a:t>Using </a:t>
            </a:r>
            <a:r>
              <a:rPr lang="en-US" sz="1400" dirty="0" err="1">
                <a:latin typeface="Lucida Sans Typewriter" panose="020B0509030504030204" pitchFamily="49" charset="0"/>
                <a:cs typeface="Arial" pitchFamily="34" charset="0"/>
              </a:rPr>
              <a:t>OrdinalEncoder</a:t>
            </a:r>
            <a:r>
              <a:rPr lang="en-US" sz="1400" dirty="0">
                <a:cs typeface="Arial" pitchFamily="34" charset="0"/>
              </a:rPr>
              <a:t> to encode the categorical into numerical attributes </a:t>
            </a:r>
          </a:p>
        </p:txBody>
      </p:sp>
      <p:sp>
        <p:nvSpPr>
          <p:cNvPr id="3" name="Title 2"/>
          <p:cNvSpPr>
            <a:spLocks noGrp="1"/>
          </p:cNvSpPr>
          <p:nvPr>
            <p:ph type="title"/>
          </p:nvPr>
        </p:nvSpPr>
        <p:spPr>
          <a:xfrm>
            <a:off x="538210" y="0"/>
            <a:ext cx="9144000" cy="884466"/>
          </a:xfrm>
        </p:spPr>
        <p:txBody>
          <a:bodyPr/>
          <a:lstStyle/>
          <a:p>
            <a:r>
              <a:rPr lang="en-US" sz="3200" dirty="0">
                <a:effectLst>
                  <a:outerShdw blurRad="38100" dist="38100" dir="2700000" algn="tl">
                    <a:srgbClr val="000000">
                      <a:alpha val="43137"/>
                    </a:srgbClr>
                  </a:outerShdw>
                </a:effectLst>
                <a:latin typeface="+mj-lt"/>
              </a:rPr>
              <a:t>Step 2: Cleaning The Data </a:t>
            </a:r>
          </a:p>
        </p:txBody>
      </p:sp>
      <p:cxnSp>
        <p:nvCxnSpPr>
          <p:cNvPr id="10" name="Straight Connector 9">
            <a:extLst>
              <a:ext uri="{FF2B5EF4-FFF2-40B4-BE49-F238E27FC236}">
                <a16:creationId xmlns:a16="http://schemas.microsoft.com/office/drawing/2014/main" id="{2BFD7F2A-0296-425A-8017-DE49B10753B3}"/>
              </a:ext>
            </a:extLst>
          </p:cNvPr>
          <p:cNvCxnSpPr>
            <a:cxnSpLocks/>
          </p:cNvCxnSpPr>
          <p:nvPr/>
        </p:nvCxnSpPr>
        <p:spPr>
          <a:xfrm>
            <a:off x="0" y="884466"/>
            <a:ext cx="7774506"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858765D-758B-44A0-8D14-CE08D59CC400}"/>
              </a:ext>
            </a:extLst>
          </p:cNvPr>
          <p:cNvPicPr>
            <a:picLocks noChangeAspect="1"/>
          </p:cNvPicPr>
          <p:nvPr/>
        </p:nvPicPr>
        <p:blipFill rotWithShape="1">
          <a:blip r:embed="rId2"/>
          <a:srcRect r="12067"/>
          <a:stretch/>
        </p:blipFill>
        <p:spPr>
          <a:xfrm>
            <a:off x="538210" y="1635646"/>
            <a:ext cx="7346158" cy="2080313"/>
          </a:xfrm>
          <a:prstGeom prst="rect">
            <a:avLst/>
          </a:prstGeom>
        </p:spPr>
      </p:pic>
    </p:spTree>
    <p:extLst>
      <p:ext uri="{BB962C8B-B14F-4D97-AF65-F5344CB8AC3E}">
        <p14:creationId xmlns:p14="http://schemas.microsoft.com/office/powerpoint/2010/main" val="3016067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210" y="1167133"/>
            <a:ext cx="7346158" cy="318767"/>
          </a:xfrm>
          <a:solidFill>
            <a:schemeClr val="bg1">
              <a:lumMod val="50000"/>
            </a:schemeClr>
          </a:solidFill>
        </p:spPr>
        <p:txBody>
          <a:bodyPr/>
          <a:lstStyle/>
          <a:p>
            <a:r>
              <a:rPr lang="en-US" sz="1400" dirty="0">
                <a:cs typeface="Arial" pitchFamily="34" charset="0"/>
              </a:rPr>
              <a:t>First we split the dataset into Testing and Training sets.</a:t>
            </a:r>
          </a:p>
        </p:txBody>
      </p:sp>
      <p:sp>
        <p:nvSpPr>
          <p:cNvPr id="3" name="Title 2"/>
          <p:cNvSpPr>
            <a:spLocks noGrp="1"/>
          </p:cNvSpPr>
          <p:nvPr>
            <p:ph type="title"/>
          </p:nvPr>
        </p:nvSpPr>
        <p:spPr>
          <a:xfrm>
            <a:off x="538210" y="0"/>
            <a:ext cx="9144000" cy="884466"/>
          </a:xfrm>
        </p:spPr>
        <p:txBody>
          <a:bodyPr/>
          <a:lstStyle/>
          <a:p>
            <a:r>
              <a:rPr lang="en-US" sz="3200" dirty="0">
                <a:effectLst>
                  <a:outerShdw blurRad="38100" dist="38100" dir="2700000" algn="tl">
                    <a:srgbClr val="000000">
                      <a:alpha val="43137"/>
                    </a:srgbClr>
                  </a:outerShdw>
                </a:effectLst>
                <a:latin typeface="+mj-lt"/>
              </a:rPr>
              <a:t>Step 3: Training The Model </a:t>
            </a:r>
          </a:p>
        </p:txBody>
      </p:sp>
      <p:cxnSp>
        <p:nvCxnSpPr>
          <p:cNvPr id="10" name="Straight Connector 9">
            <a:extLst>
              <a:ext uri="{FF2B5EF4-FFF2-40B4-BE49-F238E27FC236}">
                <a16:creationId xmlns:a16="http://schemas.microsoft.com/office/drawing/2014/main" id="{2BFD7F2A-0296-425A-8017-DE49B10753B3}"/>
              </a:ext>
            </a:extLst>
          </p:cNvPr>
          <p:cNvCxnSpPr>
            <a:cxnSpLocks/>
          </p:cNvCxnSpPr>
          <p:nvPr/>
        </p:nvCxnSpPr>
        <p:spPr>
          <a:xfrm>
            <a:off x="0" y="884466"/>
            <a:ext cx="7774506"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C1C09DA-5AFA-4092-A844-732CA653B3CD}"/>
              </a:ext>
            </a:extLst>
          </p:cNvPr>
          <p:cNvPicPr>
            <a:picLocks noChangeAspect="1"/>
          </p:cNvPicPr>
          <p:nvPr/>
        </p:nvPicPr>
        <p:blipFill rotWithShape="1">
          <a:blip r:embed="rId2"/>
          <a:srcRect t="53356" r="13549"/>
          <a:stretch/>
        </p:blipFill>
        <p:spPr>
          <a:xfrm>
            <a:off x="538210" y="1635646"/>
            <a:ext cx="7346158" cy="1133069"/>
          </a:xfrm>
          <a:prstGeom prst="rect">
            <a:avLst/>
          </a:prstGeom>
        </p:spPr>
      </p:pic>
    </p:spTree>
    <p:extLst>
      <p:ext uri="{BB962C8B-B14F-4D97-AF65-F5344CB8AC3E}">
        <p14:creationId xmlns:p14="http://schemas.microsoft.com/office/powerpoint/2010/main" val="1727551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210" y="1167133"/>
            <a:ext cx="7346158" cy="318767"/>
          </a:xfrm>
          <a:solidFill>
            <a:schemeClr val="bg1">
              <a:lumMod val="50000"/>
            </a:schemeClr>
          </a:solidFill>
        </p:spPr>
        <p:txBody>
          <a:bodyPr/>
          <a:lstStyle/>
          <a:p>
            <a:r>
              <a:rPr lang="en-US" sz="1400" dirty="0">
                <a:cs typeface="Arial" pitchFamily="34" charset="0"/>
              </a:rPr>
              <a:t>Next we prepare our Pipelines for various model regressors.</a:t>
            </a:r>
          </a:p>
        </p:txBody>
      </p:sp>
      <p:sp>
        <p:nvSpPr>
          <p:cNvPr id="3" name="Title 2"/>
          <p:cNvSpPr>
            <a:spLocks noGrp="1"/>
          </p:cNvSpPr>
          <p:nvPr>
            <p:ph type="title"/>
          </p:nvPr>
        </p:nvSpPr>
        <p:spPr>
          <a:xfrm>
            <a:off x="538210" y="0"/>
            <a:ext cx="9144000" cy="884466"/>
          </a:xfrm>
        </p:spPr>
        <p:txBody>
          <a:bodyPr/>
          <a:lstStyle/>
          <a:p>
            <a:r>
              <a:rPr lang="en-US" sz="3200" dirty="0">
                <a:effectLst>
                  <a:outerShdw blurRad="38100" dist="38100" dir="2700000" algn="tl">
                    <a:srgbClr val="000000">
                      <a:alpha val="43137"/>
                    </a:srgbClr>
                  </a:outerShdw>
                </a:effectLst>
                <a:latin typeface="+mj-lt"/>
              </a:rPr>
              <a:t>Step 3: Training The Model </a:t>
            </a:r>
          </a:p>
        </p:txBody>
      </p:sp>
      <p:cxnSp>
        <p:nvCxnSpPr>
          <p:cNvPr id="10" name="Straight Connector 9">
            <a:extLst>
              <a:ext uri="{FF2B5EF4-FFF2-40B4-BE49-F238E27FC236}">
                <a16:creationId xmlns:a16="http://schemas.microsoft.com/office/drawing/2014/main" id="{2BFD7F2A-0296-425A-8017-DE49B10753B3}"/>
              </a:ext>
            </a:extLst>
          </p:cNvPr>
          <p:cNvCxnSpPr>
            <a:cxnSpLocks/>
          </p:cNvCxnSpPr>
          <p:nvPr/>
        </p:nvCxnSpPr>
        <p:spPr>
          <a:xfrm>
            <a:off x="0" y="884466"/>
            <a:ext cx="7774506"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5552207A-872E-4066-BCC7-B53B6C6CE245}"/>
              </a:ext>
            </a:extLst>
          </p:cNvPr>
          <p:cNvPicPr>
            <a:picLocks noChangeAspect="1"/>
          </p:cNvPicPr>
          <p:nvPr/>
        </p:nvPicPr>
        <p:blipFill>
          <a:blip r:embed="rId2"/>
          <a:stretch>
            <a:fillRect/>
          </a:stretch>
        </p:blipFill>
        <p:spPr>
          <a:xfrm>
            <a:off x="538210" y="1633175"/>
            <a:ext cx="7346158" cy="3191734"/>
          </a:xfrm>
          <a:prstGeom prst="rect">
            <a:avLst/>
          </a:prstGeom>
        </p:spPr>
      </p:pic>
    </p:spTree>
    <p:extLst>
      <p:ext uri="{BB962C8B-B14F-4D97-AF65-F5344CB8AC3E}">
        <p14:creationId xmlns:p14="http://schemas.microsoft.com/office/powerpoint/2010/main" val="3406507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210" y="1167133"/>
            <a:ext cx="7346158" cy="601795"/>
          </a:xfrm>
          <a:solidFill>
            <a:schemeClr val="bg1">
              <a:lumMod val="50000"/>
            </a:schemeClr>
          </a:solidFill>
        </p:spPr>
        <p:txBody>
          <a:bodyPr/>
          <a:lstStyle/>
          <a:p>
            <a:r>
              <a:rPr lang="en-US" sz="1400" dirty="0">
                <a:cs typeface="Arial" pitchFamily="34" charset="0"/>
              </a:rPr>
              <a:t>Using </a:t>
            </a:r>
            <a:r>
              <a:rPr lang="en-US" sz="1400" dirty="0" err="1">
                <a:latin typeface="Lucida Sans Typewriter" panose="020B0509030504030204" pitchFamily="49" charset="0"/>
                <a:cs typeface="Arial" pitchFamily="34" charset="0"/>
              </a:rPr>
              <a:t>cross_val_score</a:t>
            </a:r>
            <a:r>
              <a:rPr lang="en-US" sz="1400" dirty="0">
                <a:latin typeface="Lucida Sans Typewriter" panose="020B0509030504030204" pitchFamily="49" charset="0"/>
                <a:cs typeface="Arial" pitchFamily="34" charset="0"/>
              </a:rPr>
              <a:t> </a:t>
            </a:r>
            <a:r>
              <a:rPr lang="en-US" sz="1400" dirty="0">
                <a:cs typeface="Arial" pitchFamily="34" charset="0"/>
              </a:rPr>
              <a:t>and </a:t>
            </a:r>
            <a:r>
              <a:rPr lang="en-US" sz="1400" dirty="0" err="1">
                <a:latin typeface="Lucida Sans Typewriter" panose="020B0509030504030204" pitchFamily="49" charset="0"/>
                <a:cs typeface="Arial" pitchFamily="34" charset="0"/>
              </a:rPr>
              <a:t>mean_squared_error</a:t>
            </a:r>
            <a:r>
              <a:rPr lang="en-US" sz="1400" dirty="0">
                <a:cs typeface="Arial" pitchFamily="34" charset="0"/>
              </a:rPr>
              <a:t>, we print each regression score, and decide which regressor is best for our model.</a:t>
            </a:r>
          </a:p>
        </p:txBody>
      </p:sp>
      <p:sp>
        <p:nvSpPr>
          <p:cNvPr id="3" name="Title 2"/>
          <p:cNvSpPr>
            <a:spLocks noGrp="1"/>
          </p:cNvSpPr>
          <p:nvPr>
            <p:ph type="title"/>
          </p:nvPr>
        </p:nvSpPr>
        <p:spPr>
          <a:xfrm>
            <a:off x="538210" y="0"/>
            <a:ext cx="9144000" cy="884466"/>
          </a:xfrm>
        </p:spPr>
        <p:txBody>
          <a:bodyPr/>
          <a:lstStyle/>
          <a:p>
            <a:r>
              <a:rPr lang="en-US" sz="3200" dirty="0">
                <a:effectLst>
                  <a:outerShdw blurRad="38100" dist="38100" dir="2700000" algn="tl">
                    <a:srgbClr val="000000">
                      <a:alpha val="43137"/>
                    </a:srgbClr>
                  </a:outerShdw>
                </a:effectLst>
                <a:latin typeface="+mj-lt"/>
              </a:rPr>
              <a:t>Step 3: Training The Model </a:t>
            </a:r>
          </a:p>
        </p:txBody>
      </p:sp>
      <p:cxnSp>
        <p:nvCxnSpPr>
          <p:cNvPr id="10" name="Straight Connector 9">
            <a:extLst>
              <a:ext uri="{FF2B5EF4-FFF2-40B4-BE49-F238E27FC236}">
                <a16:creationId xmlns:a16="http://schemas.microsoft.com/office/drawing/2014/main" id="{2BFD7F2A-0296-425A-8017-DE49B10753B3}"/>
              </a:ext>
            </a:extLst>
          </p:cNvPr>
          <p:cNvCxnSpPr>
            <a:cxnSpLocks/>
          </p:cNvCxnSpPr>
          <p:nvPr/>
        </p:nvCxnSpPr>
        <p:spPr>
          <a:xfrm>
            <a:off x="0" y="884466"/>
            <a:ext cx="7774506"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E00774E-C12E-4E96-A429-BEE3FBC20653}"/>
              </a:ext>
            </a:extLst>
          </p:cNvPr>
          <p:cNvPicPr>
            <a:picLocks noChangeAspect="1"/>
          </p:cNvPicPr>
          <p:nvPr/>
        </p:nvPicPr>
        <p:blipFill rotWithShape="1">
          <a:blip r:embed="rId2"/>
          <a:srcRect r="15887"/>
          <a:stretch/>
        </p:blipFill>
        <p:spPr>
          <a:xfrm>
            <a:off x="538210" y="1923678"/>
            <a:ext cx="7346158" cy="2170797"/>
          </a:xfrm>
          <a:prstGeom prst="rect">
            <a:avLst/>
          </a:prstGeom>
        </p:spPr>
      </p:pic>
      <p:sp>
        <p:nvSpPr>
          <p:cNvPr id="8" name="Content Placeholder 1">
            <a:extLst>
              <a:ext uri="{FF2B5EF4-FFF2-40B4-BE49-F238E27FC236}">
                <a16:creationId xmlns:a16="http://schemas.microsoft.com/office/drawing/2014/main" id="{3E9D329B-81ED-4A96-A52C-90D4A4DC2F8A}"/>
              </a:ext>
            </a:extLst>
          </p:cNvPr>
          <p:cNvSpPr txBox="1">
            <a:spLocks/>
          </p:cNvSpPr>
          <p:nvPr/>
        </p:nvSpPr>
        <p:spPr>
          <a:xfrm>
            <a:off x="538210" y="4233707"/>
            <a:ext cx="7346158" cy="354268"/>
          </a:xfrm>
          <a:prstGeom prst="rect">
            <a:avLst/>
          </a:prstGeom>
          <a:solidFill>
            <a:schemeClr val="bg1">
              <a:lumMod val="50000"/>
            </a:schemeClr>
          </a:solidFill>
        </p:spPr>
        <p:txBody>
          <a:bodyPr anchor="ctr"/>
          <a:lstStyle>
            <a:lvl1pPr marL="0" indent="0" algn="l" defTabSz="914400" rtl="0" eaLnBrk="1" latinLnBrk="1" hangingPunct="1">
              <a:spcBef>
                <a:spcPct val="20000"/>
              </a:spcBef>
              <a:buFont typeface="Arial" pitchFamily="34" charset="0"/>
              <a:buNone/>
              <a:defRPr sz="20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a:cs typeface="Arial" pitchFamily="34" charset="0"/>
              </a:rPr>
              <a:t>Since the </a:t>
            </a:r>
            <a:r>
              <a:rPr lang="en-US" sz="1400" dirty="0" err="1">
                <a:cs typeface="Arial" pitchFamily="34" charset="0"/>
              </a:rPr>
              <a:t>RandomForest</a:t>
            </a:r>
            <a:r>
              <a:rPr lang="en-US" sz="1400" dirty="0">
                <a:cs typeface="Arial" pitchFamily="34" charset="0"/>
              </a:rPr>
              <a:t> has the lowest score, it is the best regression for our model</a:t>
            </a:r>
          </a:p>
        </p:txBody>
      </p:sp>
    </p:spTree>
    <p:extLst>
      <p:ext uri="{BB962C8B-B14F-4D97-AF65-F5344CB8AC3E}">
        <p14:creationId xmlns:p14="http://schemas.microsoft.com/office/powerpoint/2010/main" val="3042892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210" y="1167133"/>
            <a:ext cx="7346158" cy="601797"/>
          </a:xfrm>
          <a:solidFill>
            <a:schemeClr val="bg1">
              <a:lumMod val="50000"/>
            </a:schemeClr>
          </a:solidFill>
        </p:spPr>
        <p:txBody>
          <a:bodyPr/>
          <a:lstStyle/>
          <a:p>
            <a:r>
              <a:rPr lang="en-US" sz="1400" dirty="0">
                <a:cs typeface="Arial" pitchFamily="34" charset="0"/>
              </a:rPr>
              <a:t>Using the Random Forest Regressor we test our data on the dataset. </a:t>
            </a:r>
          </a:p>
          <a:p>
            <a:r>
              <a:rPr lang="en-US" sz="1400" dirty="0">
                <a:cs typeface="Arial" pitchFamily="34" charset="0"/>
              </a:rPr>
              <a:t>Finding the values of the MAE, MSE, AND RMSE we see that they are reasonable</a:t>
            </a:r>
          </a:p>
        </p:txBody>
      </p:sp>
      <p:sp>
        <p:nvSpPr>
          <p:cNvPr id="3" name="Title 2"/>
          <p:cNvSpPr>
            <a:spLocks noGrp="1"/>
          </p:cNvSpPr>
          <p:nvPr>
            <p:ph type="title"/>
          </p:nvPr>
        </p:nvSpPr>
        <p:spPr>
          <a:xfrm>
            <a:off x="538210" y="0"/>
            <a:ext cx="9144000" cy="884466"/>
          </a:xfrm>
        </p:spPr>
        <p:txBody>
          <a:bodyPr/>
          <a:lstStyle/>
          <a:p>
            <a:r>
              <a:rPr lang="en-US" sz="3200" dirty="0">
                <a:effectLst>
                  <a:outerShdw blurRad="38100" dist="38100" dir="2700000" algn="tl">
                    <a:srgbClr val="000000">
                      <a:alpha val="43137"/>
                    </a:srgbClr>
                  </a:outerShdw>
                </a:effectLst>
                <a:latin typeface="+mj-lt"/>
              </a:rPr>
              <a:t>Step 4: Testing The Model </a:t>
            </a:r>
          </a:p>
        </p:txBody>
      </p:sp>
      <p:cxnSp>
        <p:nvCxnSpPr>
          <p:cNvPr id="10" name="Straight Connector 9">
            <a:extLst>
              <a:ext uri="{FF2B5EF4-FFF2-40B4-BE49-F238E27FC236}">
                <a16:creationId xmlns:a16="http://schemas.microsoft.com/office/drawing/2014/main" id="{2BFD7F2A-0296-425A-8017-DE49B10753B3}"/>
              </a:ext>
            </a:extLst>
          </p:cNvPr>
          <p:cNvCxnSpPr>
            <a:cxnSpLocks/>
          </p:cNvCxnSpPr>
          <p:nvPr/>
        </p:nvCxnSpPr>
        <p:spPr>
          <a:xfrm>
            <a:off x="0" y="884466"/>
            <a:ext cx="7774506" cy="0"/>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91C0C69-90E0-49B8-AB63-9F04DB5C65B8}"/>
              </a:ext>
            </a:extLst>
          </p:cNvPr>
          <p:cNvPicPr>
            <a:picLocks noChangeAspect="1"/>
          </p:cNvPicPr>
          <p:nvPr/>
        </p:nvPicPr>
        <p:blipFill rotWithShape="1">
          <a:blip r:embed="rId2"/>
          <a:srcRect b="32473"/>
          <a:stretch/>
        </p:blipFill>
        <p:spPr>
          <a:xfrm>
            <a:off x="538210" y="1967295"/>
            <a:ext cx="7323726" cy="1900599"/>
          </a:xfrm>
          <a:prstGeom prst="rect">
            <a:avLst/>
          </a:prstGeom>
        </p:spPr>
      </p:pic>
    </p:spTree>
    <p:extLst>
      <p:ext uri="{BB962C8B-B14F-4D97-AF65-F5344CB8AC3E}">
        <p14:creationId xmlns:p14="http://schemas.microsoft.com/office/powerpoint/2010/main" val="532391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210" y="1167133"/>
            <a:ext cx="7346158" cy="601797"/>
          </a:xfrm>
          <a:solidFill>
            <a:schemeClr val="bg1">
              <a:lumMod val="50000"/>
            </a:schemeClr>
          </a:solidFill>
        </p:spPr>
        <p:txBody>
          <a:bodyPr/>
          <a:lstStyle/>
          <a:p>
            <a:r>
              <a:rPr lang="en-US" sz="1400" dirty="0">
                <a:cs typeface="Arial" pitchFamily="34" charset="0"/>
              </a:rPr>
              <a:t>Using </a:t>
            </a:r>
            <a:r>
              <a:rPr lang="en-US" sz="1400" dirty="0">
                <a:latin typeface="Lucida Sans Typewriter" panose="020B0509030504030204" pitchFamily="49" charset="0"/>
                <a:cs typeface="Arial" pitchFamily="34" charset="0"/>
              </a:rPr>
              <a:t>r2_score</a:t>
            </a:r>
            <a:r>
              <a:rPr lang="en-US" sz="1400" dirty="0">
                <a:cs typeface="Arial" pitchFamily="34" charset="0"/>
              </a:rPr>
              <a:t>, we find our model accuracy</a:t>
            </a:r>
          </a:p>
        </p:txBody>
      </p:sp>
      <p:sp>
        <p:nvSpPr>
          <p:cNvPr id="3" name="Title 2"/>
          <p:cNvSpPr>
            <a:spLocks noGrp="1"/>
          </p:cNvSpPr>
          <p:nvPr>
            <p:ph type="title"/>
          </p:nvPr>
        </p:nvSpPr>
        <p:spPr>
          <a:xfrm>
            <a:off x="538210" y="0"/>
            <a:ext cx="9144000" cy="884466"/>
          </a:xfrm>
        </p:spPr>
        <p:txBody>
          <a:bodyPr/>
          <a:lstStyle/>
          <a:p>
            <a:r>
              <a:rPr lang="en-US" sz="3200" dirty="0">
                <a:effectLst>
                  <a:outerShdw blurRad="38100" dist="38100" dir="2700000" algn="tl">
                    <a:srgbClr val="000000">
                      <a:alpha val="43137"/>
                    </a:srgbClr>
                  </a:outerShdw>
                </a:effectLst>
                <a:latin typeface="+mj-lt"/>
              </a:rPr>
              <a:t>Step 4: Testing The Model </a:t>
            </a:r>
          </a:p>
        </p:txBody>
      </p:sp>
      <p:cxnSp>
        <p:nvCxnSpPr>
          <p:cNvPr id="10" name="Straight Connector 9">
            <a:extLst>
              <a:ext uri="{FF2B5EF4-FFF2-40B4-BE49-F238E27FC236}">
                <a16:creationId xmlns:a16="http://schemas.microsoft.com/office/drawing/2014/main" id="{2BFD7F2A-0296-425A-8017-DE49B10753B3}"/>
              </a:ext>
            </a:extLst>
          </p:cNvPr>
          <p:cNvCxnSpPr>
            <a:cxnSpLocks/>
          </p:cNvCxnSpPr>
          <p:nvPr/>
        </p:nvCxnSpPr>
        <p:spPr>
          <a:xfrm>
            <a:off x="0" y="884466"/>
            <a:ext cx="7774506" cy="0"/>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1">
            <a:extLst>
              <a:ext uri="{FF2B5EF4-FFF2-40B4-BE49-F238E27FC236}">
                <a16:creationId xmlns:a16="http://schemas.microsoft.com/office/drawing/2014/main" id="{7DC8C4EF-795A-4715-AE02-55A2BCCF3064}"/>
              </a:ext>
            </a:extLst>
          </p:cNvPr>
          <p:cNvSpPr txBox="1">
            <a:spLocks/>
          </p:cNvSpPr>
          <p:nvPr/>
        </p:nvSpPr>
        <p:spPr>
          <a:xfrm>
            <a:off x="549794" y="3533239"/>
            <a:ext cx="7346158" cy="601797"/>
          </a:xfrm>
          <a:prstGeom prst="rect">
            <a:avLst/>
          </a:prstGeom>
          <a:solidFill>
            <a:schemeClr val="bg1">
              <a:lumMod val="50000"/>
            </a:schemeClr>
          </a:solidFill>
        </p:spPr>
        <p:txBody>
          <a:bodyPr anchor="ctr"/>
          <a:lstStyle>
            <a:lvl1pPr marL="0" indent="0" algn="l" defTabSz="914400" rtl="0" eaLnBrk="1" latinLnBrk="1" hangingPunct="1">
              <a:spcBef>
                <a:spcPct val="20000"/>
              </a:spcBef>
              <a:buFont typeface="Arial" pitchFamily="34" charset="0"/>
              <a:buNone/>
              <a:defRPr sz="20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a:cs typeface="Arial" pitchFamily="34" charset="0"/>
              </a:rPr>
              <a:t>98.3% accuracy means that our model is doing a good job at predicting diamond       prices!</a:t>
            </a:r>
          </a:p>
        </p:txBody>
      </p:sp>
      <p:pic>
        <p:nvPicPr>
          <p:cNvPr id="9" name="Picture 8">
            <a:extLst>
              <a:ext uri="{FF2B5EF4-FFF2-40B4-BE49-F238E27FC236}">
                <a16:creationId xmlns:a16="http://schemas.microsoft.com/office/drawing/2014/main" id="{CCBD37DD-A9E7-40A4-9512-E2CCCE90FFB1}"/>
              </a:ext>
            </a:extLst>
          </p:cNvPr>
          <p:cNvPicPr>
            <a:picLocks noChangeAspect="1"/>
          </p:cNvPicPr>
          <p:nvPr/>
        </p:nvPicPr>
        <p:blipFill rotWithShape="1">
          <a:blip r:embed="rId2"/>
          <a:srcRect r="15997"/>
          <a:stretch/>
        </p:blipFill>
        <p:spPr>
          <a:xfrm>
            <a:off x="538210" y="1884215"/>
            <a:ext cx="7346158" cy="1533739"/>
          </a:xfrm>
          <a:prstGeom prst="rect">
            <a:avLst/>
          </a:prstGeom>
        </p:spPr>
      </p:pic>
    </p:spTree>
    <p:extLst>
      <p:ext uri="{BB962C8B-B14F-4D97-AF65-F5344CB8AC3E}">
        <p14:creationId xmlns:p14="http://schemas.microsoft.com/office/powerpoint/2010/main" val="423545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210" y="1167133"/>
            <a:ext cx="7236296" cy="319131"/>
          </a:xfrm>
          <a:solidFill>
            <a:schemeClr val="bg1">
              <a:lumMod val="50000"/>
            </a:schemeClr>
          </a:solidFill>
        </p:spPr>
        <p:txBody>
          <a:bodyPr/>
          <a:lstStyle/>
          <a:p>
            <a:r>
              <a:rPr lang="en-US" sz="1400" dirty="0">
                <a:cs typeface="Arial" pitchFamily="34" charset="0"/>
              </a:rPr>
              <a:t>The </a:t>
            </a:r>
            <a:r>
              <a:rPr lang="en-US" sz="1400" dirty="0" err="1">
                <a:latin typeface="Lucida Sans Typewriter" panose="020B0509030504030204" pitchFamily="49" charset="0"/>
                <a:cs typeface="Arial" pitchFamily="34" charset="0"/>
              </a:rPr>
              <a:t>diamond.head</a:t>
            </a:r>
            <a:r>
              <a:rPr lang="en-US" sz="1400" dirty="0">
                <a:latin typeface="Lucida Sans Typewriter" panose="020B0509030504030204" pitchFamily="49" charset="0"/>
                <a:cs typeface="Arial" pitchFamily="34" charset="0"/>
              </a:rPr>
              <a:t> </a:t>
            </a:r>
            <a:r>
              <a:rPr lang="en-US" sz="1400" dirty="0">
                <a:cs typeface="Arial" pitchFamily="34" charset="0"/>
              </a:rPr>
              <a:t>command gives us a more in-depth look into the data</a:t>
            </a:r>
          </a:p>
        </p:txBody>
      </p:sp>
      <p:sp>
        <p:nvSpPr>
          <p:cNvPr id="3" name="Title 2"/>
          <p:cNvSpPr>
            <a:spLocks noGrp="1"/>
          </p:cNvSpPr>
          <p:nvPr>
            <p:ph type="title"/>
          </p:nvPr>
        </p:nvSpPr>
        <p:spPr>
          <a:xfrm>
            <a:off x="538210" y="0"/>
            <a:ext cx="9144000" cy="884466"/>
          </a:xfrm>
        </p:spPr>
        <p:txBody>
          <a:bodyPr/>
          <a:lstStyle/>
          <a:p>
            <a:r>
              <a:rPr lang="en-US" sz="3200" dirty="0">
                <a:effectLst>
                  <a:outerShdw blurRad="38100" dist="38100" dir="2700000" algn="tl">
                    <a:srgbClr val="000000">
                      <a:alpha val="43137"/>
                    </a:srgbClr>
                  </a:outerShdw>
                </a:effectLst>
                <a:latin typeface="+mj-lt"/>
              </a:rPr>
              <a:t>Step 1: Understanding The Data </a:t>
            </a:r>
          </a:p>
        </p:txBody>
      </p:sp>
      <p:cxnSp>
        <p:nvCxnSpPr>
          <p:cNvPr id="10" name="Straight Connector 9">
            <a:extLst>
              <a:ext uri="{FF2B5EF4-FFF2-40B4-BE49-F238E27FC236}">
                <a16:creationId xmlns:a16="http://schemas.microsoft.com/office/drawing/2014/main" id="{2BFD7F2A-0296-425A-8017-DE49B10753B3}"/>
              </a:ext>
            </a:extLst>
          </p:cNvPr>
          <p:cNvCxnSpPr>
            <a:cxnSpLocks/>
          </p:cNvCxnSpPr>
          <p:nvPr/>
        </p:nvCxnSpPr>
        <p:spPr>
          <a:xfrm>
            <a:off x="0" y="884466"/>
            <a:ext cx="7774506"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252C0DE-845E-4E2A-8AA1-22833DB10322}"/>
              </a:ext>
            </a:extLst>
          </p:cNvPr>
          <p:cNvPicPr>
            <a:picLocks noChangeAspect="1"/>
          </p:cNvPicPr>
          <p:nvPr/>
        </p:nvPicPr>
        <p:blipFill rotWithShape="1">
          <a:blip r:embed="rId2"/>
          <a:srcRect r="20863"/>
          <a:stretch/>
        </p:blipFill>
        <p:spPr>
          <a:xfrm>
            <a:off x="538210" y="1635646"/>
            <a:ext cx="7236296" cy="3033856"/>
          </a:xfrm>
          <a:prstGeom prst="rect">
            <a:avLst/>
          </a:prstGeom>
        </p:spPr>
      </p:pic>
    </p:spTree>
    <p:extLst>
      <p:ext uri="{BB962C8B-B14F-4D97-AF65-F5344CB8AC3E}">
        <p14:creationId xmlns:p14="http://schemas.microsoft.com/office/powerpoint/2010/main" val="455543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210" y="1167132"/>
            <a:ext cx="7346158" cy="468511"/>
          </a:xfrm>
          <a:solidFill>
            <a:schemeClr val="bg1">
              <a:lumMod val="50000"/>
            </a:schemeClr>
          </a:solidFill>
        </p:spPr>
        <p:txBody>
          <a:bodyPr/>
          <a:lstStyle/>
          <a:p>
            <a:r>
              <a:rPr lang="en-US" sz="1400" dirty="0">
                <a:cs typeface="Arial" pitchFamily="34" charset="0"/>
              </a:rPr>
              <a:t>Since the first column (“Unnamed: 0”) is an unnecessary index column we are going to remove it  </a:t>
            </a:r>
          </a:p>
        </p:txBody>
      </p:sp>
      <p:sp>
        <p:nvSpPr>
          <p:cNvPr id="3" name="Title 2"/>
          <p:cNvSpPr>
            <a:spLocks noGrp="1"/>
          </p:cNvSpPr>
          <p:nvPr>
            <p:ph type="title"/>
          </p:nvPr>
        </p:nvSpPr>
        <p:spPr>
          <a:xfrm>
            <a:off x="538210" y="0"/>
            <a:ext cx="9144000" cy="884466"/>
          </a:xfrm>
        </p:spPr>
        <p:txBody>
          <a:bodyPr/>
          <a:lstStyle/>
          <a:p>
            <a:r>
              <a:rPr lang="en-US" sz="3200" dirty="0">
                <a:effectLst>
                  <a:outerShdw blurRad="38100" dist="38100" dir="2700000" algn="tl">
                    <a:srgbClr val="000000">
                      <a:alpha val="43137"/>
                    </a:srgbClr>
                  </a:outerShdw>
                </a:effectLst>
                <a:latin typeface="+mj-lt"/>
              </a:rPr>
              <a:t>Step 2: Cleaning The Data </a:t>
            </a:r>
          </a:p>
        </p:txBody>
      </p:sp>
      <p:cxnSp>
        <p:nvCxnSpPr>
          <p:cNvPr id="10" name="Straight Connector 9">
            <a:extLst>
              <a:ext uri="{FF2B5EF4-FFF2-40B4-BE49-F238E27FC236}">
                <a16:creationId xmlns:a16="http://schemas.microsoft.com/office/drawing/2014/main" id="{2BFD7F2A-0296-425A-8017-DE49B10753B3}"/>
              </a:ext>
            </a:extLst>
          </p:cNvPr>
          <p:cNvCxnSpPr>
            <a:cxnSpLocks/>
          </p:cNvCxnSpPr>
          <p:nvPr/>
        </p:nvCxnSpPr>
        <p:spPr>
          <a:xfrm>
            <a:off x="0" y="884466"/>
            <a:ext cx="7774506"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E9B9A651-9BAA-45B1-8001-737B7A4CBC8C}"/>
              </a:ext>
            </a:extLst>
          </p:cNvPr>
          <p:cNvPicPr>
            <a:picLocks noChangeAspect="1"/>
          </p:cNvPicPr>
          <p:nvPr/>
        </p:nvPicPr>
        <p:blipFill rotWithShape="1">
          <a:blip r:embed="rId2"/>
          <a:srcRect r="9851" b="10130"/>
          <a:stretch/>
        </p:blipFill>
        <p:spPr>
          <a:xfrm>
            <a:off x="549298" y="1768932"/>
            <a:ext cx="7346158" cy="3025575"/>
          </a:xfrm>
          <a:prstGeom prst="rect">
            <a:avLst/>
          </a:prstGeom>
        </p:spPr>
      </p:pic>
    </p:spTree>
    <p:extLst>
      <p:ext uri="{BB962C8B-B14F-4D97-AF65-F5344CB8AC3E}">
        <p14:creationId xmlns:p14="http://schemas.microsoft.com/office/powerpoint/2010/main" val="2548926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210" y="1167132"/>
            <a:ext cx="7346158" cy="468511"/>
          </a:xfrm>
          <a:solidFill>
            <a:schemeClr val="bg1">
              <a:lumMod val="50000"/>
            </a:schemeClr>
          </a:solidFill>
        </p:spPr>
        <p:txBody>
          <a:bodyPr/>
          <a:lstStyle/>
          <a:p>
            <a:r>
              <a:rPr lang="en-US" sz="1400" dirty="0">
                <a:cs typeface="Arial" pitchFamily="34" charset="0"/>
              </a:rPr>
              <a:t>Next we are going to find the duplicates in the data and remove it, so the model can  better generalize to the full dataset  </a:t>
            </a:r>
          </a:p>
        </p:txBody>
      </p:sp>
      <p:sp>
        <p:nvSpPr>
          <p:cNvPr id="3" name="Title 2"/>
          <p:cNvSpPr>
            <a:spLocks noGrp="1"/>
          </p:cNvSpPr>
          <p:nvPr>
            <p:ph type="title"/>
          </p:nvPr>
        </p:nvSpPr>
        <p:spPr>
          <a:xfrm>
            <a:off x="538210" y="0"/>
            <a:ext cx="9144000" cy="884466"/>
          </a:xfrm>
        </p:spPr>
        <p:txBody>
          <a:bodyPr/>
          <a:lstStyle/>
          <a:p>
            <a:r>
              <a:rPr lang="en-US" sz="3200" dirty="0">
                <a:effectLst>
                  <a:outerShdw blurRad="38100" dist="38100" dir="2700000" algn="tl">
                    <a:srgbClr val="000000">
                      <a:alpha val="43137"/>
                    </a:srgbClr>
                  </a:outerShdw>
                </a:effectLst>
                <a:latin typeface="+mj-lt"/>
              </a:rPr>
              <a:t>Step 2: Cleaning The Data </a:t>
            </a:r>
          </a:p>
        </p:txBody>
      </p:sp>
      <p:cxnSp>
        <p:nvCxnSpPr>
          <p:cNvPr id="10" name="Straight Connector 9">
            <a:extLst>
              <a:ext uri="{FF2B5EF4-FFF2-40B4-BE49-F238E27FC236}">
                <a16:creationId xmlns:a16="http://schemas.microsoft.com/office/drawing/2014/main" id="{2BFD7F2A-0296-425A-8017-DE49B10753B3}"/>
              </a:ext>
            </a:extLst>
          </p:cNvPr>
          <p:cNvCxnSpPr>
            <a:cxnSpLocks/>
          </p:cNvCxnSpPr>
          <p:nvPr/>
        </p:nvCxnSpPr>
        <p:spPr>
          <a:xfrm>
            <a:off x="0" y="884466"/>
            <a:ext cx="7774506"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E9B9A651-9BAA-45B1-8001-737B7A4CBC8C}"/>
              </a:ext>
            </a:extLst>
          </p:cNvPr>
          <p:cNvPicPr>
            <a:picLocks noChangeAspect="1"/>
          </p:cNvPicPr>
          <p:nvPr/>
        </p:nvPicPr>
        <p:blipFill rotWithShape="1">
          <a:blip r:embed="rId2"/>
          <a:srcRect r="9851" b="10130"/>
          <a:stretch/>
        </p:blipFill>
        <p:spPr>
          <a:xfrm>
            <a:off x="549298" y="1768932"/>
            <a:ext cx="7346158" cy="3025575"/>
          </a:xfrm>
          <a:prstGeom prst="rect">
            <a:avLst/>
          </a:prstGeom>
        </p:spPr>
      </p:pic>
      <p:pic>
        <p:nvPicPr>
          <p:cNvPr id="8" name="Picture 7">
            <a:extLst>
              <a:ext uri="{FF2B5EF4-FFF2-40B4-BE49-F238E27FC236}">
                <a16:creationId xmlns:a16="http://schemas.microsoft.com/office/drawing/2014/main" id="{D76B1079-65D1-4798-8BD0-A74660E827EB}"/>
              </a:ext>
            </a:extLst>
          </p:cNvPr>
          <p:cNvPicPr>
            <a:picLocks noChangeAspect="1"/>
          </p:cNvPicPr>
          <p:nvPr/>
        </p:nvPicPr>
        <p:blipFill rotWithShape="1">
          <a:blip r:embed="rId3"/>
          <a:srcRect r="11255" b="3655"/>
          <a:stretch/>
        </p:blipFill>
        <p:spPr>
          <a:xfrm>
            <a:off x="538211" y="1764789"/>
            <a:ext cx="7357246" cy="3255233"/>
          </a:xfrm>
          <a:prstGeom prst="rect">
            <a:avLst/>
          </a:prstGeom>
        </p:spPr>
      </p:pic>
    </p:spTree>
    <p:extLst>
      <p:ext uri="{BB962C8B-B14F-4D97-AF65-F5344CB8AC3E}">
        <p14:creationId xmlns:p14="http://schemas.microsoft.com/office/powerpoint/2010/main" val="1940773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210" y="1167132"/>
            <a:ext cx="7346158" cy="468511"/>
          </a:xfrm>
          <a:solidFill>
            <a:schemeClr val="bg1">
              <a:lumMod val="50000"/>
            </a:schemeClr>
          </a:solidFill>
        </p:spPr>
        <p:txBody>
          <a:bodyPr/>
          <a:lstStyle/>
          <a:p>
            <a:r>
              <a:rPr lang="en-US" sz="1400" dirty="0">
                <a:cs typeface="Arial" pitchFamily="34" charset="0"/>
              </a:rPr>
              <a:t>Using the </a:t>
            </a:r>
            <a:r>
              <a:rPr lang="en-US" sz="1400" dirty="0" err="1">
                <a:latin typeface="Lucida Sans Typewriter" panose="020B0509030504030204" pitchFamily="49" charset="0"/>
                <a:cs typeface="Arial" pitchFamily="34" charset="0"/>
              </a:rPr>
              <a:t>diamond.drop_duplicates</a:t>
            </a:r>
            <a:r>
              <a:rPr lang="en-US" sz="1400" dirty="0">
                <a:latin typeface="Lucida Sans Typewriter" panose="020B0509030504030204" pitchFamily="49" charset="0"/>
                <a:cs typeface="Arial" pitchFamily="34" charset="0"/>
              </a:rPr>
              <a:t> </a:t>
            </a:r>
            <a:r>
              <a:rPr lang="en-US" sz="1400" dirty="0">
                <a:cs typeface="Arial" pitchFamily="34" charset="0"/>
              </a:rPr>
              <a:t>command to drop the duplicated data, and   using the </a:t>
            </a:r>
            <a:r>
              <a:rPr lang="en-US" sz="1400" dirty="0">
                <a:latin typeface="Lucida Sans Typewriter" panose="020B0509030504030204" pitchFamily="49" charset="0"/>
                <a:cs typeface="Arial" pitchFamily="34" charset="0"/>
              </a:rPr>
              <a:t>sum</a:t>
            </a:r>
            <a:r>
              <a:rPr lang="en-US" sz="1400" dirty="0">
                <a:cs typeface="Arial" pitchFamily="34" charset="0"/>
              </a:rPr>
              <a:t> function to check if all the duplicated data is removed </a:t>
            </a:r>
          </a:p>
        </p:txBody>
      </p:sp>
      <p:sp>
        <p:nvSpPr>
          <p:cNvPr id="3" name="Title 2"/>
          <p:cNvSpPr>
            <a:spLocks noGrp="1"/>
          </p:cNvSpPr>
          <p:nvPr>
            <p:ph type="title"/>
          </p:nvPr>
        </p:nvSpPr>
        <p:spPr>
          <a:xfrm>
            <a:off x="538210" y="0"/>
            <a:ext cx="9144000" cy="884466"/>
          </a:xfrm>
        </p:spPr>
        <p:txBody>
          <a:bodyPr/>
          <a:lstStyle/>
          <a:p>
            <a:r>
              <a:rPr lang="en-US" sz="3200" dirty="0">
                <a:effectLst>
                  <a:outerShdw blurRad="38100" dist="38100" dir="2700000" algn="tl">
                    <a:srgbClr val="000000">
                      <a:alpha val="43137"/>
                    </a:srgbClr>
                  </a:outerShdw>
                </a:effectLst>
                <a:latin typeface="+mj-lt"/>
              </a:rPr>
              <a:t>Step 2: Cleaning The Data </a:t>
            </a:r>
          </a:p>
        </p:txBody>
      </p:sp>
      <p:cxnSp>
        <p:nvCxnSpPr>
          <p:cNvPr id="10" name="Straight Connector 9">
            <a:extLst>
              <a:ext uri="{FF2B5EF4-FFF2-40B4-BE49-F238E27FC236}">
                <a16:creationId xmlns:a16="http://schemas.microsoft.com/office/drawing/2014/main" id="{2BFD7F2A-0296-425A-8017-DE49B10753B3}"/>
              </a:ext>
            </a:extLst>
          </p:cNvPr>
          <p:cNvCxnSpPr>
            <a:cxnSpLocks/>
          </p:cNvCxnSpPr>
          <p:nvPr/>
        </p:nvCxnSpPr>
        <p:spPr>
          <a:xfrm>
            <a:off x="0" y="884466"/>
            <a:ext cx="7774506"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917109B-2FA9-4913-AA14-F9241A6BC4AC}"/>
              </a:ext>
            </a:extLst>
          </p:cNvPr>
          <p:cNvPicPr>
            <a:picLocks noChangeAspect="1"/>
          </p:cNvPicPr>
          <p:nvPr/>
        </p:nvPicPr>
        <p:blipFill rotWithShape="1">
          <a:blip r:embed="rId2"/>
          <a:srcRect l="874"/>
          <a:stretch/>
        </p:blipFill>
        <p:spPr>
          <a:xfrm>
            <a:off x="538210" y="1768932"/>
            <a:ext cx="7056783" cy="2586687"/>
          </a:xfrm>
          <a:prstGeom prst="rect">
            <a:avLst/>
          </a:prstGeom>
        </p:spPr>
      </p:pic>
      <p:pic>
        <p:nvPicPr>
          <p:cNvPr id="9" name="Picture 8">
            <a:extLst>
              <a:ext uri="{FF2B5EF4-FFF2-40B4-BE49-F238E27FC236}">
                <a16:creationId xmlns:a16="http://schemas.microsoft.com/office/drawing/2014/main" id="{D82DA48B-B417-4C52-9444-77DC334E1CB3}"/>
              </a:ext>
            </a:extLst>
          </p:cNvPr>
          <p:cNvPicPr>
            <a:picLocks noChangeAspect="1"/>
          </p:cNvPicPr>
          <p:nvPr/>
        </p:nvPicPr>
        <p:blipFill rotWithShape="1">
          <a:blip r:embed="rId3"/>
          <a:srcRect r="7272"/>
          <a:stretch/>
        </p:blipFill>
        <p:spPr>
          <a:xfrm>
            <a:off x="538210" y="1768932"/>
            <a:ext cx="7346158" cy="2663183"/>
          </a:xfrm>
          <a:prstGeom prst="rect">
            <a:avLst/>
          </a:prstGeom>
        </p:spPr>
      </p:pic>
    </p:spTree>
    <p:extLst>
      <p:ext uri="{BB962C8B-B14F-4D97-AF65-F5344CB8AC3E}">
        <p14:creationId xmlns:p14="http://schemas.microsoft.com/office/powerpoint/2010/main" val="2675365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210" y="1167132"/>
            <a:ext cx="7346158" cy="468511"/>
          </a:xfrm>
          <a:solidFill>
            <a:schemeClr val="bg1">
              <a:lumMod val="50000"/>
            </a:schemeClr>
          </a:solidFill>
        </p:spPr>
        <p:txBody>
          <a:bodyPr/>
          <a:lstStyle/>
          <a:p>
            <a:r>
              <a:rPr lang="en-US" sz="1400" dirty="0">
                <a:cs typeface="Arial" pitchFamily="34" charset="0"/>
              </a:rPr>
              <a:t>According to the data description the </a:t>
            </a:r>
            <a:r>
              <a:rPr lang="en-US" sz="1400" dirty="0" err="1">
                <a:cs typeface="Arial" pitchFamily="34" charset="0"/>
              </a:rPr>
              <a:t>x,y</a:t>
            </a:r>
            <a:r>
              <a:rPr lang="en-US" sz="1400" dirty="0">
                <a:cs typeface="Arial" pitchFamily="34" charset="0"/>
              </a:rPr>
              <a:t> and z parameters are the length, width and   depth respectively, and hence they can’t be equal to zero.  </a:t>
            </a:r>
          </a:p>
        </p:txBody>
      </p:sp>
      <p:sp>
        <p:nvSpPr>
          <p:cNvPr id="3" name="Title 2"/>
          <p:cNvSpPr>
            <a:spLocks noGrp="1"/>
          </p:cNvSpPr>
          <p:nvPr>
            <p:ph type="title"/>
          </p:nvPr>
        </p:nvSpPr>
        <p:spPr>
          <a:xfrm>
            <a:off x="538210" y="0"/>
            <a:ext cx="9144000" cy="884466"/>
          </a:xfrm>
        </p:spPr>
        <p:txBody>
          <a:bodyPr/>
          <a:lstStyle/>
          <a:p>
            <a:r>
              <a:rPr lang="en-US" sz="3200" dirty="0">
                <a:effectLst>
                  <a:outerShdw blurRad="38100" dist="38100" dir="2700000" algn="tl">
                    <a:srgbClr val="000000">
                      <a:alpha val="43137"/>
                    </a:srgbClr>
                  </a:outerShdw>
                </a:effectLst>
                <a:latin typeface="+mj-lt"/>
              </a:rPr>
              <a:t>Step 2: Cleaning The Data </a:t>
            </a:r>
          </a:p>
        </p:txBody>
      </p:sp>
      <p:cxnSp>
        <p:nvCxnSpPr>
          <p:cNvPr id="10" name="Straight Connector 9">
            <a:extLst>
              <a:ext uri="{FF2B5EF4-FFF2-40B4-BE49-F238E27FC236}">
                <a16:creationId xmlns:a16="http://schemas.microsoft.com/office/drawing/2014/main" id="{2BFD7F2A-0296-425A-8017-DE49B10753B3}"/>
              </a:ext>
            </a:extLst>
          </p:cNvPr>
          <p:cNvCxnSpPr>
            <a:cxnSpLocks/>
          </p:cNvCxnSpPr>
          <p:nvPr/>
        </p:nvCxnSpPr>
        <p:spPr>
          <a:xfrm>
            <a:off x="0" y="884466"/>
            <a:ext cx="7774506"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0D876891-BFF5-44F3-97A4-A11FF88526D3}"/>
              </a:ext>
            </a:extLst>
          </p:cNvPr>
          <p:cNvPicPr>
            <a:picLocks noChangeAspect="1"/>
          </p:cNvPicPr>
          <p:nvPr/>
        </p:nvPicPr>
        <p:blipFill rotWithShape="1">
          <a:blip r:embed="rId2"/>
          <a:srcRect r="19662"/>
          <a:stretch/>
        </p:blipFill>
        <p:spPr>
          <a:xfrm>
            <a:off x="538210" y="1793800"/>
            <a:ext cx="7346158" cy="1714058"/>
          </a:xfrm>
          <a:prstGeom prst="rect">
            <a:avLst/>
          </a:prstGeom>
        </p:spPr>
      </p:pic>
    </p:spTree>
    <p:extLst>
      <p:ext uri="{BB962C8B-B14F-4D97-AF65-F5344CB8AC3E}">
        <p14:creationId xmlns:p14="http://schemas.microsoft.com/office/powerpoint/2010/main" val="4165648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210" y="1167132"/>
            <a:ext cx="7346158" cy="468511"/>
          </a:xfrm>
          <a:solidFill>
            <a:schemeClr val="bg1">
              <a:lumMod val="50000"/>
            </a:schemeClr>
          </a:solidFill>
        </p:spPr>
        <p:txBody>
          <a:bodyPr/>
          <a:lstStyle/>
          <a:p>
            <a:r>
              <a:rPr lang="en-US" sz="1400" dirty="0">
                <a:cs typeface="Arial" pitchFamily="34" charset="0"/>
              </a:rPr>
              <a:t>Using the </a:t>
            </a:r>
            <a:r>
              <a:rPr lang="en-US" sz="1400" dirty="0">
                <a:latin typeface="Lucida Sans Typewriter" panose="020B0509030504030204" pitchFamily="49" charset="0"/>
                <a:cs typeface="Arial" pitchFamily="34" charset="0"/>
              </a:rPr>
              <a:t>.drop </a:t>
            </a:r>
            <a:r>
              <a:rPr lang="en-US" sz="1400" dirty="0">
                <a:cs typeface="Arial" pitchFamily="34" charset="0"/>
              </a:rPr>
              <a:t>command to drop the rows that contain the missing parameters </a:t>
            </a:r>
          </a:p>
        </p:txBody>
      </p:sp>
      <p:sp>
        <p:nvSpPr>
          <p:cNvPr id="3" name="Title 2"/>
          <p:cNvSpPr>
            <a:spLocks noGrp="1"/>
          </p:cNvSpPr>
          <p:nvPr>
            <p:ph type="title"/>
          </p:nvPr>
        </p:nvSpPr>
        <p:spPr>
          <a:xfrm>
            <a:off x="538210" y="0"/>
            <a:ext cx="9144000" cy="884466"/>
          </a:xfrm>
        </p:spPr>
        <p:txBody>
          <a:bodyPr/>
          <a:lstStyle/>
          <a:p>
            <a:r>
              <a:rPr lang="en-US" sz="3200" dirty="0">
                <a:effectLst>
                  <a:outerShdw blurRad="38100" dist="38100" dir="2700000" algn="tl">
                    <a:srgbClr val="000000">
                      <a:alpha val="43137"/>
                    </a:srgbClr>
                  </a:outerShdw>
                </a:effectLst>
                <a:latin typeface="+mj-lt"/>
              </a:rPr>
              <a:t>Step 2: Cleaning The Data </a:t>
            </a:r>
          </a:p>
        </p:txBody>
      </p:sp>
      <p:cxnSp>
        <p:nvCxnSpPr>
          <p:cNvPr id="10" name="Straight Connector 9">
            <a:extLst>
              <a:ext uri="{FF2B5EF4-FFF2-40B4-BE49-F238E27FC236}">
                <a16:creationId xmlns:a16="http://schemas.microsoft.com/office/drawing/2014/main" id="{2BFD7F2A-0296-425A-8017-DE49B10753B3}"/>
              </a:ext>
            </a:extLst>
          </p:cNvPr>
          <p:cNvCxnSpPr>
            <a:cxnSpLocks/>
          </p:cNvCxnSpPr>
          <p:nvPr/>
        </p:nvCxnSpPr>
        <p:spPr>
          <a:xfrm>
            <a:off x="0" y="884466"/>
            <a:ext cx="7774506"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0D876891-BFF5-44F3-97A4-A11FF88526D3}"/>
              </a:ext>
            </a:extLst>
          </p:cNvPr>
          <p:cNvPicPr>
            <a:picLocks noChangeAspect="1"/>
          </p:cNvPicPr>
          <p:nvPr/>
        </p:nvPicPr>
        <p:blipFill rotWithShape="1">
          <a:blip r:embed="rId2"/>
          <a:srcRect r="19662"/>
          <a:stretch/>
        </p:blipFill>
        <p:spPr>
          <a:xfrm>
            <a:off x="538210" y="1793800"/>
            <a:ext cx="7346158" cy="1714058"/>
          </a:xfrm>
          <a:prstGeom prst="rect">
            <a:avLst/>
          </a:prstGeom>
        </p:spPr>
      </p:pic>
      <p:pic>
        <p:nvPicPr>
          <p:cNvPr id="5" name="Picture 4">
            <a:extLst>
              <a:ext uri="{FF2B5EF4-FFF2-40B4-BE49-F238E27FC236}">
                <a16:creationId xmlns:a16="http://schemas.microsoft.com/office/drawing/2014/main" id="{5E528218-25BC-4B8F-9084-B2F182924083}"/>
              </a:ext>
            </a:extLst>
          </p:cNvPr>
          <p:cNvPicPr>
            <a:picLocks noChangeAspect="1"/>
          </p:cNvPicPr>
          <p:nvPr/>
        </p:nvPicPr>
        <p:blipFill rotWithShape="1">
          <a:blip r:embed="rId3"/>
          <a:srcRect r="19662"/>
          <a:stretch/>
        </p:blipFill>
        <p:spPr>
          <a:xfrm>
            <a:off x="538210" y="1793800"/>
            <a:ext cx="7346158" cy="2648607"/>
          </a:xfrm>
          <a:prstGeom prst="rect">
            <a:avLst/>
          </a:prstGeom>
        </p:spPr>
      </p:pic>
    </p:spTree>
    <p:extLst>
      <p:ext uri="{BB962C8B-B14F-4D97-AF65-F5344CB8AC3E}">
        <p14:creationId xmlns:p14="http://schemas.microsoft.com/office/powerpoint/2010/main" val="2729171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210" y="1167132"/>
            <a:ext cx="7346158" cy="468511"/>
          </a:xfrm>
          <a:solidFill>
            <a:schemeClr val="bg1">
              <a:lumMod val="50000"/>
            </a:schemeClr>
          </a:solidFill>
        </p:spPr>
        <p:txBody>
          <a:bodyPr/>
          <a:lstStyle/>
          <a:p>
            <a:r>
              <a:rPr lang="en-US" sz="1400" dirty="0">
                <a:cs typeface="Arial" pitchFamily="34" charset="0"/>
              </a:rPr>
              <a:t>The dropped data percent was just 0.3% from the original, which won’t affect our</a:t>
            </a:r>
          </a:p>
          <a:p>
            <a:r>
              <a:rPr lang="en-US" sz="1400" dirty="0">
                <a:cs typeface="Arial" pitchFamily="34" charset="0"/>
              </a:rPr>
              <a:t>Model training!</a:t>
            </a:r>
          </a:p>
        </p:txBody>
      </p:sp>
      <p:sp>
        <p:nvSpPr>
          <p:cNvPr id="3" name="Title 2"/>
          <p:cNvSpPr>
            <a:spLocks noGrp="1"/>
          </p:cNvSpPr>
          <p:nvPr>
            <p:ph type="title"/>
          </p:nvPr>
        </p:nvSpPr>
        <p:spPr>
          <a:xfrm>
            <a:off x="538210" y="0"/>
            <a:ext cx="9144000" cy="884466"/>
          </a:xfrm>
        </p:spPr>
        <p:txBody>
          <a:bodyPr/>
          <a:lstStyle/>
          <a:p>
            <a:r>
              <a:rPr lang="en-US" sz="3200" dirty="0">
                <a:effectLst>
                  <a:outerShdw blurRad="38100" dist="38100" dir="2700000" algn="tl">
                    <a:srgbClr val="000000">
                      <a:alpha val="43137"/>
                    </a:srgbClr>
                  </a:outerShdw>
                </a:effectLst>
                <a:latin typeface="+mj-lt"/>
              </a:rPr>
              <a:t>Step 2: Cleaning The Data </a:t>
            </a:r>
          </a:p>
        </p:txBody>
      </p:sp>
      <p:cxnSp>
        <p:nvCxnSpPr>
          <p:cNvPr id="10" name="Straight Connector 9">
            <a:extLst>
              <a:ext uri="{FF2B5EF4-FFF2-40B4-BE49-F238E27FC236}">
                <a16:creationId xmlns:a16="http://schemas.microsoft.com/office/drawing/2014/main" id="{2BFD7F2A-0296-425A-8017-DE49B10753B3}"/>
              </a:ext>
            </a:extLst>
          </p:cNvPr>
          <p:cNvCxnSpPr>
            <a:cxnSpLocks/>
          </p:cNvCxnSpPr>
          <p:nvPr/>
        </p:nvCxnSpPr>
        <p:spPr>
          <a:xfrm>
            <a:off x="0" y="884466"/>
            <a:ext cx="7774506"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0D876891-BFF5-44F3-97A4-A11FF88526D3}"/>
              </a:ext>
            </a:extLst>
          </p:cNvPr>
          <p:cNvPicPr>
            <a:picLocks noChangeAspect="1"/>
          </p:cNvPicPr>
          <p:nvPr/>
        </p:nvPicPr>
        <p:blipFill rotWithShape="1">
          <a:blip r:embed="rId2"/>
          <a:srcRect r="19662"/>
          <a:stretch/>
        </p:blipFill>
        <p:spPr>
          <a:xfrm>
            <a:off x="538210" y="1793800"/>
            <a:ext cx="7346158" cy="1714058"/>
          </a:xfrm>
          <a:prstGeom prst="rect">
            <a:avLst/>
          </a:prstGeom>
        </p:spPr>
      </p:pic>
      <p:pic>
        <p:nvPicPr>
          <p:cNvPr id="7" name="Picture 6">
            <a:extLst>
              <a:ext uri="{FF2B5EF4-FFF2-40B4-BE49-F238E27FC236}">
                <a16:creationId xmlns:a16="http://schemas.microsoft.com/office/drawing/2014/main" id="{9FC0DC24-BF79-48A8-92AE-215A58948FDB}"/>
              </a:ext>
            </a:extLst>
          </p:cNvPr>
          <p:cNvPicPr>
            <a:picLocks noChangeAspect="1"/>
          </p:cNvPicPr>
          <p:nvPr/>
        </p:nvPicPr>
        <p:blipFill rotWithShape="1">
          <a:blip r:embed="rId3"/>
          <a:srcRect r="19662"/>
          <a:stretch/>
        </p:blipFill>
        <p:spPr>
          <a:xfrm>
            <a:off x="538210" y="1793800"/>
            <a:ext cx="7346158" cy="2553989"/>
          </a:xfrm>
          <a:prstGeom prst="rect">
            <a:avLst/>
          </a:prstGeom>
        </p:spPr>
      </p:pic>
    </p:spTree>
    <p:extLst>
      <p:ext uri="{BB962C8B-B14F-4D97-AF65-F5344CB8AC3E}">
        <p14:creationId xmlns:p14="http://schemas.microsoft.com/office/powerpoint/2010/main" val="3572620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815</TotalTime>
  <Words>725</Words>
  <Application>Microsoft Office PowerPoint</Application>
  <PresentationFormat>On-screen Show (16:9)</PresentationFormat>
  <Paragraphs>59</Paragraphs>
  <Slides>25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25</vt:i4>
      </vt:variant>
    </vt:vector>
  </HeadingPairs>
  <TitlesOfParts>
    <vt:vector size="31" baseType="lpstr">
      <vt:lpstr>맑은 고딕</vt:lpstr>
      <vt:lpstr>Arial</vt:lpstr>
      <vt:lpstr>Calibri</vt:lpstr>
      <vt:lpstr>Lucida Sans Typewriter</vt:lpstr>
      <vt:lpstr>Office Theme</vt:lpstr>
      <vt:lpstr>Custom Design</vt:lpstr>
      <vt:lpstr>PowerPoint Presentation</vt:lpstr>
      <vt:lpstr>Step 1: Understanding The Data </vt:lpstr>
      <vt:lpstr>Step 1: Understanding The Data </vt:lpstr>
      <vt:lpstr>Step 2: Cleaning The Data </vt:lpstr>
      <vt:lpstr>Step 2: Cleaning The Data </vt:lpstr>
      <vt:lpstr>Step 2: Cleaning The Data </vt:lpstr>
      <vt:lpstr>Step 2: Cleaning The Data </vt:lpstr>
      <vt:lpstr>Step 2: Cleaning The Data </vt:lpstr>
      <vt:lpstr>Step 2: Cleaning The Data </vt:lpstr>
      <vt:lpstr>Step 2: Cleaning The Data </vt:lpstr>
      <vt:lpstr>Step 2: Cleaning The Data </vt:lpstr>
      <vt:lpstr>Step 2: Cleaning The Data </vt:lpstr>
      <vt:lpstr>Step 2: Cleaning The Data </vt:lpstr>
      <vt:lpstr>Step 2: Cleaning The Data </vt:lpstr>
      <vt:lpstr>Step 2: Cleaning The Data </vt:lpstr>
      <vt:lpstr>Step 2: Cleaning The Data </vt:lpstr>
      <vt:lpstr>Step 2: Cleaning The Data </vt:lpstr>
      <vt:lpstr>Step 2: Cleaning The Data </vt:lpstr>
      <vt:lpstr>Step 2: Cleaning The Data </vt:lpstr>
      <vt:lpstr>Step 2: Cleaning The Data </vt:lpstr>
      <vt:lpstr>Step 3: Training The Model </vt:lpstr>
      <vt:lpstr>Step 3: Training The Model </vt:lpstr>
      <vt:lpstr>Step 3: Training The Model </vt:lpstr>
      <vt:lpstr>Step 4: Testing The Model </vt:lpstr>
      <vt:lpstr>Step 4: Testing The Model </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Assala Shawabkeh</cp:lastModifiedBy>
  <cp:revision>25</cp:revision>
  <dcterms:created xsi:type="dcterms:W3CDTF">2014-04-01T16:27:38Z</dcterms:created>
  <dcterms:modified xsi:type="dcterms:W3CDTF">2021-08-26T15:26:51Z</dcterms:modified>
</cp:coreProperties>
</file>