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289" r:id="rId3"/>
    <p:sldId id="290" r:id="rId4"/>
    <p:sldId id="285" r:id="rId5"/>
    <p:sldId id="292" r:id="rId6"/>
    <p:sldId id="291" r:id="rId7"/>
    <p:sldId id="293" r:id="rId8"/>
    <p:sldId id="294" r:id="rId9"/>
    <p:sldId id="295" r:id="rId10"/>
    <p:sldId id="296" r:id="rId11"/>
    <p:sldId id="297" r:id="rId12"/>
  </p:sldIdLst>
  <p:sldSz cx="9144000" cy="5143500" type="screen16x9"/>
  <p:notesSz cx="6858000" cy="9144000"/>
  <p:embeddedFontLst>
    <p:embeddedFont>
      <p:font typeface="Roboto Condensed Light" panose="020B0604020202020204" charset="0"/>
      <p:regular r:id="rId14"/>
      <p:bold r:id="rId15"/>
      <p:italic r:id="rId16"/>
      <p:boldItalic r:id="rId17"/>
    </p:embeddedFont>
    <p:embeddedFont>
      <p:font typeface="Roboto Condensed" panose="020B0604020202020204" charset="0"/>
      <p:regular r:id="rId18"/>
      <p:bold r:id="rId19"/>
      <p:italic r:id="rId20"/>
      <p:boldItalic r:id="rId21"/>
    </p:embeddedFont>
    <p:embeddedFont>
      <p:font typeface="Arv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187262-E6C1-48DE-A840-FA57AB25F233}">
  <a:tblStyle styleId="{65187262-E6C1-48DE-A840-FA57AB25F2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03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163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1486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517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0980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007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8811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5210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2276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0744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Shape 144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Shape 145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Shape 146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Shape 147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Shape 14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Shape 150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Shape 154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Shape 15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Shape 15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Shape 15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Shape 16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265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Shape 12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Shape 12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Shape 12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Shape 130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Shape 13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Shape 13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Shape 13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Shape 13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15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61066" y="1090613"/>
            <a:ext cx="6050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800" dirty="0" err="1" smtClean="0">
                <a:latin typeface="Roboto Condensed" panose="020B0604020202020204" charset="0"/>
                <a:ea typeface="Roboto Condensed" panose="020B0604020202020204" charset="0"/>
              </a:rPr>
              <a:t>Berbagi</a:t>
            </a:r>
            <a:endParaRPr lang="en-US" sz="2800" i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326" y="91720"/>
            <a:ext cx="691413" cy="673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85116" y="2389576"/>
            <a:ext cx="300274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dirty="0" err="1" smtClean="0">
                <a:latin typeface="Roboto Condensed" panose="020B0604020202020204" charset="0"/>
                <a:ea typeface="Roboto Condensed" panose="020B0604020202020204" charset="0"/>
              </a:rPr>
              <a:t>Oleh</a:t>
            </a:r>
            <a:r>
              <a:rPr lang="en-ID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</a:p>
          <a:p>
            <a:pPr algn="ctr"/>
            <a:endParaRPr lang="en-ID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r>
              <a:rPr lang="en-ID" dirty="0" smtClean="0">
                <a:latin typeface="Roboto Condensed" panose="020B0604020202020204" charset="0"/>
                <a:ea typeface="Roboto Condensed" panose="020B0604020202020204" charset="0"/>
              </a:rPr>
              <a:t>Muhammad </a:t>
            </a:r>
            <a:r>
              <a:rPr lang="en-ID" dirty="0" err="1" smtClean="0">
                <a:latin typeface="Roboto Condensed" panose="020B0604020202020204" charset="0"/>
                <a:ea typeface="Roboto Condensed" panose="020B0604020202020204" charset="0"/>
              </a:rPr>
              <a:t>Haqi</a:t>
            </a:r>
            <a:r>
              <a:rPr lang="en-ID" dirty="0" smtClean="0">
                <a:latin typeface="Roboto Condensed" panose="020B0604020202020204" charset="0"/>
                <a:ea typeface="Roboto Condensed" panose="020B0604020202020204" charset="0"/>
              </a:rPr>
              <a:t> Yusuf	(1515061030)</a:t>
            </a:r>
          </a:p>
          <a:p>
            <a:r>
              <a:rPr lang="en-ID" dirty="0" err="1" smtClean="0">
                <a:latin typeface="Roboto Condensed" panose="020B0604020202020204" charset="0"/>
                <a:ea typeface="Roboto Condensed" panose="020B0604020202020204" charset="0"/>
              </a:rPr>
              <a:t>Nofa</a:t>
            </a:r>
            <a:r>
              <a:rPr lang="en-ID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ID" dirty="0" err="1" smtClean="0">
                <a:latin typeface="Roboto Condensed" panose="020B0604020202020204" charset="0"/>
                <a:ea typeface="Roboto Condensed" panose="020B0604020202020204" charset="0"/>
              </a:rPr>
              <a:t>Alfionita</a:t>
            </a:r>
            <a:r>
              <a:rPr lang="en-ID" dirty="0">
                <a:latin typeface="Roboto Condensed" panose="020B0604020202020204" charset="0"/>
                <a:ea typeface="Roboto Condensed" panose="020B0604020202020204" charset="0"/>
              </a:rPr>
              <a:t>	</a:t>
            </a:r>
            <a:r>
              <a:rPr lang="en-ID" dirty="0" smtClean="0">
                <a:latin typeface="Roboto Condensed" panose="020B0604020202020204" charset="0"/>
                <a:ea typeface="Roboto Condensed" panose="020B0604020202020204" charset="0"/>
              </a:rPr>
              <a:t>(1515061030)</a:t>
            </a:r>
          </a:p>
          <a:p>
            <a:r>
              <a:rPr lang="en-ID" dirty="0" smtClean="0">
                <a:latin typeface="Roboto Condensed" panose="020B0604020202020204" charset="0"/>
                <a:ea typeface="Roboto Condensed" panose="020B0604020202020204" charset="0"/>
              </a:rPr>
              <a:t>Sri Lestari		</a:t>
            </a:r>
            <a:r>
              <a:rPr lang="en-ID" dirty="0">
                <a:latin typeface="Roboto Condensed" panose="020B0604020202020204" charset="0"/>
                <a:ea typeface="Roboto Condensed" panose="020B0604020202020204" charset="0"/>
              </a:rPr>
              <a:t>(1515061030</a:t>
            </a:r>
            <a:r>
              <a:rPr lang="en-ID" dirty="0" smtClean="0">
                <a:latin typeface="Roboto Condensed" panose="020B0604020202020204" charset="0"/>
                <a:ea typeface="Roboto Condensed" panose="020B0604020202020204" charset="0"/>
              </a:rPr>
              <a:t>)</a:t>
            </a:r>
            <a:endParaRPr lang="en-ID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4461010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1" name="Shape 471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b="1" dirty="0" smtClean="0">
                <a:solidFill>
                  <a:srgbClr val="FF9800"/>
                </a:solidFill>
              </a:rPr>
              <a:t>Manual</a:t>
            </a:r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 smtClean="0"/>
              <a:t>is </a:t>
            </a:r>
            <a:r>
              <a:rPr lang="en-US" dirty="0"/>
              <a:t>a guide how to donate online</a:t>
            </a:r>
            <a:endParaRPr sz="2000" dirty="0"/>
          </a:p>
        </p:txBody>
      </p:sp>
      <p:sp>
        <p:nvSpPr>
          <p:cNvPr id="472" name="Shape 472"/>
          <p:cNvSpPr/>
          <p:nvPr/>
        </p:nvSpPr>
        <p:spPr>
          <a:xfrm>
            <a:off x="45543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3" name="Shape 47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326" y="839000"/>
            <a:ext cx="1888500" cy="335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46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03" name="Shape 50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9800"/>
                </a:solidFill>
              </a:rPr>
              <a:t>THANKS!</a:t>
            </a:r>
            <a:endParaRPr sz="6000" dirty="0">
              <a:solidFill>
                <a:srgbClr val="FF9800"/>
              </a:solidFill>
            </a:endParaRPr>
          </a:p>
        </p:txBody>
      </p:sp>
      <p:grpSp>
        <p:nvGrpSpPr>
          <p:cNvPr id="505" name="Shape 505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Shape 50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6395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4461010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1" name="Shape 471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b="1" dirty="0" err="1" smtClean="0">
                <a:solidFill>
                  <a:srgbClr val="FF9800"/>
                </a:solidFill>
              </a:rPr>
              <a:t>Berbagi</a:t>
            </a:r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000" dirty="0"/>
              <a:t>is an app for people who want to share with others in need.</a:t>
            </a:r>
            <a:endParaRPr sz="2000" dirty="0"/>
          </a:p>
        </p:txBody>
      </p:sp>
      <p:sp>
        <p:nvSpPr>
          <p:cNvPr id="472" name="Shape 472"/>
          <p:cNvSpPr/>
          <p:nvPr/>
        </p:nvSpPr>
        <p:spPr>
          <a:xfrm>
            <a:off x="45543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3" name="Shape 47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326" y="839000"/>
            <a:ext cx="1887806" cy="3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7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STAGES OF PROGRAM DEVELOPMENT</a:t>
            </a:r>
            <a:endParaRPr lang="en-US" dirty="0"/>
          </a:p>
        </p:txBody>
      </p:sp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435" name="Shape 435"/>
          <p:cNvGrpSpPr/>
          <p:nvPr/>
        </p:nvGrpSpPr>
        <p:grpSpPr>
          <a:xfrm>
            <a:off x="270943" y="629920"/>
            <a:ext cx="392063" cy="291505"/>
            <a:chOff x="5247525" y="3007275"/>
            <a:chExt cx="517575" cy="384825"/>
          </a:xfrm>
        </p:grpSpPr>
        <p:sp>
          <p:nvSpPr>
            <p:cNvPr id="436" name="Shape 436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1614375" y="1931670"/>
            <a:ext cx="1437435" cy="7543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Requirement </a:t>
            </a:r>
            <a:r>
              <a:rPr lang="en-ID" dirty="0" err="1" smtClean="0"/>
              <a:t>Analyze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673680" y="1931670"/>
            <a:ext cx="1437435" cy="7543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UI Design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732985" y="1931670"/>
            <a:ext cx="1437435" cy="7543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Database Design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732985" y="3276065"/>
            <a:ext cx="1437435" cy="7543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Coding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673679" y="3276065"/>
            <a:ext cx="1437435" cy="7543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Testing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613878" y="3276065"/>
            <a:ext cx="1437435" cy="7543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Implementation</a:t>
            </a:r>
            <a:endParaRPr lang="en-US" dirty="0"/>
          </a:p>
        </p:txBody>
      </p:sp>
      <p:cxnSp>
        <p:nvCxnSpPr>
          <p:cNvPr id="4" name="Straight Arrow Connector 3"/>
          <p:cNvCxnSpPr>
            <a:stCxn id="2" idx="3"/>
            <a:endCxn id="8" idx="1"/>
          </p:cNvCxnSpPr>
          <p:nvPr/>
        </p:nvCxnSpPr>
        <p:spPr>
          <a:xfrm>
            <a:off x="3051810" y="2308860"/>
            <a:ext cx="6218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111115" y="2308860"/>
            <a:ext cx="6218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1"/>
            <a:endCxn id="11" idx="3"/>
          </p:cNvCxnSpPr>
          <p:nvPr/>
        </p:nvCxnSpPr>
        <p:spPr>
          <a:xfrm flipH="1">
            <a:off x="5111114" y="3653255"/>
            <a:ext cx="6218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051313" y="3653255"/>
            <a:ext cx="6218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2"/>
            <a:endCxn id="10" idx="0"/>
          </p:cNvCxnSpPr>
          <p:nvPr/>
        </p:nvCxnSpPr>
        <p:spPr>
          <a:xfrm>
            <a:off x="6451703" y="2686050"/>
            <a:ext cx="0" cy="5900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37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TOOLS AND DATABASE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5" y="1583367"/>
            <a:ext cx="7586775" cy="3145500"/>
          </a:xfrm>
        </p:spPr>
        <p:txBody>
          <a:bodyPr/>
          <a:lstStyle/>
          <a:p>
            <a:endParaRPr lang="en-ID" sz="1600" dirty="0" smtClean="0"/>
          </a:p>
          <a:p>
            <a:pPr marL="76200" indent="0">
              <a:buNone/>
            </a:pPr>
            <a:endParaRPr lang="en-ID" sz="2000" dirty="0" smtClean="0"/>
          </a:p>
          <a:p>
            <a:pPr marL="76200" indent="0">
              <a:buNone/>
            </a:pPr>
            <a:endParaRPr lang="en-ID" sz="2000" dirty="0"/>
          </a:p>
          <a:p>
            <a:pPr marL="76200" indent="0">
              <a:buNone/>
            </a:pPr>
            <a:r>
              <a:rPr lang="en-ID" sz="2000" dirty="0" smtClean="0"/>
              <a:t>Tools :</a:t>
            </a:r>
            <a:endParaRPr lang="en-ID" sz="2000" dirty="0"/>
          </a:p>
          <a:p>
            <a:r>
              <a:rPr lang="en-US" sz="2000" dirty="0" smtClean="0"/>
              <a:t>Android Studio </a:t>
            </a:r>
            <a:r>
              <a:rPr lang="en-US" sz="2000" dirty="0" smtClean="0"/>
              <a:t>IDE</a:t>
            </a:r>
            <a:r>
              <a:rPr lang="en-US" sz="2000" dirty="0" smtClean="0"/>
              <a:t> v3.0.1</a:t>
            </a:r>
          </a:p>
          <a:p>
            <a:r>
              <a:rPr lang="en-ID" sz="2000" dirty="0" smtClean="0"/>
              <a:t>Android SDK 19</a:t>
            </a:r>
          </a:p>
          <a:p>
            <a:r>
              <a:rPr lang="en-ID" sz="2000" dirty="0" smtClean="0"/>
              <a:t>Android Query Library v0.23.16</a:t>
            </a:r>
          </a:p>
          <a:p>
            <a:endParaRPr lang="en-ID" sz="2000" dirty="0"/>
          </a:p>
          <a:p>
            <a:pPr marL="76200" indent="0">
              <a:buNone/>
            </a:pPr>
            <a:r>
              <a:rPr lang="en-ID" sz="2000" dirty="0" smtClean="0"/>
              <a:t>Database :</a:t>
            </a:r>
          </a:p>
          <a:p>
            <a:r>
              <a:rPr lang="en-ID" sz="2000" dirty="0"/>
              <a:t>MySQL</a:t>
            </a:r>
            <a:endParaRPr lang="en-ID" sz="20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76200" indent="0">
              <a:buNone/>
            </a:pPr>
            <a:endParaRPr lang="en-ID" sz="2000" dirty="0"/>
          </a:p>
          <a:p>
            <a:endParaRPr lang="en-ID" sz="2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grpSp>
        <p:nvGrpSpPr>
          <p:cNvPr id="8" name="Shape 700"/>
          <p:cNvGrpSpPr/>
          <p:nvPr/>
        </p:nvGrpSpPr>
        <p:grpSpPr>
          <a:xfrm>
            <a:off x="505253" y="617925"/>
            <a:ext cx="309022" cy="315499"/>
            <a:chOff x="3951850" y="2985350"/>
            <a:chExt cx="407950" cy="416500"/>
          </a:xfrm>
        </p:grpSpPr>
        <p:sp>
          <p:nvSpPr>
            <p:cNvPr id="9" name="Shape 70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70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70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70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9067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4461010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1" name="Shape 471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b="1" dirty="0" smtClean="0">
                <a:solidFill>
                  <a:srgbClr val="FF9800"/>
                </a:solidFill>
              </a:rPr>
              <a:t>Register</a:t>
            </a:r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000" dirty="0"/>
              <a:t>is a form to register for new </a:t>
            </a:r>
            <a:r>
              <a:rPr lang="en-US" sz="2000" dirty="0" smtClean="0"/>
              <a:t>users by input valid email and password</a:t>
            </a:r>
            <a:endParaRPr sz="2000" dirty="0"/>
          </a:p>
        </p:txBody>
      </p:sp>
      <p:sp>
        <p:nvSpPr>
          <p:cNvPr id="472" name="Shape 472"/>
          <p:cNvSpPr/>
          <p:nvPr/>
        </p:nvSpPr>
        <p:spPr>
          <a:xfrm>
            <a:off x="45543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3" name="Shape 47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325" y="839000"/>
            <a:ext cx="1888500" cy="335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1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4461010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1" name="Shape 471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b="1" dirty="0" smtClean="0">
                <a:solidFill>
                  <a:srgbClr val="FF9800"/>
                </a:solidFill>
              </a:rPr>
              <a:t>Login</a:t>
            </a:r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000" dirty="0"/>
              <a:t>before using the application, the user must </a:t>
            </a:r>
            <a:r>
              <a:rPr lang="en-US" sz="2000" dirty="0" smtClean="0"/>
              <a:t>login first by </a:t>
            </a:r>
            <a:r>
              <a:rPr lang="en-US" sz="2000" dirty="0"/>
              <a:t>input email and password that has been registered</a:t>
            </a:r>
            <a:endParaRPr sz="2000" dirty="0"/>
          </a:p>
        </p:txBody>
      </p:sp>
      <p:sp>
        <p:nvSpPr>
          <p:cNvPr id="472" name="Shape 472"/>
          <p:cNvSpPr/>
          <p:nvPr/>
        </p:nvSpPr>
        <p:spPr>
          <a:xfrm>
            <a:off x="45543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3" name="Shape 47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325" y="837766"/>
            <a:ext cx="1888500" cy="335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4461010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1" name="Shape 471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b="1" dirty="0" smtClean="0">
                <a:solidFill>
                  <a:srgbClr val="FF9800"/>
                </a:solidFill>
              </a:rPr>
              <a:t>List of Campaign </a:t>
            </a:r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 smtClean="0"/>
              <a:t>content </a:t>
            </a:r>
            <a:r>
              <a:rPr lang="en-US" dirty="0"/>
              <a:t>that displays the campaign list.</a:t>
            </a:r>
            <a:endParaRPr sz="2000" dirty="0"/>
          </a:p>
        </p:txBody>
      </p:sp>
      <p:sp>
        <p:nvSpPr>
          <p:cNvPr id="472" name="Shape 472"/>
          <p:cNvSpPr/>
          <p:nvPr/>
        </p:nvSpPr>
        <p:spPr>
          <a:xfrm>
            <a:off x="45543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3" name="Shape 47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326" y="839000"/>
            <a:ext cx="1888500" cy="335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42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4461010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1" name="Shape 471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b="1" dirty="0" smtClean="0">
                <a:solidFill>
                  <a:srgbClr val="FF9800"/>
                </a:solidFill>
              </a:rPr>
              <a:t>User Profile</a:t>
            </a:r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 smtClean="0"/>
              <a:t>is </a:t>
            </a:r>
            <a:r>
              <a:rPr lang="en-US" dirty="0"/>
              <a:t>a layout that contains information about the user</a:t>
            </a:r>
            <a:r>
              <a:rPr lang="en-US" sz="2000" dirty="0" smtClean="0"/>
              <a:t>.</a:t>
            </a:r>
            <a:endParaRPr sz="2000" dirty="0"/>
          </a:p>
        </p:txBody>
      </p:sp>
      <p:sp>
        <p:nvSpPr>
          <p:cNvPr id="472" name="Shape 472"/>
          <p:cNvSpPr/>
          <p:nvPr/>
        </p:nvSpPr>
        <p:spPr>
          <a:xfrm>
            <a:off x="45543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3" name="Shape 47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326" y="839000"/>
            <a:ext cx="1887806" cy="3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914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4461010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1" name="Shape 471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b="1" dirty="0" smtClean="0">
                <a:solidFill>
                  <a:srgbClr val="FF9800"/>
                </a:solidFill>
              </a:rPr>
              <a:t>Add Campaign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 smtClean="0"/>
              <a:t>is </a:t>
            </a:r>
            <a:r>
              <a:rPr lang="en-US" sz="2000" dirty="0"/>
              <a:t>a form to create a new campaign and will be displayed in the </a:t>
            </a:r>
            <a:r>
              <a:rPr lang="en-US" sz="2000" dirty="0" smtClean="0"/>
              <a:t>list </a:t>
            </a:r>
            <a:r>
              <a:rPr lang="en-ID" sz="2000" dirty="0" smtClean="0">
                <a:latin typeface="Roboto Condensed" panose="020B0604020202020204" charset="0"/>
                <a:ea typeface="Roboto Condensed" panose="020B0604020202020204" charset="0"/>
              </a:rPr>
              <a:t>(home)</a:t>
            </a:r>
            <a:endParaRPr lang="en-ID" sz="20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45543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3" name="Shape 47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326" y="839000"/>
            <a:ext cx="1887806" cy="3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80876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177</Words>
  <Application>Microsoft Office PowerPoint</Application>
  <PresentationFormat>On-screen Show (16:9)</PresentationFormat>
  <Paragraphs>57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Roboto Condensed Light</vt:lpstr>
      <vt:lpstr>Roboto Condensed</vt:lpstr>
      <vt:lpstr>Arvo</vt:lpstr>
      <vt:lpstr>Salerio template</vt:lpstr>
      <vt:lpstr>PowerPoint Presentation</vt:lpstr>
      <vt:lpstr>PowerPoint Presentation</vt:lpstr>
      <vt:lpstr>STAGES OF PROGRAM DEVELOPMENT</vt:lpstr>
      <vt:lpstr>TOOLS AND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Limas</dc:creator>
  <cp:lastModifiedBy>Windows User</cp:lastModifiedBy>
  <cp:revision>22</cp:revision>
  <dcterms:modified xsi:type="dcterms:W3CDTF">2018-06-05T00:20:28Z</dcterms:modified>
</cp:coreProperties>
</file>