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8" r:id="rId3"/>
    <p:sldId id="259" r:id="rId4"/>
    <p:sldId id="260" r:id="rId5"/>
    <p:sldId id="261" r:id="rId6"/>
    <p:sldId id="262" r:id="rId7"/>
    <p:sldId id="263" r:id="rId8"/>
    <p:sldId id="264" r:id="rId9"/>
    <p:sldId id="266" r:id="rId10"/>
    <p:sldId id="267" r:id="rId11"/>
    <p:sldId id="270"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551"/>
    <a:srgbClr val="3331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p:scale>
          <a:sx n="82" d="100"/>
          <a:sy n="82" d="100"/>
        </p:scale>
        <p:origin x="18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61DB-C19E-4AA9-9BAB-000DCEB77D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B825E5-3A6F-4527-AD45-E80349AC22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7ADDBB-07C5-457F-9CAC-7CA23248629D}"/>
              </a:ext>
            </a:extLst>
          </p:cNvPr>
          <p:cNvSpPr>
            <a:spLocks noGrp="1"/>
          </p:cNvSpPr>
          <p:nvPr>
            <p:ph type="dt" sz="half" idx="10"/>
          </p:nvPr>
        </p:nvSpPr>
        <p:spPr/>
        <p:txBody>
          <a:bodyPr/>
          <a:lstStyle/>
          <a:p>
            <a:fld id="{AFA1B2B4-5ED0-4A6B-B10C-E99326EE3A26}" type="datetimeFigureOut">
              <a:rPr lang="en-US" smtClean="0"/>
              <a:t>3/23/2021</a:t>
            </a:fld>
            <a:endParaRPr lang="en-US"/>
          </a:p>
        </p:txBody>
      </p:sp>
      <p:sp>
        <p:nvSpPr>
          <p:cNvPr id="5" name="Footer Placeholder 4">
            <a:extLst>
              <a:ext uri="{FF2B5EF4-FFF2-40B4-BE49-F238E27FC236}">
                <a16:creationId xmlns:a16="http://schemas.microsoft.com/office/drawing/2014/main" id="{74118233-530F-457B-96EA-2366AFA9DEF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5592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8FE4-9FCF-46E3-A2D7-5FF92C5710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3D81FE-70B7-4F40-83AF-C93B71DA7D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BF574-1719-4A71-BDB8-3AE819A2D38C}"/>
              </a:ext>
            </a:extLst>
          </p:cNvPr>
          <p:cNvSpPr>
            <a:spLocks noGrp="1"/>
          </p:cNvSpPr>
          <p:nvPr>
            <p:ph type="dt" sz="half" idx="10"/>
          </p:nvPr>
        </p:nvSpPr>
        <p:spPr/>
        <p:txBody>
          <a:bodyPr/>
          <a:lstStyle/>
          <a:p>
            <a:fld id="{AFA1B2B4-5ED0-4A6B-B10C-E99326EE3A26}" type="datetimeFigureOut">
              <a:rPr lang="en-US" smtClean="0"/>
              <a:t>3/23/2021</a:t>
            </a:fld>
            <a:endParaRPr lang="en-US"/>
          </a:p>
        </p:txBody>
      </p:sp>
      <p:sp>
        <p:nvSpPr>
          <p:cNvPr id="5" name="Footer Placeholder 4">
            <a:extLst>
              <a:ext uri="{FF2B5EF4-FFF2-40B4-BE49-F238E27FC236}">
                <a16:creationId xmlns:a16="http://schemas.microsoft.com/office/drawing/2014/main" id="{99B5380A-066F-440E-8737-802924DC8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A39DE-F4D3-4FA0-91F1-F92A3A43E1AC}"/>
              </a:ext>
            </a:extLst>
          </p:cNvPr>
          <p:cNvSpPr>
            <a:spLocks noGrp="1"/>
          </p:cNvSpPr>
          <p:nvPr>
            <p:ph type="sldNum" sz="quarter" idx="12"/>
          </p:nvPr>
        </p:nvSpPr>
        <p:spPr/>
        <p:txBody>
          <a:bodyPr/>
          <a:lstStyle/>
          <a:p>
            <a:fld id="{BBE582E4-1936-4362-88F5-5563C73486F7}" type="slidenum">
              <a:rPr lang="en-US" smtClean="0"/>
              <a:t>‹#›</a:t>
            </a:fld>
            <a:endParaRPr lang="en-US"/>
          </a:p>
        </p:txBody>
      </p:sp>
    </p:spTree>
    <p:extLst>
      <p:ext uri="{BB962C8B-B14F-4D97-AF65-F5344CB8AC3E}">
        <p14:creationId xmlns:p14="http://schemas.microsoft.com/office/powerpoint/2010/main" val="318805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F678D0-6F15-4697-BDDB-119414CD42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B9F219-5FB2-4760-8557-756CB1B2E9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4483C-A3E7-46BC-AAC0-581439621BBF}"/>
              </a:ext>
            </a:extLst>
          </p:cNvPr>
          <p:cNvSpPr>
            <a:spLocks noGrp="1"/>
          </p:cNvSpPr>
          <p:nvPr>
            <p:ph type="dt" sz="half" idx="10"/>
          </p:nvPr>
        </p:nvSpPr>
        <p:spPr/>
        <p:txBody>
          <a:bodyPr/>
          <a:lstStyle/>
          <a:p>
            <a:fld id="{AFA1B2B4-5ED0-4A6B-B10C-E99326EE3A26}" type="datetimeFigureOut">
              <a:rPr lang="en-US" smtClean="0"/>
              <a:t>3/23/2021</a:t>
            </a:fld>
            <a:endParaRPr lang="en-US"/>
          </a:p>
        </p:txBody>
      </p:sp>
      <p:sp>
        <p:nvSpPr>
          <p:cNvPr id="5" name="Footer Placeholder 4">
            <a:extLst>
              <a:ext uri="{FF2B5EF4-FFF2-40B4-BE49-F238E27FC236}">
                <a16:creationId xmlns:a16="http://schemas.microsoft.com/office/drawing/2014/main" id="{CBA1F5AF-05E4-4B6C-94D4-A35CEF860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27AA3-6A34-402E-92DC-AA76BCEADD08}"/>
              </a:ext>
            </a:extLst>
          </p:cNvPr>
          <p:cNvSpPr>
            <a:spLocks noGrp="1"/>
          </p:cNvSpPr>
          <p:nvPr>
            <p:ph type="sldNum" sz="quarter" idx="12"/>
          </p:nvPr>
        </p:nvSpPr>
        <p:spPr/>
        <p:txBody>
          <a:bodyPr/>
          <a:lstStyle/>
          <a:p>
            <a:fld id="{BBE582E4-1936-4362-88F5-5563C73486F7}" type="slidenum">
              <a:rPr lang="en-US" smtClean="0"/>
              <a:t>‹#›</a:t>
            </a:fld>
            <a:endParaRPr lang="en-US"/>
          </a:p>
        </p:txBody>
      </p:sp>
    </p:spTree>
    <p:extLst>
      <p:ext uri="{BB962C8B-B14F-4D97-AF65-F5344CB8AC3E}">
        <p14:creationId xmlns:p14="http://schemas.microsoft.com/office/powerpoint/2010/main" val="1697673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D187-F414-492C-A789-225CC3F511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B9E3C6-D289-459F-8ABC-7BA08AC814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DC693-6BB6-4141-A3A9-414E84005F8D}"/>
              </a:ext>
            </a:extLst>
          </p:cNvPr>
          <p:cNvSpPr>
            <a:spLocks noGrp="1"/>
          </p:cNvSpPr>
          <p:nvPr>
            <p:ph type="dt" sz="half" idx="10"/>
          </p:nvPr>
        </p:nvSpPr>
        <p:spPr/>
        <p:txBody>
          <a:bodyPr/>
          <a:lstStyle/>
          <a:p>
            <a:fld id="{AFA1B2B4-5ED0-4A6B-B10C-E99326EE3A26}" type="datetimeFigureOut">
              <a:rPr lang="en-US" smtClean="0"/>
              <a:t>3/23/2021</a:t>
            </a:fld>
            <a:endParaRPr lang="en-US"/>
          </a:p>
        </p:txBody>
      </p:sp>
      <p:sp>
        <p:nvSpPr>
          <p:cNvPr id="5" name="Footer Placeholder 4">
            <a:extLst>
              <a:ext uri="{FF2B5EF4-FFF2-40B4-BE49-F238E27FC236}">
                <a16:creationId xmlns:a16="http://schemas.microsoft.com/office/drawing/2014/main" id="{C086C3A5-4136-4F44-A04A-16CDF76C1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46A7A-2F68-4318-BB48-B2799FB40CDB}"/>
              </a:ext>
            </a:extLst>
          </p:cNvPr>
          <p:cNvSpPr>
            <a:spLocks noGrp="1"/>
          </p:cNvSpPr>
          <p:nvPr>
            <p:ph type="sldNum" sz="quarter" idx="12"/>
          </p:nvPr>
        </p:nvSpPr>
        <p:spPr/>
        <p:txBody>
          <a:bodyPr/>
          <a:lstStyle/>
          <a:p>
            <a:fld id="{BBE582E4-1936-4362-88F5-5563C73486F7}" type="slidenum">
              <a:rPr lang="en-US" smtClean="0"/>
              <a:t>‹#›</a:t>
            </a:fld>
            <a:endParaRPr lang="en-US"/>
          </a:p>
        </p:txBody>
      </p:sp>
    </p:spTree>
    <p:extLst>
      <p:ext uri="{BB962C8B-B14F-4D97-AF65-F5344CB8AC3E}">
        <p14:creationId xmlns:p14="http://schemas.microsoft.com/office/powerpoint/2010/main" val="2018733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AB654-424A-4823-AEBA-93774BEDF3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3B196B-2D34-4261-9A04-340B900499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9B996-0E53-471C-B59A-790875524F36}"/>
              </a:ext>
            </a:extLst>
          </p:cNvPr>
          <p:cNvSpPr>
            <a:spLocks noGrp="1"/>
          </p:cNvSpPr>
          <p:nvPr>
            <p:ph type="dt" sz="half" idx="10"/>
          </p:nvPr>
        </p:nvSpPr>
        <p:spPr/>
        <p:txBody>
          <a:bodyPr/>
          <a:lstStyle/>
          <a:p>
            <a:fld id="{AFA1B2B4-5ED0-4A6B-B10C-E99326EE3A26}" type="datetimeFigureOut">
              <a:rPr lang="en-US" smtClean="0"/>
              <a:t>3/23/2021</a:t>
            </a:fld>
            <a:endParaRPr lang="en-US"/>
          </a:p>
        </p:txBody>
      </p:sp>
      <p:sp>
        <p:nvSpPr>
          <p:cNvPr id="5" name="Footer Placeholder 4">
            <a:extLst>
              <a:ext uri="{FF2B5EF4-FFF2-40B4-BE49-F238E27FC236}">
                <a16:creationId xmlns:a16="http://schemas.microsoft.com/office/drawing/2014/main" id="{B7E639B7-C101-489F-A820-8BB984F3A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17B65-0F58-4620-8D58-2D719AC2185F}"/>
              </a:ext>
            </a:extLst>
          </p:cNvPr>
          <p:cNvSpPr>
            <a:spLocks noGrp="1"/>
          </p:cNvSpPr>
          <p:nvPr>
            <p:ph type="sldNum" sz="quarter" idx="12"/>
          </p:nvPr>
        </p:nvSpPr>
        <p:spPr/>
        <p:txBody>
          <a:bodyPr/>
          <a:lstStyle/>
          <a:p>
            <a:fld id="{BBE582E4-1936-4362-88F5-5563C73486F7}" type="slidenum">
              <a:rPr lang="en-US" smtClean="0"/>
              <a:t>‹#›</a:t>
            </a:fld>
            <a:endParaRPr lang="en-US"/>
          </a:p>
        </p:txBody>
      </p:sp>
    </p:spTree>
    <p:extLst>
      <p:ext uri="{BB962C8B-B14F-4D97-AF65-F5344CB8AC3E}">
        <p14:creationId xmlns:p14="http://schemas.microsoft.com/office/powerpoint/2010/main" val="356646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D54B-C59F-462B-BD56-11B16093B3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738E23-7CC0-42FD-BA18-6076EB6E3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8285E6-3931-40AF-A4BA-B14C3084C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563914-F71D-4C63-9A3B-A641D2F17D29}"/>
              </a:ext>
            </a:extLst>
          </p:cNvPr>
          <p:cNvSpPr>
            <a:spLocks noGrp="1"/>
          </p:cNvSpPr>
          <p:nvPr>
            <p:ph type="dt" sz="half" idx="10"/>
          </p:nvPr>
        </p:nvSpPr>
        <p:spPr/>
        <p:txBody>
          <a:bodyPr/>
          <a:lstStyle/>
          <a:p>
            <a:fld id="{AFA1B2B4-5ED0-4A6B-B10C-E99326EE3A26}" type="datetimeFigureOut">
              <a:rPr lang="en-US" smtClean="0"/>
              <a:t>3/23/2021</a:t>
            </a:fld>
            <a:endParaRPr lang="en-US"/>
          </a:p>
        </p:txBody>
      </p:sp>
      <p:sp>
        <p:nvSpPr>
          <p:cNvPr id="6" name="Footer Placeholder 5">
            <a:extLst>
              <a:ext uri="{FF2B5EF4-FFF2-40B4-BE49-F238E27FC236}">
                <a16:creationId xmlns:a16="http://schemas.microsoft.com/office/drawing/2014/main" id="{9830D5A9-C52D-4D57-A42D-C5A1701673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FB83A-9FF6-44C4-8F00-49F3795EEB9F}"/>
              </a:ext>
            </a:extLst>
          </p:cNvPr>
          <p:cNvSpPr>
            <a:spLocks noGrp="1"/>
          </p:cNvSpPr>
          <p:nvPr>
            <p:ph type="sldNum" sz="quarter" idx="12"/>
          </p:nvPr>
        </p:nvSpPr>
        <p:spPr/>
        <p:txBody>
          <a:bodyPr/>
          <a:lstStyle/>
          <a:p>
            <a:fld id="{BBE582E4-1936-4362-88F5-5563C73486F7}" type="slidenum">
              <a:rPr lang="en-US" smtClean="0"/>
              <a:t>‹#›</a:t>
            </a:fld>
            <a:endParaRPr lang="en-US"/>
          </a:p>
        </p:txBody>
      </p:sp>
    </p:spTree>
    <p:extLst>
      <p:ext uri="{BB962C8B-B14F-4D97-AF65-F5344CB8AC3E}">
        <p14:creationId xmlns:p14="http://schemas.microsoft.com/office/powerpoint/2010/main" val="145635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FE36-2863-41B4-8C32-488808A436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CB6ABD-E513-4D11-A6BD-5FEE921DBB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7035B9-4635-4544-A81F-E1FE6A19EA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DE490F-F6D3-4750-90EE-72CE54C40E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0AAB3D-D395-4FEC-9A18-96B14C8325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7BCE1B-AC22-4FE7-AAC2-88EA4D25E609}"/>
              </a:ext>
            </a:extLst>
          </p:cNvPr>
          <p:cNvSpPr>
            <a:spLocks noGrp="1"/>
          </p:cNvSpPr>
          <p:nvPr>
            <p:ph type="dt" sz="half" idx="10"/>
          </p:nvPr>
        </p:nvSpPr>
        <p:spPr/>
        <p:txBody>
          <a:bodyPr/>
          <a:lstStyle/>
          <a:p>
            <a:fld id="{AFA1B2B4-5ED0-4A6B-B10C-E99326EE3A26}" type="datetimeFigureOut">
              <a:rPr lang="en-US" smtClean="0"/>
              <a:t>3/23/2021</a:t>
            </a:fld>
            <a:endParaRPr lang="en-US"/>
          </a:p>
        </p:txBody>
      </p:sp>
      <p:sp>
        <p:nvSpPr>
          <p:cNvPr id="8" name="Footer Placeholder 7">
            <a:extLst>
              <a:ext uri="{FF2B5EF4-FFF2-40B4-BE49-F238E27FC236}">
                <a16:creationId xmlns:a16="http://schemas.microsoft.com/office/drawing/2014/main" id="{AD27ADD2-3D2F-46CF-AB3E-68FE1CF5A8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F82585-8176-44C9-8406-DFB0FDC8963C}"/>
              </a:ext>
            </a:extLst>
          </p:cNvPr>
          <p:cNvSpPr>
            <a:spLocks noGrp="1"/>
          </p:cNvSpPr>
          <p:nvPr>
            <p:ph type="sldNum" sz="quarter" idx="12"/>
          </p:nvPr>
        </p:nvSpPr>
        <p:spPr/>
        <p:txBody>
          <a:bodyPr/>
          <a:lstStyle/>
          <a:p>
            <a:fld id="{BBE582E4-1936-4362-88F5-5563C73486F7}" type="slidenum">
              <a:rPr lang="en-US" smtClean="0"/>
              <a:t>‹#›</a:t>
            </a:fld>
            <a:endParaRPr lang="en-US"/>
          </a:p>
        </p:txBody>
      </p:sp>
    </p:spTree>
    <p:extLst>
      <p:ext uri="{BB962C8B-B14F-4D97-AF65-F5344CB8AC3E}">
        <p14:creationId xmlns:p14="http://schemas.microsoft.com/office/powerpoint/2010/main" val="3294699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4E3D-4384-4F0F-8271-5C0562C88E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5A1764-91A9-4F42-AF71-D9ED9292C792}"/>
              </a:ext>
            </a:extLst>
          </p:cNvPr>
          <p:cNvSpPr>
            <a:spLocks noGrp="1"/>
          </p:cNvSpPr>
          <p:nvPr>
            <p:ph type="dt" sz="half" idx="10"/>
          </p:nvPr>
        </p:nvSpPr>
        <p:spPr/>
        <p:txBody>
          <a:bodyPr/>
          <a:lstStyle/>
          <a:p>
            <a:fld id="{AFA1B2B4-5ED0-4A6B-B10C-E99326EE3A26}" type="datetimeFigureOut">
              <a:rPr lang="en-US" smtClean="0"/>
              <a:t>3/23/2021</a:t>
            </a:fld>
            <a:endParaRPr lang="en-US"/>
          </a:p>
        </p:txBody>
      </p:sp>
      <p:sp>
        <p:nvSpPr>
          <p:cNvPr id="4" name="Footer Placeholder 3">
            <a:extLst>
              <a:ext uri="{FF2B5EF4-FFF2-40B4-BE49-F238E27FC236}">
                <a16:creationId xmlns:a16="http://schemas.microsoft.com/office/drawing/2014/main" id="{25235D8A-362E-4C5A-9236-8E66C06C76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36B3D6-D537-40F2-B4ED-1CA5331279DF}"/>
              </a:ext>
            </a:extLst>
          </p:cNvPr>
          <p:cNvSpPr>
            <a:spLocks noGrp="1"/>
          </p:cNvSpPr>
          <p:nvPr>
            <p:ph type="sldNum" sz="quarter" idx="12"/>
          </p:nvPr>
        </p:nvSpPr>
        <p:spPr/>
        <p:txBody>
          <a:bodyPr/>
          <a:lstStyle/>
          <a:p>
            <a:fld id="{BBE582E4-1936-4362-88F5-5563C73486F7}" type="slidenum">
              <a:rPr lang="en-US" smtClean="0"/>
              <a:t>‹#›</a:t>
            </a:fld>
            <a:endParaRPr lang="en-US"/>
          </a:p>
        </p:txBody>
      </p:sp>
    </p:spTree>
    <p:extLst>
      <p:ext uri="{BB962C8B-B14F-4D97-AF65-F5344CB8AC3E}">
        <p14:creationId xmlns:p14="http://schemas.microsoft.com/office/powerpoint/2010/main" val="115754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37F22-1F4F-4320-A2F8-62D40ED12437}"/>
              </a:ext>
            </a:extLst>
          </p:cNvPr>
          <p:cNvSpPr>
            <a:spLocks noGrp="1"/>
          </p:cNvSpPr>
          <p:nvPr>
            <p:ph type="dt" sz="half" idx="10"/>
          </p:nvPr>
        </p:nvSpPr>
        <p:spPr/>
        <p:txBody>
          <a:bodyPr/>
          <a:lstStyle/>
          <a:p>
            <a:fld id="{AFA1B2B4-5ED0-4A6B-B10C-E99326EE3A26}" type="datetimeFigureOut">
              <a:rPr lang="en-US" smtClean="0"/>
              <a:t>3/23/2021</a:t>
            </a:fld>
            <a:endParaRPr lang="en-US"/>
          </a:p>
        </p:txBody>
      </p:sp>
      <p:sp>
        <p:nvSpPr>
          <p:cNvPr id="3" name="Footer Placeholder 2">
            <a:extLst>
              <a:ext uri="{FF2B5EF4-FFF2-40B4-BE49-F238E27FC236}">
                <a16:creationId xmlns:a16="http://schemas.microsoft.com/office/drawing/2014/main" id="{737E2DC5-AFF0-42EB-9789-156416EC3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98F170-A26D-46D1-9533-6AA0583468CD}"/>
              </a:ext>
            </a:extLst>
          </p:cNvPr>
          <p:cNvSpPr>
            <a:spLocks noGrp="1"/>
          </p:cNvSpPr>
          <p:nvPr>
            <p:ph type="sldNum" sz="quarter" idx="12"/>
          </p:nvPr>
        </p:nvSpPr>
        <p:spPr/>
        <p:txBody>
          <a:bodyPr/>
          <a:lstStyle/>
          <a:p>
            <a:fld id="{BBE582E4-1936-4362-88F5-5563C73486F7}" type="slidenum">
              <a:rPr lang="en-US" smtClean="0"/>
              <a:t>‹#›</a:t>
            </a:fld>
            <a:endParaRPr lang="en-US"/>
          </a:p>
        </p:txBody>
      </p:sp>
    </p:spTree>
    <p:extLst>
      <p:ext uri="{BB962C8B-B14F-4D97-AF65-F5344CB8AC3E}">
        <p14:creationId xmlns:p14="http://schemas.microsoft.com/office/powerpoint/2010/main" val="160657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562D0-7081-4248-AB74-B4B158D6A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9C881E-C4A0-44A2-BC99-9D7966C7F4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8729CF-D887-4B7B-B134-3FB370AAF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8A50E-56A1-4E66-8E34-FA7EF5971C78}"/>
              </a:ext>
            </a:extLst>
          </p:cNvPr>
          <p:cNvSpPr>
            <a:spLocks noGrp="1"/>
          </p:cNvSpPr>
          <p:nvPr>
            <p:ph type="dt" sz="half" idx="10"/>
          </p:nvPr>
        </p:nvSpPr>
        <p:spPr/>
        <p:txBody>
          <a:bodyPr/>
          <a:lstStyle/>
          <a:p>
            <a:fld id="{AFA1B2B4-5ED0-4A6B-B10C-E99326EE3A26}" type="datetimeFigureOut">
              <a:rPr lang="en-US" smtClean="0"/>
              <a:t>3/23/2021</a:t>
            </a:fld>
            <a:endParaRPr lang="en-US"/>
          </a:p>
        </p:txBody>
      </p:sp>
      <p:sp>
        <p:nvSpPr>
          <p:cNvPr id="6" name="Footer Placeholder 5">
            <a:extLst>
              <a:ext uri="{FF2B5EF4-FFF2-40B4-BE49-F238E27FC236}">
                <a16:creationId xmlns:a16="http://schemas.microsoft.com/office/drawing/2014/main" id="{369EBB0E-F849-416C-A836-8D50A61E0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94733-051A-4F58-9D0E-9A71ED63A26B}"/>
              </a:ext>
            </a:extLst>
          </p:cNvPr>
          <p:cNvSpPr>
            <a:spLocks noGrp="1"/>
          </p:cNvSpPr>
          <p:nvPr>
            <p:ph type="sldNum" sz="quarter" idx="12"/>
          </p:nvPr>
        </p:nvSpPr>
        <p:spPr/>
        <p:txBody>
          <a:bodyPr/>
          <a:lstStyle/>
          <a:p>
            <a:fld id="{BBE582E4-1936-4362-88F5-5563C73486F7}" type="slidenum">
              <a:rPr lang="en-US" smtClean="0"/>
              <a:t>‹#›</a:t>
            </a:fld>
            <a:endParaRPr lang="en-US"/>
          </a:p>
        </p:txBody>
      </p:sp>
    </p:spTree>
    <p:extLst>
      <p:ext uri="{BB962C8B-B14F-4D97-AF65-F5344CB8AC3E}">
        <p14:creationId xmlns:p14="http://schemas.microsoft.com/office/powerpoint/2010/main" val="260119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E3B5-F4A5-4BB5-9B18-111309433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1422E8-5964-4512-888B-A6712313B1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2040DE-7EAD-4851-8663-788386878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A9973-79E8-4BAD-B5D3-95A31BAC5FB1}"/>
              </a:ext>
            </a:extLst>
          </p:cNvPr>
          <p:cNvSpPr>
            <a:spLocks noGrp="1"/>
          </p:cNvSpPr>
          <p:nvPr>
            <p:ph type="dt" sz="half" idx="10"/>
          </p:nvPr>
        </p:nvSpPr>
        <p:spPr/>
        <p:txBody>
          <a:bodyPr/>
          <a:lstStyle/>
          <a:p>
            <a:fld id="{AFA1B2B4-5ED0-4A6B-B10C-E99326EE3A26}" type="datetimeFigureOut">
              <a:rPr lang="en-US" smtClean="0"/>
              <a:t>3/23/2021</a:t>
            </a:fld>
            <a:endParaRPr lang="en-US"/>
          </a:p>
        </p:txBody>
      </p:sp>
      <p:sp>
        <p:nvSpPr>
          <p:cNvPr id="6" name="Footer Placeholder 5">
            <a:extLst>
              <a:ext uri="{FF2B5EF4-FFF2-40B4-BE49-F238E27FC236}">
                <a16:creationId xmlns:a16="http://schemas.microsoft.com/office/drawing/2014/main" id="{E5E7C16E-FAEB-47DE-9AB2-851A295950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170EB6-7A6B-4978-B234-911792072D87}"/>
              </a:ext>
            </a:extLst>
          </p:cNvPr>
          <p:cNvSpPr>
            <a:spLocks noGrp="1"/>
          </p:cNvSpPr>
          <p:nvPr>
            <p:ph type="sldNum" sz="quarter" idx="12"/>
          </p:nvPr>
        </p:nvSpPr>
        <p:spPr/>
        <p:txBody>
          <a:bodyPr/>
          <a:lstStyle/>
          <a:p>
            <a:fld id="{BBE582E4-1936-4362-88F5-5563C73486F7}" type="slidenum">
              <a:rPr lang="en-US" smtClean="0"/>
              <a:t>‹#›</a:t>
            </a:fld>
            <a:endParaRPr lang="en-US"/>
          </a:p>
        </p:txBody>
      </p:sp>
    </p:spTree>
    <p:extLst>
      <p:ext uri="{BB962C8B-B14F-4D97-AF65-F5344CB8AC3E}">
        <p14:creationId xmlns:p14="http://schemas.microsoft.com/office/powerpoint/2010/main" val="1466318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CF4AB0-28BB-4AA9-9B91-3CC633C4413B}"/>
              </a:ext>
            </a:extLst>
          </p:cNvPr>
          <p:cNvSpPr/>
          <p:nvPr userDrawn="1"/>
        </p:nvSpPr>
        <p:spPr>
          <a:xfrm>
            <a:off x="0" y="1"/>
            <a:ext cx="12192000" cy="1760138"/>
          </a:xfrm>
          <a:prstGeom prst="rect">
            <a:avLst/>
          </a:prstGeom>
          <a:solidFill>
            <a:srgbClr val="F9B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0359D77E-E642-4BD0-AE58-7C27242F2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4819D3F-CB9A-4FC6-9C21-B61F7467F7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C3500C6-BEE7-4DC2-822C-A49B521C1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1B2B4-5ED0-4A6B-B10C-E99326EE3A26}" type="datetimeFigureOut">
              <a:rPr lang="en-US" smtClean="0"/>
              <a:t>3/23/2021</a:t>
            </a:fld>
            <a:endParaRPr lang="en-US"/>
          </a:p>
        </p:txBody>
      </p:sp>
      <p:sp>
        <p:nvSpPr>
          <p:cNvPr id="5" name="Footer Placeholder 4">
            <a:extLst>
              <a:ext uri="{FF2B5EF4-FFF2-40B4-BE49-F238E27FC236}">
                <a16:creationId xmlns:a16="http://schemas.microsoft.com/office/drawing/2014/main" id="{0479112A-61E3-45BF-AEB5-54377A25DF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4F3F73-F5EE-41C3-8242-2828562EA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E582E4-1936-4362-88F5-5563C73486F7}" type="slidenum">
              <a:rPr lang="en-US" smtClean="0"/>
              <a:t>‹#›</a:t>
            </a:fld>
            <a:endParaRPr lang="en-US"/>
          </a:p>
        </p:txBody>
      </p:sp>
      <p:pic>
        <p:nvPicPr>
          <p:cNvPr id="10" name="Picture 9">
            <a:extLst>
              <a:ext uri="{FF2B5EF4-FFF2-40B4-BE49-F238E27FC236}">
                <a16:creationId xmlns:a16="http://schemas.microsoft.com/office/drawing/2014/main" id="{F90AD829-F9BD-4345-AD5D-2556EFDD36B9}"/>
              </a:ext>
            </a:extLst>
          </p:cNvPr>
          <p:cNvPicPr>
            <a:picLocks noChangeAspect="1"/>
          </p:cNvPicPr>
          <p:nvPr userDrawn="1"/>
        </p:nvPicPr>
        <p:blipFill>
          <a:blip r:embed="rId13"/>
          <a:stretch>
            <a:fillRect/>
          </a:stretch>
        </p:blipFill>
        <p:spPr>
          <a:xfrm>
            <a:off x="9297996" y="6111918"/>
            <a:ext cx="2894004" cy="540106"/>
          </a:xfrm>
          <a:prstGeom prst="rect">
            <a:avLst/>
          </a:prstGeom>
        </p:spPr>
      </p:pic>
      <p:sp>
        <p:nvSpPr>
          <p:cNvPr id="8" name="Rectangle 7">
            <a:extLst>
              <a:ext uri="{FF2B5EF4-FFF2-40B4-BE49-F238E27FC236}">
                <a16:creationId xmlns:a16="http://schemas.microsoft.com/office/drawing/2014/main" id="{5E551126-8ED0-4B7E-A6D5-202FC6E839E9}"/>
              </a:ext>
            </a:extLst>
          </p:cNvPr>
          <p:cNvSpPr/>
          <p:nvPr userDrawn="1"/>
        </p:nvSpPr>
        <p:spPr>
          <a:xfrm>
            <a:off x="0" y="6721475"/>
            <a:ext cx="12192000" cy="136524"/>
          </a:xfrm>
          <a:prstGeom prst="rect">
            <a:avLst/>
          </a:prstGeom>
          <a:solidFill>
            <a:srgbClr val="3331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529462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assets.kpmg/content/dam/kpmg/au/pdf/2018/smart-city-data-challenge.pdf" TargetMode="External"/><Relationship Id="rId3" Type="http://schemas.openxmlformats.org/officeDocument/2006/relationships/hyperlink" Target="http://www.dssgfellowship.org/wp-content/uploads/2017/09/cell.pdf" TargetMode="External"/><Relationship Id="rId7" Type="http://schemas.openxmlformats.org/officeDocument/2006/relationships/hyperlink" Target="https://datasf.org/science/ASR-StreamliningPropertyTaxAppraisals-Final.pdf" TargetMode="External"/><Relationship Id="rId2" Type="http://schemas.openxmlformats.org/officeDocument/2006/relationships/hyperlink" Target="http://www.dssgfellowship.org/wp-content/uploads/2016/10/34_blancas.pdf" TargetMode="External"/><Relationship Id="rId1" Type="http://schemas.openxmlformats.org/officeDocument/2006/relationships/slideLayout" Target="../slideLayouts/slideLayout2.xml"/><Relationship Id="rId6" Type="http://schemas.openxmlformats.org/officeDocument/2006/relationships/hyperlink" Target="https://datasmart.ash.harvard.edu/news/article/predicting-fire-risk-from-new-orleans-to-a-nationwide-tool-846" TargetMode="External"/><Relationship Id="rId5" Type="http://schemas.openxmlformats.org/officeDocument/2006/relationships/hyperlink" Target="https://www.kdd.org/kdd2016/papers/files/adf0832-cartonAemb.pdf" TargetMode="External"/><Relationship Id="rId4" Type="http://schemas.openxmlformats.org/officeDocument/2006/relationships/hyperlink" Target="https://scholar.smu.edu/cgi/viewcontent.cgi?article=1013&amp;context=datasciencereview"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C0B26B-D736-498B-9AA0-7DA942DE20E8}"/>
              </a:ext>
            </a:extLst>
          </p:cNvPr>
          <p:cNvSpPr>
            <a:spLocks noGrp="1"/>
          </p:cNvSpPr>
          <p:nvPr>
            <p:ph type="ctrTitle"/>
          </p:nvPr>
        </p:nvSpPr>
        <p:spPr>
          <a:xfrm>
            <a:off x="1524000" y="1854201"/>
            <a:ext cx="9144000" cy="1655762"/>
          </a:xfrm>
        </p:spPr>
        <p:txBody>
          <a:bodyPr>
            <a:normAutofit/>
          </a:bodyPr>
          <a:lstStyle/>
          <a:p>
            <a:r>
              <a:rPr lang="en-US" sz="6000" dirty="0">
                <a:solidFill>
                  <a:srgbClr val="262626"/>
                </a:solidFill>
              </a:rPr>
              <a:t>The Power of Open Data: </a:t>
            </a:r>
            <a:r>
              <a:rPr lang="en-US" sz="4000" dirty="0">
                <a:solidFill>
                  <a:srgbClr val="262626"/>
                </a:solidFill>
              </a:rPr>
              <a:t>Creating a Smart City in Lima, OH</a:t>
            </a:r>
            <a:endParaRPr lang="en-US" dirty="0"/>
          </a:p>
        </p:txBody>
      </p:sp>
      <p:sp>
        <p:nvSpPr>
          <p:cNvPr id="5" name="Subtitle 4">
            <a:extLst>
              <a:ext uri="{FF2B5EF4-FFF2-40B4-BE49-F238E27FC236}">
                <a16:creationId xmlns:a16="http://schemas.microsoft.com/office/drawing/2014/main" id="{D803C305-396F-4337-A3D9-B0EC7E91AC94}"/>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147F44CF-DD5E-4C5C-9763-C1511FA8EE5D}"/>
              </a:ext>
            </a:extLst>
          </p:cNvPr>
          <p:cNvPicPr>
            <a:picLocks noChangeAspect="1"/>
          </p:cNvPicPr>
          <p:nvPr/>
        </p:nvPicPr>
        <p:blipFill>
          <a:blip r:embed="rId2"/>
          <a:stretch>
            <a:fillRect/>
          </a:stretch>
        </p:blipFill>
        <p:spPr>
          <a:xfrm>
            <a:off x="0" y="3666206"/>
            <a:ext cx="12192000" cy="3059030"/>
          </a:xfrm>
          <a:prstGeom prst="rect">
            <a:avLst/>
          </a:prstGeom>
          <a:ln>
            <a:noFill/>
          </a:ln>
        </p:spPr>
      </p:pic>
      <p:pic>
        <p:nvPicPr>
          <p:cNvPr id="8" name="Picture 7">
            <a:extLst>
              <a:ext uri="{FF2B5EF4-FFF2-40B4-BE49-F238E27FC236}">
                <a16:creationId xmlns:a16="http://schemas.microsoft.com/office/drawing/2014/main" id="{22DE4177-F78F-4354-ABA5-B144E043D236}"/>
              </a:ext>
            </a:extLst>
          </p:cNvPr>
          <p:cNvPicPr>
            <a:picLocks noChangeAspect="1"/>
          </p:cNvPicPr>
          <p:nvPr/>
        </p:nvPicPr>
        <p:blipFill>
          <a:blip r:embed="rId3"/>
          <a:stretch>
            <a:fillRect/>
          </a:stretch>
        </p:blipFill>
        <p:spPr>
          <a:xfrm>
            <a:off x="9089449" y="5967539"/>
            <a:ext cx="2894004" cy="540106"/>
          </a:xfrm>
          <a:prstGeom prst="rect">
            <a:avLst/>
          </a:prstGeom>
        </p:spPr>
      </p:pic>
      <p:sp>
        <p:nvSpPr>
          <p:cNvPr id="2" name="TextBox 1">
            <a:extLst>
              <a:ext uri="{FF2B5EF4-FFF2-40B4-BE49-F238E27FC236}">
                <a16:creationId xmlns:a16="http://schemas.microsoft.com/office/drawing/2014/main" id="{DEA68E0F-11C3-4E30-9DE6-AA5F59BA16E5}"/>
              </a:ext>
            </a:extLst>
          </p:cNvPr>
          <p:cNvSpPr txBox="1"/>
          <p:nvPr/>
        </p:nvSpPr>
        <p:spPr>
          <a:xfrm>
            <a:off x="0" y="6355904"/>
            <a:ext cx="2194512" cy="369332"/>
          </a:xfrm>
          <a:prstGeom prst="rect">
            <a:avLst/>
          </a:prstGeom>
          <a:noFill/>
        </p:spPr>
        <p:txBody>
          <a:bodyPr wrap="none" rtlCol="0">
            <a:spAutoFit/>
          </a:bodyPr>
          <a:lstStyle/>
          <a:p>
            <a:r>
              <a:rPr lang="en-US" dirty="0">
                <a:solidFill>
                  <a:schemeClr val="bg1"/>
                </a:solidFill>
              </a:rPr>
              <a:t>© Data II Equity 2021</a:t>
            </a:r>
          </a:p>
        </p:txBody>
      </p:sp>
    </p:spTree>
    <p:extLst>
      <p:ext uri="{BB962C8B-B14F-4D97-AF65-F5344CB8AC3E}">
        <p14:creationId xmlns:p14="http://schemas.microsoft.com/office/powerpoint/2010/main" val="2325941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DBD9-6437-4798-98E2-7D7B7F7A513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DD736CE6-FB3E-40ED-9126-FB1868A1B97C}"/>
              </a:ext>
            </a:extLst>
          </p:cNvPr>
          <p:cNvSpPr>
            <a:spLocks noGrp="1"/>
          </p:cNvSpPr>
          <p:nvPr>
            <p:ph idx="1"/>
          </p:nvPr>
        </p:nvSpPr>
        <p:spPr/>
        <p:txBody>
          <a:bodyPr/>
          <a:lstStyle/>
          <a:p>
            <a:r>
              <a:rPr lang="en-US" dirty="0"/>
              <a:t>Data science can be used to improve city services and protect public revenue:</a:t>
            </a:r>
          </a:p>
          <a:p>
            <a:pPr lvl="1"/>
            <a:r>
              <a:rPr lang="en-US" dirty="0"/>
              <a:t>Housing inspections</a:t>
            </a:r>
          </a:p>
          <a:p>
            <a:pPr lvl="1"/>
            <a:r>
              <a:rPr lang="en-US" dirty="0"/>
              <a:t>Public safety</a:t>
            </a:r>
          </a:p>
          <a:p>
            <a:pPr lvl="1"/>
            <a:r>
              <a:rPr lang="en-US" dirty="0"/>
              <a:t>Property fraud detection</a:t>
            </a:r>
          </a:p>
          <a:p>
            <a:r>
              <a:rPr lang="en-US" dirty="0"/>
              <a:t>Data science solutions will be fostered by </a:t>
            </a:r>
            <a:r>
              <a:rPr lang="en-US" b="1" dirty="0"/>
              <a:t>open data</a:t>
            </a:r>
            <a:r>
              <a:rPr lang="en-US" dirty="0"/>
              <a:t> sources that are integrated across city departments and readily accessible.</a:t>
            </a:r>
          </a:p>
          <a:p>
            <a:r>
              <a:rPr lang="en-US" dirty="0"/>
              <a:t>Current and future city leaders should identify how data science can be used to grow Lima into a </a:t>
            </a:r>
            <a:r>
              <a:rPr lang="en-US" b="1" dirty="0"/>
              <a:t>smart city </a:t>
            </a:r>
            <a:r>
              <a:rPr lang="en-US" dirty="0"/>
              <a:t>and how an open data can speed this transition.</a:t>
            </a:r>
          </a:p>
          <a:p>
            <a:pPr lvl="1"/>
            <a:endParaRPr lang="en-US" dirty="0"/>
          </a:p>
        </p:txBody>
      </p:sp>
      <p:sp>
        <p:nvSpPr>
          <p:cNvPr id="4" name="TextBox 3">
            <a:extLst>
              <a:ext uri="{FF2B5EF4-FFF2-40B4-BE49-F238E27FC236}">
                <a16:creationId xmlns:a16="http://schemas.microsoft.com/office/drawing/2014/main" id="{D395EDF7-556F-4FD9-9F22-FA6134C13E93}"/>
              </a:ext>
            </a:extLst>
          </p:cNvPr>
          <p:cNvSpPr txBox="1"/>
          <p:nvPr/>
        </p:nvSpPr>
        <p:spPr>
          <a:xfrm>
            <a:off x="0" y="6355904"/>
            <a:ext cx="2194512" cy="369332"/>
          </a:xfrm>
          <a:prstGeom prst="rect">
            <a:avLst/>
          </a:prstGeom>
          <a:noFill/>
        </p:spPr>
        <p:txBody>
          <a:bodyPr wrap="none" rtlCol="0">
            <a:spAutoFit/>
          </a:bodyPr>
          <a:lstStyle/>
          <a:p>
            <a:r>
              <a:rPr lang="en-US" dirty="0">
                <a:solidFill>
                  <a:schemeClr val="tx1">
                    <a:lumMod val="85000"/>
                    <a:lumOff val="15000"/>
                  </a:schemeClr>
                </a:solidFill>
              </a:rPr>
              <a:t>© Data II Equity 2021</a:t>
            </a:r>
          </a:p>
        </p:txBody>
      </p:sp>
    </p:spTree>
    <p:extLst>
      <p:ext uri="{BB962C8B-B14F-4D97-AF65-F5344CB8AC3E}">
        <p14:creationId xmlns:p14="http://schemas.microsoft.com/office/powerpoint/2010/main" val="403211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C9B4-33B9-45C6-9649-1C43804FEDFD}"/>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AEE3E4A-DD83-45C5-9EA4-8717D60BC03D}"/>
              </a:ext>
            </a:extLst>
          </p:cNvPr>
          <p:cNvSpPr>
            <a:spLocks noGrp="1"/>
          </p:cNvSpPr>
          <p:nvPr>
            <p:ph idx="1"/>
          </p:nvPr>
        </p:nvSpPr>
        <p:spPr/>
        <p:txBody>
          <a:bodyPr>
            <a:normAutofit fontScale="92500"/>
          </a:bodyPr>
          <a:lstStyle/>
          <a:p>
            <a:pPr marL="514350" indent="-514350">
              <a:buFont typeface="+mj-lt"/>
              <a:buAutoNum type="arabicPeriod"/>
            </a:pPr>
            <a:r>
              <a:rPr lang="en-US" sz="1600" dirty="0"/>
              <a:t>Reyes </a:t>
            </a:r>
            <a:r>
              <a:rPr lang="en-US" sz="1600" i="1" dirty="0"/>
              <a:t>et al</a:t>
            </a:r>
            <a:r>
              <a:rPr lang="en-US" sz="1600" dirty="0"/>
              <a:t>., “Early detection of properties at risk of blight using spatiotemporal data”. </a:t>
            </a:r>
            <a:r>
              <a:rPr lang="en-US" sz="1600" dirty="0">
                <a:hlinkClick r:id="rId2"/>
              </a:rPr>
              <a:t>http://www.dssgfellowship.org/wp-content/uploads/2016/10/34_blancas.pdf</a:t>
            </a:r>
            <a:r>
              <a:rPr lang="en-US" sz="1600" dirty="0"/>
              <a:t>. </a:t>
            </a:r>
          </a:p>
          <a:p>
            <a:pPr marL="514350" indent="-514350">
              <a:buFont typeface="+mj-lt"/>
              <a:buAutoNum type="arabicPeriod"/>
            </a:pPr>
            <a:r>
              <a:rPr lang="en-US" sz="1600" dirty="0"/>
              <a:t>Cell </a:t>
            </a:r>
            <a:r>
              <a:rPr lang="en-US" sz="1600" i="1" dirty="0"/>
              <a:t>et al</a:t>
            </a:r>
            <a:r>
              <a:rPr lang="en-US" sz="1600" dirty="0"/>
              <a:t>.  “Understanding Blight Ticket Compliance in Detroit”. </a:t>
            </a:r>
            <a:r>
              <a:rPr lang="en-US" sz="1600" dirty="0">
                <a:hlinkClick r:id="rId3"/>
              </a:rPr>
              <a:t>http://www.dssgfellowship.org//wp-content/uploads/2017/09/cell.pdf</a:t>
            </a:r>
            <a:r>
              <a:rPr lang="en-US" sz="1600" dirty="0"/>
              <a:t>.</a:t>
            </a:r>
          </a:p>
          <a:p>
            <a:pPr marL="514350" indent="-514350">
              <a:buFont typeface="+mj-lt"/>
              <a:buAutoNum type="arabicPeriod"/>
            </a:pPr>
            <a:r>
              <a:rPr lang="en-US" sz="1600" dirty="0"/>
              <a:t>Allen, Brent. “Case Study: Using Crime Data and Open Source Data to Design a Police Patrol Area”.  SMU Data Science Review, Vol. 1, No. 1, Article 12. </a:t>
            </a:r>
            <a:r>
              <a:rPr lang="en-US" sz="1600" dirty="0">
                <a:hlinkClick r:id="rId4"/>
              </a:rPr>
              <a:t>https://scholar.smu.edu/cgi/viewcontent.cgi?article=1013&amp;context=datasciencereview</a:t>
            </a:r>
            <a:r>
              <a:rPr lang="en-US" sz="1600" dirty="0"/>
              <a:t>.</a:t>
            </a:r>
          </a:p>
          <a:p>
            <a:pPr marL="514350" indent="-514350">
              <a:buFont typeface="+mj-lt"/>
              <a:buAutoNum type="arabicPeriod"/>
            </a:pPr>
            <a:r>
              <a:rPr lang="en-US" sz="1600" dirty="0"/>
              <a:t>Carton </a:t>
            </a:r>
            <a:r>
              <a:rPr lang="en-US" sz="1600" i="1" dirty="0"/>
              <a:t>et al</a:t>
            </a:r>
            <a:r>
              <a:rPr lang="en-US" sz="1600" dirty="0"/>
              <a:t>.  “Identifying Police Officers at Risk of Adverse Events”. </a:t>
            </a:r>
            <a:r>
              <a:rPr lang="en-US" sz="1600" dirty="0">
                <a:hlinkClick r:id="rId5"/>
              </a:rPr>
              <a:t>https://www.kdd.org/kdd2016/papers/files/adf0832-cartonAemb.pdf</a:t>
            </a:r>
            <a:r>
              <a:rPr lang="en-US" sz="1600" dirty="0"/>
              <a:t>.</a:t>
            </a:r>
          </a:p>
          <a:p>
            <a:pPr marL="514350" indent="-514350">
              <a:buFont typeface="+mj-lt"/>
              <a:buAutoNum type="arabicPeriod"/>
            </a:pPr>
            <a:r>
              <a:rPr lang="en-US" sz="1600" dirty="0"/>
              <a:t>Hillenbrand, Katherine.  “Predicting Fire Risk: From New Orleans to a Nationwide Tool”.  Data Smart City Solutions. </a:t>
            </a:r>
            <a:r>
              <a:rPr lang="en-US" sz="1600" dirty="0">
                <a:hlinkClick r:id="rId6"/>
              </a:rPr>
              <a:t>https://datasmart.ash.harvard.edu/news/article/predicting-fire-risk-from-new-orleans-to-a-nationwide-tool-846</a:t>
            </a:r>
            <a:r>
              <a:rPr lang="en-US" sz="1600" dirty="0"/>
              <a:t>. </a:t>
            </a:r>
          </a:p>
          <a:p>
            <a:pPr marL="514350" indent="-514350">
              <a:buFont typeface="+mj-lt"/>
              <a:buAutoNum type="arabicPeriod"/>
            </a:pPr>
            <a:r>
              <a:rPr lang="en-US" sz="1600" dirty="0"/>
              <a:t>Cano </a:t>
            </a:r>
            <a:r>
              <a:rPr lang="en-US" sz="1600" i="1" dirty="0"/>
              <a:t>et al</a:t>
            </a:r>
            <a:r>
              <a:rPr lang="en-US" sz="1600" dirty="0"/>
              <a:t>.  “Streamlining Property Tax Appraisals”. </a:t>
            </a:r>
            <a:r>
              <a:rPr lang="en-US" sz="1600" dirty="0">
                <a:hlinkClick r:id="rId7"/>
              </a:rPr>
              <a:t>https://datasf.org/science/ASR-StreamliningPropertyTaxAppraisals-Final.pdf</a:t>
            </a:r>
            <a:endParaRPr lang="en-US" sz="1600" dirty="0"/>
          </a:p>
          <a:p>
            <a:pPr marL="514350" indent="-514350">
              <a:buFont typeface="+mj-lt"/>
              <a:buAutoNum type="arabicPeriod"/>
            </a:pPr>
            <a:r>
              <a:rPr lang="en-US" sz="1600" dirty="0"/>
              <a:t>KPMG.  “The Smart City Data Challenge”.  </a:t>
            </a:r>
            <a:r>
              <a:rPr lang="en-US" sz="1600" dirty="0">
                <a:hlinkClick r:id="rId8"/>
              </a:rPr>
              <a:t>https://assets.kpmg/content/dam/kpmg/au/pdf/2018/smart-city-data-challenge.pdf</a:t>
            </a:r>
            <a:endParaRPr lang="en-US" sz="1600" dirty="0"/>
          </a:p>
          <a:p>
            <a:pPr marL="514350" indent="-514350">
              <a:buFont typeface="+mj-lt"/>
              <a:buAutoNum type="arabicPeriod"/>
            </a:pPr>
            <a:r>
              <a:rPr lang="en-US" sz="1600" i="1" dirty="0"/>
              <a:t>Ibid</a:t>
            </a:r>
            <a:r>
              <a:rPr lang="en-US" sz="1600" dirty="0"/>
              <a:t>.</a:t>
            </a:r>
          </a:p>
          <a:p>
            <a:pPr marL="514350" indent="-514350">
              <a:buFont typeface="+mj-lt"/>
              <a:buAutoNum type="arabicPeriod"/>
            </a:pPr>
            <a:r>
              <a:rPr lang="en-US" sz="1600" i="1" dirty="0"/>
              <a:t>Ibid</a:t>
            </a:r>
            <a:r>
              <a:rPr lang="en-US" sz="1600" dirty="0"/>
              <a:t>.</a:t>
            </a:r>
          </a:p>
          <a:p>
            <a:pPr marL="0" indent="0">
              <a:buNone/>
            </a:pPr>
            <a:r>
              <a:rPr lang="en-US" sz="1600" i="1" dirty="0"/>
              <a:t>All sources accessed 23 March 2021.</a:t>
            </a:r>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US" sz="1800" dirty="0"/>
          </a:p>
        </p:txBody>
      </p:sp>
      <p:sp>
        <p:nvSpPr>
          <p:cNvPr id="4" name="TextBox 3">
            <a:extLst>
              <a:ext uri="{FF2B5EF4-FFF2-40B4-BE49-F238E27FC236}">
                <a16:creationId xmlns:a16="http://schemas.microsoft.com/office/drawing/2014/main" id="{B55A7256-FF1D-4001-AD56-F6091C76E568}"/>
              </a:ext>
            </a:extLst>
          </p:cNvPr>
          <p:cNvSpPr txBox="1"/>
          <p:nvPr/>
        </p:nvSpPr>
        <p:spPr>
          <a:xfrm>
            <a:off x="0" y="6355904"/>
            <a:ext cx="2194512" cy="369332"/>
          </a:xfrm>
          <a:prstGeom prst="rect">
            <a:avLst/>
          </a:prstGeom>
          <a:noFill/>
        </p:spPr>
        <p:txBody>
          <a:bodyPr wrap="none" rtlCol="0">
            <a:spAutoFit/>
          </a:bodyPr>
          <a:lstStyle/>
          <a:p>
            <a:r>
              <a:rPr lang="en-US" dirty="0">
                <a:solidFill>
                  <a:schemeClr val="tx1">
                    <a:lumMod val="85000"/>
                    <a:lumOff val="15000"/>
                  </a:schemeClr>
                </a:solidFill>
              </a:rPr>
              <a:t>© Data II Equity 2021</a:t>
            </a:r>
          </a:p>
        </p:txBody>
      </p:sp>
    </p:spTree>
    <p:extLst>
      <p:ext uri="{BB962C8B-B14F-4D97-AF65-F5344CB8AC3E}">
        <p14:creationId xmlns:p14="http://schemas.microsoft.com/office/powerpoint/2010/main" val="4179151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A9946-953B-4CCD-AC26-C3BFBADD9A8C}"/>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4446EF9E-2880-45BC-B905-946EB61305C1}"/>
              </a:ext>
            </a:extLst>
          </p:cNvPr>
          <p:cNvSpPr/>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88DFB8C-FE1F-40A3-AB63-588CC9DB0551}"/>
              </a:ext>
            </a:extLst>
          </p:cNvPr>
          <p:cNvPicPr>
            <a:picLocks noChangeAspect="1"/>
          </p:cNvPicPr>
          <p:nvPr/>
        </p:nvPicPr>
        <p:blipFill>
          <a:blip r:embed="rId2"/>
          <a:stretch>
            <a:fillRect/>
          </a:stretch>
        </p:blipFill>
        <p:spPr>
          <a:xfrm>
            <a:off x="2460475" y="1703449"/>
            <a:ext cx="7271049" cy="1356991"/>
          </a:xfrm>
          <a:prstGeom prst="rect">
            <a:avLst/>
          </a:prstGeom>
        </p:spPr>
      </p:pic>
      <p:sp>
        <p:nvSpPr>
          <p:cNvPr id="7" name="TextBox 6">
            <a:extLst>
              <a:ext uri="{FF2B5EF4-FFF2-40B4-BE49-F238E27FC236}">
                <a16:creationId xmlns:a16="http://schemas.microsoft.com/office/drawing/2014/main" id="{4BBD4C16-1369-40BD-9612-1FE6669650DB}"/>
              </a:ext>
            </a:extLst>
          </p:cNvPr>
          <p:cNvSpPr txBox="1"/>
          <p:nvPr/>
        </p:nvSpPr>
        <p:spPr>
          <a:xfrm>
            <a:off x="3051110" y="3342309"/>
            <a:ext cx="6102220" cy="1323439"/>
          </a:xfrm>
          <a:prstGeom prst="rect">
            <a:avLst/>
          </a:prstGeom>
          <a:noFill/>
        </p:spPr>
        <p:txBody>
          <a:bodyPr wrap="square">
            <a:spAutoFit/>
          </a:bodyPr>
          <a:lstStyle/>
          <a:p>
            <a:pPr algn="ctr"/>
            <a:r>
              <a:rPr lang="en-US" sz="3200" dirty="0">
                <a:solidFill>
                  <a:schemeClr val="bg1"/>
                </a:solidFill>
              </a:rPr>
              <a:t>Lima, Ohio</a:t>
            </a:r>
          </a:p>
          <a:p>
            <a:pPr algn="ctr"/>
            <a:endParaRPr lang="en-US" sz="2400" dirty="0">
              <a:solidFill>
                <a:srgbClr val="F9B551"/>
              </a:solidFill>
            </a:endParaRPr>
          </a:p>
          <a:p>
            <a:pPr algn="ctr"/>
            <a:r>
              <a:rPr lang="en-US" sz="2400" dirty="0">
                <a:solidFill>
                  <a:srgbClr val="F9B551"/>
                </a:solidFill>
              </a:rPr>
              <a:t>https://mharbur.wixsite.com/data2equity</a:t>
            </a:r>
          </a:p>
        </p:txBody>
      </p:sp>
      <p:sp>
        <p:nvSpPr>
          <p:cNvPr id="8" name="TextBox 7">
            <a:extLst>
              <a:ext uri="{FF2B5EF4-FFF2-40B4-BE49-F238E27FC236}">
                <a16:creationId xmlns:a16="http://schemas.microsoft.com/office/drawing/2014/main" id="{08EFE7FF-B1B9-4269-9A4E-99D25D09C506}"/>
              </a:ext>
            </a:extLst>
          </p:cNvPr>
          <p:cNvSpPr txBox="1"/>
          <p:nvPr/>
        </p:nvSpPr>
        <p:spPr>
          <a:xfrm>
            <a:off x="0" y="6355904"/>
            <a:ext cx="2194512" cy="369332"/>
          </a:xfrm>
          <a:prstGeom prst="rect">
            <a:avLst/>
          </a:prstGeom>
          <a:noFill/>
        </p:spPr>
        <p:txBody>
          <a:bodyPr wrap="none" rtlCol="0">
            <a:spAutoFit/>
          </a:bodyPr>
          <a:lstStyle/>
          <a:p>
            <a:r>
              <a:rPr lang="en-US" dirty="0">
                <a:solidFill>
                  <a:schemeClr val="bg1"/>
                </a:solidFill>
              </a:rPr>
              <a:t>© Data II Equity 2021</a:t>
            </a:r>
          </a:p>
        </p:txBody>
      </p:sp>
    </p:spTree>
    <p:extLst>
      <p:ext uri="{BB962C8B-B14F-4D97-AF65-F5344CB8AC3E}">
        <p14:creationId xmlns:p14="http://schemas.microsoft.com/office/powerpoint/2010/main" val="254512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BA9047-D01A-4FF3-B697-BF3A2C45E648}"/>
              </a:ext>
            </a:extLst>
          </p:cNvPr>
          <p:cNvSpPr/>
          <p:nvPr/>
        </p:nvSpPr>
        <p:spPr>
          <a:xfrm>
            <a:off x="0" y="1690688"/>
            <a:ext cx="12192000" cy="5045778"/>
          </a:xfrm>
          <a:prstGeom prst="rect">
            <a:avLst/>
          </a:prstGeom>
          <a:solidFill>
            <a:srgbClr val="F9B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B0836F-7BCE-45FC-8C70-124CF0FC065A}"/>
              </a:ext>
            </a:extLst>
          </p:cNvPr>
          <p:cNvSpPr>
            <a:spLocks noGrp="1"/>
          </p:cNvSpPr>
          <p:nvPr>
            <p:ph idx="1"/>
          </p:nvPr>
        </p:nvSpPr>
        <p:spPr>
          <a:xfrm>
            <a:off x="838200" y="1253331"/>
            <a:ext cx="10515600" cy="4351338"/>
          </a:xfrm>
        </p:spPr>
        <p:txBody>
          <a:bodyPr/>
          <a:lstStyle/>
          <a:p>
            <a:pPr marL="0" indent="0">
              <a:buNone/>
            </a:pPr>
            <a:r>
              <a:rPr lang="en-US" sz="3600" b="1" i="1" dirty="0"/>
              <a:t>Open Data </a:t>
            </a:r>
            <a:r>
              <a:rPr lang="en-US" i="1" dirty="0"/>
              <a:t>in government is the practice of </a:t>
            </a:r>
            <a:r>
              <a:rPr lang="en-US" b="1" i="1" dirty="0">
                <a:solidFill>
                  <a:srgbClr val="0070C0"/>
                </a:solidFill>
              </a:rPr>
              <a:t>organizing</a:t>
            </a:r>
            <a:r>
              <a:rPr lang="en-US" i="1" dirty="0">
                <a:solidFill>
                  <a:schemeClr val="bg1"/>
                </a:solidFill>
              </a:rPr>
              <a:t> </a:t>
            </a:r>
            <a:r>
              <a:rPr lang="en-US" i="1" dirty="0"/>
              <a:t>and </a:t>
            </a:r>
            <a:r>
              <a:rPr lang="en-US" b="1" i="1" dirty="0">
                <a:solidFill>
                  <a:srgbClr val="0070C0"/>
                </a:solidFill>
              </a:rPr>
              <a:t>publishing</a:t>
            </a:r>
            <a:r>
              <a:rPr lang="en-US" i="1" dirty="0"/>
              <a:t> community data so they are easily accessible to citizens and other advocates.</a:t>
            </a:r>
          </a:p>
          <a:p>
            <a:pPr marL="0" indent="0">
              <a:buNone/>
            </a:pPr>
            <a:endParaRPr lang="en-US" i="1" dirty="0"/>
          </a:p>
          <a:p>
            <a:pPr marL="0" indent="0">
              <a:buNone/>
            </a:pPr>
            <a:r>
              <a:rPr lang="en-US" b="1" i="1" dirty="0">
                <a:solidFill>
                  <a:srgbClr val="0070C0"/>
                </a:solidFill>
              </a:rPr>
              <a:t>Benefits</a:t>
            </a:r>
            <a:r>
              <a:rPr lang="en-US" i="1" dirty="0"/>
              <a:t> of Open Data:</a:t>
            </a:r>
          </a:p>
          <a:p>
            <a:r>
              <a:rPr lang="en-US" i="1" dirty="0"/>
              <a:t>Improved communication between municipal agencies</a:t>
            </a:r>
          </a:p>
          <a:p>
            <a:r>
              <a:rPr lang="en-US" i="1" dirty="0"/>
              <a:t>Greater transparency and trust between government and citizens</a:t>
            </a:r>
          </a:p>
          <a:p>
            <a:r>
              <a:rPr lang="en-US" i="1" dirty="0"/>
              <a:t>Increase opportunity to create </a:t>
            </a:r>
            <a:r>
              <a:rPr lang="en-US" b="1" i="1" dirty="0">
                <a:solidFill>
                  <a:srgbClr val="0070C0"/>
                </a:solidFill>
              </a:rPr>
              <a:t>Smart Cities</a:t>
            </a:r>
          </a:p>
        </p:txBody>
      </p:sp>
      <p:pic>
        <p:nvPicPr>
          <p:cNvPr id="5" name="Picture 4">
            <a:extLst>
              <a:ext uri="{FF2B5EF4-FFF2-40B4-BE49-F238E27FC236}">
                <a16:creationId xmlns:a16="http://schemas.microsoft.com/office/drawing/2014/main" id="{DEE43B73-B220-4606-B3D7-95EBD1A098E4}"/>
              </a:ext>
            </a:extLst>
          </p:cNvPr>
          <p:cNvPicPr>
            <a:picLocks noChangeAspect="1"/>
          </p:cNvPicPr>
          <p:nvPr/>
        </p:nvPicPr>
        <p:blipFill>
          <a:blip r:embed="rId2"/>
          <a:stretch>
            <a:fillRect/>
          </a:stretch>
        </p:blipFill>
        <p:spPr>
          <a:xfrm>
            <a:off x="9089449" y="5967539"/>
            <a:ext cx="2894004" cy="540106"/>
          </a:xfrm>
          <a:prstGeom prst="rect">
            <a:avLst/>
          </a:prstGeom>
        </p:spPr>
      </p:pic>
      <p:sp>
        <p:nvSpPr>
          <p:cNvPr id="7" name="TextBox 6">
            <a:extLst>
              <a:ext uri="{FF2B5EF4-FFF2-40B4-BE49-F238E27FC236}">
                <a16:creationId xmlns:a16="http://schemas.microsoft.com/office/drawing/2014/main" id="{3407EAE5-8AAB-4FB5-B6F0-F926F908B84A}"/>
              </a:ext>
            </a:extLst>
          </p:cNvPr>
          <p:cNvSpPr txBox="1"/>
          <p:nvPr/>
        </p:nvSpPr>
        <p:spPr>
          <a:xfrm>
            <a:off x="0" y="6355904"/>
            <a:ext cx="2194512" cy="369332"/>
          </a:xfrm>
          <a:prstGeom prst="rect">
            <a:avLst/>
          </a:prstGeom>
          <a:noFill/>
        </p:spPr>
        <p:txBody>
          <a:bodyPr wrap="none" rtlCol="0">
            <a:spAutoFit/>
          </a:bodyPr>
          <a:lstStyle/>
          <a:p>
            <a:r>
              <a:rPr lang="en-US" dirty="0">
                <a:solidFill>
                  <a:schemeClr val="tx1">
                    <a:lumMod val="85000"/>
                    <a:lumOff val="15000"/>
                  </a:schemeClr>
                </a:solidFill>
              </a:rPr>
              <a:t>© Data II Equity 2021</a:t>
            </a:r>
          </a:p>
        </p:txBody>
      </p:sp>
    </p:spTree>
    <p:extLst>
      <p:ext uri="{BB962C8B-B14F-4D97-AF65-F5344CB8AC3E}">
        <p14:creationId xmlns:p14="http://schemas.microsoft.com/office/powerpoint/2010/main" val="361994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1D3232-2837-4945-9A83-E4AF0490582B}"/>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951CDA50-6CC3-4127-939B-D6D76D0346DA}"/>
              </a:ext>
            </a:extLst>
          </p:cNvPr>
          <p:cNvSpPr/>
          <p:nvPr/>
        </p:nvSpPr>
        <p:spPr>
          <a:xfrm>
            <a:off x="0" y="1690688"/>
            <a:ext cx="12192000" cy="5045778"/>
          </a:xfrm>
          <a:prstGeom prst="rect">
            <a:avLst/>
          </a:prstGeom>
          <a:solidFill>
            <a:srgbClr val="F9B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A8132A4-D792-456D-8F51-3AB317E7580D}"/>
              </a:ext>
            </a:extLst>
          </p:cNvPr>
          <p:cNvPicPr>
            <a:picLocks noChangeAspect="1"/>
          </p:cNvPicPr>
          <p:nvPr/>
        </p:nvPicPr>
        <p:blipFill>
          <a:blip r:embed="rId2"/>
          <a:stretch>
            <a:fillRect/>
          </a:stretch>
        </p:blipFill>
        <p:spPr>
          <a:xfrm>
            <a:off x="9089449" y="5967539"/>
            <a:ext cx="2894004" cy="540106"/>
          </a:xfrm>
          <a:prstGeom prst="rect">
            <a:avLst/>
          </a:prstGeom>
        </p:spPr>
      </p:pic>
      <p:sp>
        <p:nvSpPr>
          <p:cNvPr id="6" name="Content Placeholder 2">
            <a:extLst>
              <a:ext uri="{FF2B5EF4-FFF2-40B4-BE49-F238E27FC236}">
                <a16:creationId xmlns:a16="http://schemas.microsoft.com/office/drawing/2014/main" id="{87ED4ACE-4D2D-441B-AE56-65DC599BC9E7}"/>
              </a:ext>
            </a:extLst>
          </p:cNvPr>
          <p:cNvSpPr txBox="1">
            <a:spLocks/>
          </p:cNvSpPr>
          <p:nvPr/>
        </p:nvSpPr>
        <p:spPr>
          <a:xfrm>
            <a:off x="838200" y="1084335"/>
            <a:ext cx="10515600" cy="4689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b="1" i="1" dirty="0"/>
              <a:t>Smart Cities </a:t>
            </a:r>
            <a:r>
              <a:rPr lang="en-US" i="1" dirty="0"/>
              <a:t>use their own </a:t>
            </a:r>
            <a:r>
              <a:rPr lang="en-US" b="1" i="1" dirty="0">
                <a:solidFill>
                  <a:srgbClr val="0070C0"/>
                </a:solidFill>
              </a:rPr>
              <a:t>data</a:t>
            </a:r>
            <a:r>
              <a:rPr lang="en-US" i="1" dirty="0"/>
              <a:t> and even those from similar cities to learn how to better serve their citizenry and reduce waste.</a:t>
            </a:r>
          </a:p>
          <a:p>
            <a:pPr marL="0" indent="0">
              <a:buFont typeface="Arial" panose="020B0604020202020204" pitchFamily="34" charset="0"/>
              <a:buNone/>
            </a:pPr>
            <a:endParaRPr lang="en-US" i="1" dirty="0"/>
          </a:p>
          <a:p>
            <a:pPr marL="0" indent="0">
              <a:buFont typeface="Arial" panose="020B0604020202020204" pitchFamily="34" charset="0"/>
              <a:buNone/>
            </a:pPr>
            <a:r>
              <a:rPr lang="en-US" b="1" i="1" dirty="0">
                <a:solidFill>
                  <a:srgbClr val="0070C0"/>
                </a:solidFill>
              </a:rPr>
              <a:t>Benefits </a:t>
            </a:r>
            <a:r>
              <a:rPr lang="en-US" i="1" dirty="0"/>
              <a:t>of Smart Cities:</a:t>
            </a:r>
          </a:p>
          <a:p>
            <a:r>
              <a:rPr lang="en-US" i="1" dirty="0"/>
              <a:t>Utilities better anticipate disruptions and service calls</a:t>
            </a:r>
          </a:p>
          <a:p>
            <a:r>
              <a:rPr lang="en-US" i="1" dirty="0"/>
              <a:t>Police more effectively target interventions, reduce adverse interactions, and engage the community in as partners in policing</a:t>
            </a:r>
          </a:p>
          <a:p>
            <a:r>
              <a:rPr lang="en-US" i="1" dirty="0"/>
              <a:t>Housing departments are more efficient in rooting out landlord violations and causes of urban blight</a:t>
            </a:r>
          </a:p>
        </p:txBody>
      </p:sp>
      <p:sp>
        <p:nvSpPr>
          <p:cNvPr id="9" name="TextBox 8">
            <a:extLst>
              <a:ext uri="{FF2B5EF4-FFF2-40B4-BE49-F238E27FC236}">
                <a16:creationId xmlns:a16="http://schemas.microsoft.com/office/drawing/2014/main" id="{C7BBBD04-91A8-4582-852C-93EB619A48D3}"/>
              </a:ext>
            </a:extLst>
          </p:cNvPr>
          <p:cNvSpPr txBox="1"/>
          <p:nvPr/>
        </p:nvSpPr>
        <p:spPr>
          <a:xfrm>
            <a:off x="0" y="6355904"/>
            <a:ext cx="2194512" cy="369332"/>
          </a:xfrm>
          <a:prstGeom prst="rect">
            <a:avLst/>
          </a:prstGeom>
          <a:noFill/>
        </p:spPr>
        <p:txBody>
          <a:bodyPr wrap="none" rtlCol="0">
            <a:spAutoFit/>
          </a:bodyPr>
          <a:lstStyle/>
          <a:p>
            <a:r>
              <a:rPr lang="en-US" dirty="0">
                <a:solidFill>
                  <a:schemeClr val="tx1">
                    <a:lumMod val="85000"/>
                    <a:lumOff val="15000"/>
                  </a:schemeClr>
                </a:solidFill>
              </a:rPr>
              <a:t>© Data II Equity 2021</a:t>
            </a:r>
          </a:p>
        </p:txBody>
      </p:sp>
    </p:spTree>
    <p:extLst>
      <p:ext uri="{BB962C8B-B14F-4D97-AF65-F5344CB8AC3E}">
        <p14:creationId xmlns:p14="http://schemas.microsoft.com/office/powerpoint/2010/main" val="1162167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A9946-953B-4CCD-AC26-C3BFBADD9A8C}"/>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4446EF9E-2880-45BC-B905-946EB61305C1}"/>
              </a:ext>
            </a:extLst>
          </p:cNvPr>
          <p:cNvSpPr/>
          <p:nvPr/>
        </p:nvSpPr>
        <p:spPr>
          <a:xfrm>
            <a:off x="0" y="1690688"/>
            <a:ext cx="12192000" cy="5045778"/>
          </a:xfrm>
          <a:prstGeom prst="rect">
            <a:avLst/>
          </a:prstGeom>
          <a:solidFill>
            <a:srgbClr val="F9B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F100AD23-74C2-41A3-B4A2-E0EA4FE54CCA}"/>
              </a:ext>
            </a:extLst>
          </p:cNvPr>
          <p:cNvSpPr txBox="1">
            <a:spLocks/>
          </p:cNvSpPr>
          <p:nvPr/>
        </p:nvSpPr>
        <p:spPr>
          <a:xfrm>
            <a:off x="838200" y="1084335"/>
            <a:ext cx="10515600" cy="4689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b="1" i="1" dirty="0"/>
              <a:t>Data Science </a:t>
            </a:r>
            <a:r>
              <a:rPr lang="en-US" i="1" dirty="0"/>
              <a:t>uses complex math to both understand the environmental or human factors that contribute to events and predict when those events are likely occur.</a:t>
            </a:r>
          </a:p>
          <a:p>
            <a:pPr marL="0" indent="0">
              <a:buFont typeface="Arial" panose="020B0604020202020204" pitchFamily="34" charset="0"/>
              <a:buNone/>
            </a:pPr>
            <a:endParaRPr lang="en-US" i="1" dirty="0"/>
          </a:p>
          <a:p>
            <a:pPr marL="0" indent="0">
              <a:buFont typeface="Arial" panose="020B0604020202020204" pitchFamily="34" charset="0"/>
              <a:buNone/>
            </a:pPr>
            <a:r>
              <a:rPr lang="en-US" b="1" i="1" dirty="0">
                <a:solidFill>
                  <a:srgbClr val="0070C0"/>
                </a:solidFill>
              </a:rPr>
              <a:t>Data Science </a:t>
            </a:r>
            <a:r>
              <a:rPr lang="en-US" i="1" dirty="0"/>
              <a:t>is regularly used to predict plant growth, the weather next Tuesday, store items that are purchased together, the shows you will enjoy online, and your risk of cancer.</a:t>
            </a:r>
          </a:p>
          <a:p>
            <a:pPr marL="0" indent="0">
              <a:buFont typeface="Arial" panose="020B0604020202020204" pitchFamily="34" charset="0"/>
              <a:buNone/>
            </a:pPr>
            <a:endParaRPr lang="en-US" i="1" dirty="0"/>
          </a:p>
          <a:p>
            <a:pPr marL="0" indent="0">
              <a:buFont typeface="Arial" panose="020B0604020202020204" pitchFamily="34" charset="0"/>
              <a:buNone/>
            </a:pPr>
            <a:r>
              <a:rPr lang="en-US" b="1" i="1" dirty="0">
                <a:solidFill>
                  <a:srgbClr val="0070C0"/>
                </a:solidFill>
              </a:rPr>
              <a:t>Data Science </a:t>
            </a:r>
            <a:r>
              <a:rPr lang="en-US" i="1" dirty="0"/>
              <a:t>can be used to study Lima’s challenges, understand their causes, and develop strategies to efficiently address them. </a:t>
            </a:r>
          </a:p>
        </p:txBody>
      </p:sp>
      <p:pic>
        <p:nvPicPr>
          <p:cNvPr id="6" name="Picture 5">
            <a:extLst>
              <a:ext uri="{FF2B5EF4-FFF2-40B4-BE49-F238E27FC236}">
                <a16:creationId xmlns:a16="http://schemas.microsoft.com/office/drawing/2014/main" id="{588DFB8C-FE1F-40A3-AB63-588CC9DB0551}"/>
              </a:ext>
            </a:extLst>
          </p:cNvPr>
          <p:cNvPicPr>
            <a:picLocks noChangeAspect="1"/>
          </p:cNvPicPr>
          <p:nvPr/>
        </p:nvPicPr>
        <p:blipFill>
          <a:blip r:embed="rId2"/>
          <a:stretch>
            <a:fillRect/>
          </a:stretch>
        </p:blipFill>
        <p:spPr>
          <a:xfrm>
            <a:off x="9089449" y="5967539"/>
            <a:ext cx="2894004" cy="540106"/>
          </a:xfrm>
          <a:prstGeom prst="rect">
            <a:avLst/>
          </a:prstGeom>
        </p:spPr>
      </p:pic>
      <p:sp>
        <p:nvSpPr>
          <p:cNvPr id="8" name="TextBox 7">
            <a:extLst>
              <a:ext uri="{FF2B5EF4-FFF2-40B4-BE49-F238E27FC236}">
                <a16:creationId xmlns:a16="http://schemas.microsoft.com/office/drawing/2014/main" id="{2FFD6B56-8E64-41BF-9F07-E520B1016CDF}"/>
              </a:ext>
            </a:extLst>
          </p:cNvPr>
          <p:cNvSpPr txBox="1"/>
          <p:nvPr/>
        </p:nvSpPr>
        <p:spPr>
          <a:xfrm>
            <a:off x="0" y="6355904"/>
            <a:ext cx="2194512" cy="369332"/>
          </a:xfrm>
          <a:prstGeom prst="rect">
            <a:avLst/>
          </a:prstGeom>
          <a:noFill/>
        </p:spPr>
        <p:txBody>
          <a:bodyPr wrap="none" rtlCol="0">
            <a:spAutoFit/>
          </a:bodyPr>
          <a:lstStyle/>
          <a:p>
            <a:r>
              <a:rPr lang="en-US" dirty="0">
                <a:solidFill>
                  <a:schemeClr val="tx1">
                    <a:lumMod val="85000"/>
                    <a:lumOff val="15000"/>
                  </a:schemeClr>
                </a:solidFill>
              </a:rPr>
              <a:t>© Data II Equity 2021</a:t>
            </a:r>
          </a:p>
        </p:txBody>
      </p:sp>
    </p:spTree>
    <p:extLst>
      <p:ext uri="{BB962C8B-B14F-4D97-AF65-F5344CB8AC3E}">
        <p14:creationId xmlns:p14="http://schemas.microsoft.com/office/powerpoint/2010/main" val="393333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46F5-D35A-4DDF-B763-C091941B4AEE}"/>
              </a:ext>
            </a:extLst>
          </p:cNvPr>
          <p:cNvSpPr>
            <a:spLocks noGrp="1"/>
          </p:cNvSpPr>
          <p:nvPr>
            <p:ph type="title"/>
          </p:nvPr>
        </p:nvSpPr>
        <p:spPr/>
        <p:txBody>
          <a:bodyPr/>
          <a:lstStyle/>
          <a:p>
            <a:r>
              <a:rPr lang="en-US" dirty="0"/>
              <a:t>Example 1: Data Science in Housing</a:t>
            </a:r>
          </a:p>
        </p:txBody>
      </p:sp>
      <p:sp>
        <p:nvSpPr>
          <p:cNvPr id="3" name="Content Placeholder 2">
            <a:extLst>
              <a:ext uri="{FF2B5EF4-FFF2-40B4-BE49-F238E27FC236}">
                <a16:creationId xmlns:a16="http://schemas.microsoft.com/office/drawing/2014/main" id="{E8D68147-DA74-49EF-B16C-0062C9F6CCED}"/>
              </a:ext>
            </a:extLst>
          </p:cNvPr>
          <p:cNvSpPr>
            <a:spLocks noGrp="1"/>
          </p:cNvSpPr>
          <p:nvPr>
            <p:ph sz="half" idx="1"/>
          </p:nvPr>
        </p:nvSpPr>
        <p:spPr/>
        <p:txBody>
          <a:bodyPr>
            <a:normAutofit lnSpcReduction="10000"/>
          </a:bodyPr>
          <a:lstStyle/>
          <a:p>
            <a:r>
              <a:rPr lang="en-US" dirty="0"/>
              <a:t>The </a:t>
            </a:r>
            <a:r>
              <a:rPr lang="en-US" b="1" dirty="0"/>
              <a:t>Cincinnati of Cincinnati </a:t>
            </a:r>
            <a:r>
              <a:rPr lang="en-US" dirty="0"/>
              <a:t>used tax, property, crime, and fire data to increase the positive identification of blighted properties to 70% of those inspected.</a:t>
            </a:r>
            <a:r>
              <a:rPr lang="en-US" baseline="30000" dirty="0"/>
              <a:t>1</a:t>
            </a:r>
          </a:p>
          <a:p>
            <a:r>
              <a:rPr lang="en-US" dirty="0"/>
              <a:t>The </a:t>
            </a:r>
            <a:r>
              <a:rPr lang="en-US" b="1" dirty="0"/>
              <a:t>City of Detroit </a:t>
            </a:r>
            <a:r>
              <a:rPr lang="en-US" dirty="0"/>
              <a:t>used blight ticket, parcel, crime, and demolition data to better understand where ticketing was effective.</a:t>
            </a:r>
            <a:r>
              <a:rPr lang="en-US" baseline="30000" dirty="0"/>
              <a:t>2</a:t>
            </a:r>
            <a:endParaRPr lang="en-US" dirty="0"/>
          </a:p>
        </p:txBody>
      </p:sp>
      <p:pic>
        <p:nvPicPr>
          <p:cNvPr id="1028" name="Picture 4">
            <a:extLst>
              <a:ext uri="{FF2B5EF4-FFF2-40B4-BE49-F238E27FC236}">
                <a16:creationId xmlns:a16="http://schemas.microsoft.com/office/drawing/2014/main" id="{AB783E14-F5CC-4A26-9402-D7A79AF2FA4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58194"/>
            <a:ext cx="5181600" cy="3886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882A0BE-4739-4A9F-8307-9F496B8091AD}"/>
              </a:ext>
            </a:extLst>
          </p:cNvPr>
          <p:cNvSpPr txBox="1"/>
          <p:nvPr/>
        </p:nvSpPr>
        <p:spPr>
          <a:xfrm>
            <a:off x="0" y="6355904"/>
            <a:ext cx="2194512" cy="369332"/>
          </a:xfrm>
          <a:prstGeom prst="rect">
            <a:avLst/>
          </a:prstGeom>
          <a:noFill/>
        </p:spPr>
        <p:txBody>
          <a:bodyPr wrap="none" rtlCol="0">
            <a:spAutoFit/>
          </a:bodyPr>
          <a:lstStyle/>
          <a:p>
            <a:r>
              <a:rPr lang="en-US" dirty="0">
                <a:solidFill>
                  <a:schemeClr val="tx1">
                    <a:lumMod val="85000"/>
                    <a:lumOff val="15000"/>
                  </a:schemeClr>
                </a:solidFill>
              </a:rPr>
              <a:t>© Data II Equity 2021</a:t>
            </a:r>
          </a:p>
        </p:txBody>
      </p:sp>
    </p:spTree>
    <p:extLst>
      <p:ext uri="{BB962C8B-B14F-4D97-AF65-F5344CB8AC3E}">
        <p14:creationId xmlns:p14="http://schemas.microsoft.com/office/powerpoint/2010/main" val="1901407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6442-9184-4591-B0C3-4BA9043D7F67}"/>
              </a:ext>
            </a:extLst>
          </p:cNvPr>
          <p:cNvSpPr>
            <a:spLocks noGrp="1"/>
          </p:cNvSpPr>
          <p:nvPr>
            <p:ph type="title"/>
          </p:nvPr>
        </p:nvSpPr>
        <p:spPr/>
        <p:txBody>
          <a:bodyPr/>
          <a:lstStyle/>
          <a:p>
            <a:r>
              <a:rPr lang="en-US" dirty="0"/>
              <a:t>Example 2: Data Science in Policing</a:t>
            </a:r>
          </a:p>
        </p:txBody>
      </p:sp>
      <p:sp>
        <p:nvSpPr>
          <p:cNvPr id="4" name="Content Placeholder 3">
            <a:extLst>
              <a:ext uri="{FF2B5EF4-FFF2-40B4-BE49-F238E27FC236}">
                <a16:creationId xmlns:a16="http://schemas.microsoft.com/office/drawing/2014/main" id="{0259211B-821E-4689-839D-38C91AC799CF}"/>
              </a:ext>
            </a:extLst>
          </p:cNvPr>
          <p:cNvSpPr>
            <a:spLocks noGrp="1"/>
          </p:cNvSpPr>
          <p:nvPr>
            <p:ph sz="half" idx="1"/>
          </p:nvPr>
        </p:nvSpPr>
        <p:spPr/>
        <p:txBody>
          <a:bodyPr/>
          <a:lstStyle/>
          <a:p>
            <a:r>
              <a:rPr lang="en-US" dirty="0"/>
              <a:t>The </a:t>
            </a:r>
            <a:r>
              <a:rPr lang="en-US" b="1" dirty="0"/>
              <a:t>City of Irving </a:t>
            </a:r>
            <a:r>
              <a:rPr lang="en-US" dirty="0"/>
              <a:t>(Texas) and </a:t>
            </a:r>
            <a:r>
              <a:rPr lang="en-US" b="1" dirty="0"/>
              <a:t>Southern Methodist University </a:t>
            </a:r>
            <a:r>
              <a:rPr lang="en-US" dirty="0"/>
              <a:t>used police call and Google Maps data to redesign patrol areas for faster response times.</a:t>
            </a:r>
            <a:r>
              <a:rPr lang="en-US" baseline="30000" dirty="0"/>
              <a:t>3</a:t>
            </a:r>
            <a:endParaRPr lang="en-US" dirty="0"/>
          </a:p>
          <a:p>
            <a:r>
              <a:rPr lang="en-US" dirty="0"/>
              <a:t>The </a:t>
            </a:r>
            <a:r>
              <a:rPr lang="en-US" b="1" dirty="0"/>
              <a:t>Charlotte-Mecklenburg (NC) Police Department </a:t>
            </a:r>
            <a:r>
              <a:rPr lang="en-US" dirty="0"/>
              <a:t>and multiple institutions used call data to help officers reduce  adverse public interactions.</a:t>
            </a:r>
            <a:r>
              <a:rPr lang="en-US" baseline="30000" dirty="0"/>
              <a:t>4</a:t>
            </a:r>
            <a:endParaRPr lang="en-US" dirty="0"/>
          </a:p>
        </p:txBody>
      </p:sp>
      <p:pic>
        <p:nvPicPr>
          <p:cNvPr id="2050" name="Picture 2">
            <a:extLst>
              <a:ext uri="{FF2B5EF4-FFF2-40B4-BE49-F238E27FC236}">
                <a16:creationId xmlns:a16="http://schemas.microsoft.com/office/drawing/2014/main" id="{8DEACC3E-B722-41DB-A343-28AE7E3A55E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38936" y="2257063"/>
            <a:ext cx="5248128" cy="348846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299733E-2CB8-4C94-A447-34489CF9CD41}"/>
              </a:ext>
            </a:extLst>
          </p:cNvPr>
          <p:cNvSpPr txBox="1"/>
          <p:nvPr/>
        </p:nvSpPr>
        <p:spPr>
          <a:xfrm>
            <a:off x="0" y="6355904"/>
            <a:ext cx="2194512" cy="369332"/>
          </a:xfrm>
          <a:prstGeom prst="rect">
            <a:avLst/>
          </a:prstGeom>
          <a:noFill/>
        </p:spPr>
        <p:txBody>
          <a:bodyPr wrap="none" rtlCol="0">
            <a:spAutoFit/>
          </a:bodyPr>
          <a:lstStyle/>
          <a:p>
            <a:r>
              <a:rPr lang="en-US" dirty="0">
                <a:solidFill>
                  <a:schemeClr val="tx1">
                    <a:lumMod val="85000"/>
                    <a:lumOff val="15000"/>
                  </a:schemeClr>
                </a:solidFill>
              </a:rPr>
              <a:t>© Data II Equity 2021</a:t>
            </a:r>
          </a:p>
        </p:txBody>
      </p:sp>
    </p:spTree>
    <p:extLst>
      <p:ext uri="{BB962C8B-B14F-4D97-AF65-F5344CB8AC3E}">
        <p14:creationId xmlns:p14="http://schemas.microsoft.com/office/powerpoint/2010/main" val="102924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B224-74F2-4365-9125-8758FCD4E97D}"/>
              </a:ext>
            </a:extLst>
          </p:cNvPr>
          <p:cNvSpPr>
            <a:spLocks noGrp="1"/>
          </p:cNvSpPr>
          <p:nvPr>
            <p:ph type="title"/>
          </p:nvPr>
        </p:nvSpPr>
        <p:spPr/>
        <p:txBody>
          <a:bodyPr/>
          <a:lstStyle/>
          <a:p>
            <a:r>
              <a:rPr lang="en-US" dirty="0"/>
              <a:t>Example 3: Data Science and Fire Safety</a:t>
            </a:r>
          </a:p>
        </p:txBody>
      </p:sp>
      <p:sp>
        <p:nvSpPr>
          <p:cNvPr id="3" name="Content Placeholder 2">
            <a:extLst>
              <a:ext uri="{FF2B5EF4-FFF2-40B4-BE49-F238E27FC236}">
                <a16:creationId xmlns:a16="http://schemas.microsoft.com/office/drawing/2014/main" id="{EBE03559-E7EA-47D2-B801-B6ECE89C6B44}"/>
              </a:ext>
            </a:extLst>
          </p:cNvPr>
          <p:cNvSpPr>
            <a:spLocks noGrp="1"/>
          </p:cNvSpPr>
          <p:nvPr>
            <p:ph sz="half" idx="1"/>
          </p:nvPr>
        </p:nvSpPr>
        <p:spPr>
          <a:xfrm>
            <a:off x="838200" y="2274093"/>
            <a:ext cx="5181600" cy="3902869"/>
          </a:xfrm>
        </p:spPr>
        <p:txBody>
          <a:bodyPr/>
          <a:lstStyle/>
          <a:p>
            <a:r>
              <a:rPr lang="en-US" dirty="0"/>
              <a:t>The </a:t>
            </a:r>
            <a:r>
              <a:rPr lang="en-US" b="1" dirty="0"/>
              <a:t>City of New Orleans </a:t>
            </a:r>
            <a:r>
              <a:rPr lang="en-US" dirty="0"/>
              <a:t>Fire Department used data science to identify homes both at greater risk of fire and less likely to have working smoke detectors.  These addresses were targeted by the city’s smoke detector program.</a:t>
            </a:r>
            <a:r>
              <a:rPr lang="en-US" baseline="30000" dirty="0"/>
              <a:t>5</a:t>
            </a:r>
            <a:endParaRPr lang="en-US" dirty="0"/>
          </a:p>
        </p:txBody>
      </p:sp>
      <p:pic>
        <p:nvPicPr>
          <p:cNvPr id="3074" name="Picture 2">
            <a:extLst>
              <a:ext uri="{FF2B5EF4-FFF2-40B4-BE49-F238E27FC236}">
                <a16:creationId xmlns:a16="http://schemas.microsoft.com/office/drawing/2014/main" id="{2DDAEFC3-9821-4CDB-ADDE-D372D77BF91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274094"/>
            <a:ext cx="5181600" cy="345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29E357D-260E-4F63-8725-83698213345D}"/>
              </a:ext>
            </a:extLst>
          </p:cNvPr>
          <p:cNvSpPr txBox="1"/>
          <p:nvPr/>
        </p:nvSpPr>
        <p:spPr>
          <a:xfrm>
            <a:off x="6298162" y="5265875"/>
            <a:ext cx="5900057" cy="461665"/>
          </a:xfrm>
          <a:prstGeom prst="rect">
            <a:avLst/>
          </a:prstGeom>
          <a:noFill/>
        </p:spPr>
        <p:txBody>
          <a:bodyPr wrap="square">
            <a:spAutoFit/>
          </a:bodyPr>
          <a:lstStyle/>
          <a:p>
            <a:r>
              <a:rPr lang="en-US" sz="1200" dirty="0"/>
              <a:t>By Tumi-1983 - Own work, CC BY-SA 3.0, https://commons.wikimedia.org/w/index.php?curid=2944685</a:t>
            </a:r>
          </a:p>
        </p:txBody>
      </p:sp>
      <p:sp>
        <p:nvSpPr>
          <p:cNvPr id="8" name="TextBox 7">
            <a:extLst>
              <a:ext uri="{FF2B5EF4-FFF2-40B4-BE49-F238E27FC236}">
                <a16:creationId xmlns:a16="http://schemas.microsoft.com/office/drawing/2014/main" id="{683FB64B-01F6-4181-B8C6-BD5C6BC8C946}"/>
              </a:ext>
            </a:extLst>
          </p:cNvPr>
          <p:cNvSpPr txBox="1"/>
          <p:nvPr/>
        </p:nvSpPr>
        <p:spPr>
          <a:xfrm>
            <a:off x="0" y="6355904"/>
            <a:ext cx="2194512" cy="369332"/>
          </a:xfrm>
          <a:prstGeom prst="rect">
            <a:avLst/>
          </a:prstGeom>
          <a:noFill/>
        </p:spPr>
        <p:txBody>
          <a:bodyPr wrap="none" rtlCol="0">
            <a:spAutoFit/>
          </a:bodyPr>
          <a:lstStyle/>
          <a:p>
            <a:r>
              <a:rPr lang="en-US" dirty="0">
                <a:solidFill>
                  <a:schemeClr val="tx1">
                    <a:lumMod val="85000"/>
                    <a:lumOff val="15000"/>
                  </a:schemeClr>
                </a:solidFill>
              </a:rPr>
              <a:t>© Data II Equity 2021</a:t>
            </a:r>
          </a:p>
        </p:txBody>
      </p:sp>
    </p:spTree>
    <p:extLst>
      <p:ext uri="{BB962C8B-B14F-4D97-AF65-F5344CB8AC3E}">
        <p14:creationId xmlns:p14="http://schemas.microsoft.com/office/powerpoint/2010/main" val="380630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8BAD-B187-4EFC-BD8C-CCC1BB2A1043}"/>
              </a:ext>
            </a:extLst>
          </p:cNvPr>
          <p:cNvSpPr>
            <a:spLocks noGrp="1"/>
          </p:cNvSpPr>
          <p:nvPr>
            <p:ph type="title"/>
          </p:nvPr>
        </p:nvSpPr>
        <p:spPr/>
        <p:txBody>
          <a:bodyPr/>
          <a:lstStyle/>
          <a:p>
            <a:r>
              <a:rPr lang="en-US" dirty="0"/>
              <a:t>Example 4: Data Science and City Revenue</a:t>
            </a:r>
          </a:p>
        </p:txBody>
      </p:sp>
      <p:sp>
        <p:nvSpPr>
          <p:cNvPr id="3" name="Content Placeholder 2">
            <a:extLst>
              <a:ext uri="{FF2B5EF4-FFF2-40B4-BE49-F238E27FC236}">
                <a16:creationId xmlns:a16="http://schemas.microsoft.com/office/drawing/2014/main" id="{1DF81FF4-8094-4DA7-B2E3-A1F8CCBA63D7}"/>
              </a:ext>
            </a:extLst>
          </p:cNvPr>
          <p:cNvSpPr>
            <a:spLocks noGrp="1"/>
          </p:cNvSpPr>
          <p:nvPr>
            <p:ph sz="half" idx="1"/>
          </p:nvPr>
        </p:nvSpPr>
        <p:spPr>
          <a:xfrm>
            <a:off x="838200" y="2386806"/>
            <a:ext cx="5181600" cy="3790156"/>
          </a:xfrm>
        </p:spPr>
        <p:txBody>
          <a:bodyPr/>
          <a:lstStyle/>
          <a:p>
            <a:r>
              <a:rPr lang="en-US" dirty="0"/>
              <a:t>The </a:t>
            </a:r>
            <a:r>
              <a:rPr lang="en-US" b="1" dirty="0"/>
              <a:t>City of San Francisco </a:t>
            </a:r>
            <a:r>
              <a:rPr lang="en-US" dirty="0"/>
              <a:t>used property descriptions and sales records to identify those which were undervalued for tax avoidance purposes.</a:t>
            </a:r>
            <a:r>
              <a:rPr lang="en-US" baseline="30000" dirty="0"/>
              <a:t>6</a:t>
            </a:r>
          </a:p>
        </p:txBody>
      </p:sp>
      <p:pic>
        <p:nvPicPr>
          <p:cNvPr id="4098" name="Picture 2">
            <a:extLst>
              <a:ext uri="{FF2B5EF4-FFF2-40B4-BE49-F238E27FC236}">
                <a16:creationId xmlns:a16="http://schemas.microsoft.com/office/drawing/2014/main" id="{F8D92C7C-21A1-46EC-9333-30A7264F28D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48500" y="2386806"/>
            <a:ext cx="3429000" cy="3228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22ED8D-8F44-4113-8B00-94B70CD8E2BB}"/>
              </a:ext>
            </a:extLst>
          </p:cNvPr>
          <p:cNvSpPr txBox="1"/>
          <p:nvPr/>
        </p:nvSpPr>
        <p:spPr>
          <a:xfrm>
            <a:off x="0" y="6355904"/>
            <a:ext cx="2194512" cy="369332"/>
          </a:xfrm>
          <a:prstGeom prst="rect">
            <a:avLst/>
          </a:prstGeom>
          <a:noFill/>
        </p:spPr>
        <p:txBody>
          <a:bodyPr wrap="none" rtlCol="0">
            <a:spAutoFit/>
          </a:bodyPr>
          <a:lstStyle/>
          <a:p>
            <a:r>
              <a:rPr lang="en-US" dirty="0">
                <a:solidFill>
                  <a:schemeClr val="tx1">
                    <a:lumMod val="85000"/>
                    <a:lumOff val="15000"/>
                  </a:schemeClr>
                </a:solidFill>
              </a:rPr>
              <a:t>© Data II Equity 2021</a:t>
            </a:r>
          </a:p>
        </p:txBody>
      </p:sp>
    </p:spTree>
    <p:extLst>
      <p:ext uri="{BB962C8B-B14F-4D97-AF65-F5344CB8AC3E}">
        <p14:creationId xmlns:p14="http://schemas.microsoft.com/office/powerpoint/2010/main" val="32369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A9946-953B-4CCD-AC26-C3BFBADD9A8C}"/>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4446EF9E-2880-45BC-B905-946EB61305C1}"/>
              </a:ext>
            </a:extLst>
          </p:cNvPr>
          <p:cNvSpPr/>
          <p:nvPr/>
        </p:nvSpPr>
        <p:spPr>
          <a:xfrm>
            <a:off x="0" y="1690688"/>
            <a:ext cx="12192000" cy="5045778"/>
          </a:xfrm>
          <a:prstGeom prst="rect">
            <a:avLst/>
          </a:prstGeom>
          <a:solidFill>
            <a:srgbClr val="F9B5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F100AD23-74C2-41A3-B4A2-E0EA4FE54CCA}"/>
              </a:ext>
            </a:extLst>
          </p:cNvPr>
          <p:cNvSpPr txBox="1">
            <a:spLocks/>
          </p:cNvSpPr>
          <p:nvPr/>
        </p:nvSpPr>
        <p:spPr>
          <a:xfrm>
            <a:off x="838200" y="1084335"/>
            <a:ext cx="10515600" cy="46893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b="1" i="1" dirty="0"/>
              <a:t>Building a Smart City </a:t>
            </a:r>
            <a:endParaRPr lang="en-US" i="1" dirty="0"/>
          </a:p>
          <a:p>
            <a:pPr marL="0" indent="0">
              <a:buFont typeface="Arial" panose="020B0604020202020204" pitchFamily="34" charset="0"/>
              <a:buNone/>
            </a:pPr>
            <a:endParaRPr lang="en-US" i="1" dirty="0"/>
          </a:p>
          <a:p>
            <a:pPr marL="0" indent="0">
              <a:buFont typeface="Arial" panose="020B0604020202020204" pitchFamily="34" charset="0"/>
              <a:buNone/>
            </a:pPr>
            <a:r>
              <a:rPr lang="en-US" b="1" i="1" dirty="0">
                <a:solidFill>
                  <a:srgbClr val="0070C0"/>
                </a:solidFill>
              </a:rPr>
              <a:t>Leadership </a:t>
            </a:r>
            <a:r>
              <a:rPr lang="en-US" i="1" dirty="0"/>
              <a:t>must identify common goals that can be achieved by data integration across city departments. </a:t>
            </a:r>
            <a:r>
              <a:rPr lang="en-US" i="1" baseline="30000" dirty="0"/>
              <a:t>7</a:t>
            </a:r>
            <a:endParaRPr lang="en-US" i="1" dirty="0"/>
          </a:p>
          <a:p>
            <a:pPr marL="0" indent="0">
              <a:buFont typeface="Arial" panose="020B0604020202020204" pitchFamily="34" charset="0"/>
              <a:buNone/>
            </a:pPr>
            <a:endParaRPr lang="en-US" i="1" dirty="0"/>
          </a:p>
          <a:p>
            <a:pPr marL="0" indent="0">
              <a:buNone/>
            </a:pPr>
            <a:r>
              <a:rPr lang="en-US" b="1" i="1" dirty="0">
                <a:solidFill>
                  <a:srgbClr val="0070C0"/>
                </a:solidFill>
              </a:rPr>
              <a:t>Pilot Projects </a:t>
            </a:r>
            <a:r>
              <a:rPr lang="en-US" i="1" dirty="0"/>
              <a:t>should demonstrate the business case for data transparency and the use of data science to address community challenges. </a:t>
            </a:r>
            <a:r>
              <a:rPr lang="en-US" i="1" baseline="30000" dirty="0"/>
              <a:t>8</a:t>
            </a:r>
            <a:endParaRPr lang="en-US" i="1" dirty="0"/>
          </a:p>
          <a:p>
            <a:pPr marL="0" indent="0">
              <a:buFont typeface="Arial" panose="020B0604020202020204" pitchFamily="34" charset="0"/>
              <a:buNone/>
            </a:pPr>
            <a:endParaRPr lang="en-US" i="1" dirty="0"/>
          </a:p>
          <a:p>
            <a:pPr marL="0" indent="0">
              <a:buFont typeface="Arial" panose="020B0604020202020204" pitchFamily="34" charset="0"/>
              <a:buNone/>
            </a:pPr>
            <a:r>
              <a:rPr lang="en-US" b="1" i="1" dirty="0">
                <a:solidFill>
                  <a:srgbClr val="0070C0"/>
                </a:solidFill>
              </a:rPr>
              <a:t>Open Data </a:t>
            </a:r>
            <a:r>
              <a:rPr lang="en-US" i="1" dirty="0"/>
              <a:t>must be pursued in a way that maximizes public accessibility while safeguarding the safety and privacy of citizens. </a:t>
            </a:r>
            <a:r>
              <a:rPr lang="en-US" i="1" baseline="30000" dirty="0"/>
              <a:t>9</a:t>
            </a:r>
            <a:endParaRPr lang="en-US" i="1" dirty="0"/>
          </a:p>
        </p:txBody>
      </p:sp>
      <p:pic>
        <p:nvPicPr>
          <p:cNvPr id="6" name="Picture 5">
            <a:extLst>
              <a:ext uri="{FF2B5EF4-FFF2-40B4-BE49-F238E27FC236}">
                <a16:creationId xmlns:a16="http://schemas.microsoft.com/office/drawing/2014/main" id="{588DFB8C-FE1F-40A3-AB63-588CC9DB0551}"/>
              </a:ext>
            </a:extLst>
          </p:cNvPr>
          <p:cNvPicPr>
            <a:picLocks noChangeAspect="1"/>
          </p:cNvPicPr>
          <p:nvPr/>
        </p:nvPicPr>
        <p:blipFill>
          <a:blip r:embed="rId2"/>
          <a:stretch>
            <a:fillRect/>
          </a:stretch>
        </p:blipFill>
        <p:spPr>
          <a:xfrm>
            <a:off x="9089449" y="5967539"/>
            <a:ext cx="2894004" cy="540106"/>
          </a:xfrm>
          <a:prstGeom prst="rect">
            <a:avLst/>
          </a:prstGeom>
        </p:spPr>
      </p:pic>
      <p:sp>
        <p:nvSpPr>
          <p:cNvPr id="7" name="TextBox 6">
            <a:extLst>
              <a:ext uri="{FF2B5EF4-FFF2-40B4-BE49-F238E27FC236}">
                <a16:creationId xmlns:a16="http://schemas.microsoft.com/office/drawing/2014/main" id="{44F26FC5-9527-4638-9953-317122169345}"/>
              </a:ext>
            </a:extLst>
          </p:cNvPr>
          <p:cNvSpPr txBox="1"/>
          <p:nvPr/>
        </p:nvSpPr>
        <p:spPr>
          <a:xfrm>
            <a:off x="0" y="6355904"/>
            <a:ext cx="2194512" cy="369332"/>
          </a:xfrm>
          <a:prstGeom prst="rect">
            <a:avLst/>
          </a:prstGeom>
          <a:noFill/>
        </p:spPr>
        <p:txBody>
          <a:bodyPr wrap="none" rtlCol="0">
            <a:spAutoFit/>
          </a:bodyPr>
          <a:lstStyle/>
          <a:p>
            <a:r>
              <a:rPr lang="en-US" dirty="0">
                <a:solidFill>
                  <a:schemeClr val="tx1">
                    <a:lumMod val="85000"/>
                    <a:lumOff val="15000"/>
                  </a:schemeClr>
                </a:solidFill>
              </a:rPr>
              <a:t>© Data II Equity 2021</a:t>
            </a:r>
          </a:p>
        </p:txBody>
      </p:sp>
    </p:spTree>
    <p:extLst>
      <p:ext uri="{BB962C8B-B14F-4D97-AF65-F5344CB8AC3E}">
        <p14:creationId xmlns:p14="http://schemas.microsoft.com/office/powerpoint/2010/main" val="3508417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1183</TotalTime>
  <Words>906</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The Power of Open Data: Creating a Smart City in Lima, OH</vt:lpstr>
      <vt:lpstr>PowerPoint Presentation</vt:lpstr>
      <vt:lpstr>PowerPoint Presentation</vt:lpstr>
      <vt:lpstr>PowerPoint Presentation</vt:lpstr>
      <vt:lpstr>Example 1: Data Science in Housing</vt:lpstr>
      <vt:lpstr>Example 2: Data Science in Policing</vt:lpstr>
      <vt:lpstr>Example 3: Data Science and Fire Safety</vt:lpstr>
      <vt:lpstr>Example 4: Data Science and City Revenue</vt:lpstr>
      <vt:lpstr>PowerPoint Presentation</vt:lpstr>
      <vt:lpstr>Conclusions</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Transparency: Open Data and Lima, OH</dc:title>
  <dc:creator>Harbur, Marin</dc:creator>
  <cp:lastModifiedBy>Harbur, Marin</cp:lastModifiedBy>
  <cp:revision>36</cp:revision>
  <dcterms:created xsi:type="dcterms:W3CDTF">2021-03-21T20:25:03Z</dcterms:created>
  <dcterms:modified xsi:type="dcterms:W3CDTF">2021-03-23T22:49:24Z</dcterms:modified>
</cp:coreProperties>
</file>