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82" r:id="rId4"/>
    <p:sldId id="281" r:id="rId5"/>
    <p:sldId id="259" r:id="rId6"/>
    <p:sldId id="283" r:id="rId7"/>
    <p:sldId id="284" r:id="rId8"/>
    <p:sldId id="265" r:id="rId9"/>
    <p:sldId id="278" r:id="rId10"/>
    <p:sldId id="279" r:id="rId11"/>
    <p:sldId id="280" r:id="rId12"/>
    <p:sldId id="260" r:id="rId13"/>
    <p:sldId id="275" r:id="rId14"/>
    <p:sldId id="276" r:id="rId15"/>
    <p:sldId id="277" r:id="rId16"/>
    <p:sldId id="264" r:id="rId17"/>
    <p:sldId id="272" r:id="rId18"/>
    <p:sldId id="266" r:id="rId19"/>
    <p:sldId id="263" r:id="rId20"/>
    <p:sldId id="267" r:id="rId21"/>
    <p:sldId id="269" r:id="rId22"/>
    <p:sldId id="270" r:id="rId23"/>
    <p:sldId id="273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432"/>
  </p:normalViewPr>
  <p:slideViewPr>
    <p:cSldViewPr snapToObjects="1">
      <p:cViewPr varScale="1">
        <p:scale>
          <a:sx n="79" d="100"/>
          <a:sy n="79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1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="1" dirty="0" smtClean="0"/>
              <a:t>Other Evaluated</a:t>
            </a:r>
            <a:r>
              <a:rPr lang="en-US" sz="3000" b="1" baseline="0" dirty="0" smtClean="0"/>
              <a:t> Features</a:t>
            </a:r>
            <a:endParaRPr lang="en-US" sz="3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12"/>
                <c:pt idx="0">
                  <c:v>Number of occurrences of an exclamation mark</c:v>
                </c:pt>
                <c:pt idx="1">
                  <c:v>Number of occurrences of a question mark</c:v>
                </c:pt>
                <c:pt idx="2">
                  <c:v>Fraction of third person pronouns</c:v>
                </c:pt>
                <c:pt idx="3">
                  <c:v>Number of occurrences of a single quote</c:v>
                </c:pt>
                <c:pt idx="4">
                  <c:v>Proportion of positive words</c:v>
                </c:pt>
                <c:pt idx="5">
                  <c:v>Number of URLs</c:v>
                </c:pt>
                <c:pt idx="6">
                  <c:v>Number of occurrences of a hashtag</c:v>
                </c:pt>
                <c:pt idx="7">
                  <c:v>Sum of the sentiment scores for the negative words</c:v>
                </c:pt>
                <c:pt idx="8">
                  <c:v>Fraction of third person pronouns</c:v>
                </c:pt>
                <c:pt idx="9">
                  <c:v>Fraction of singular pronouns</c:v>
                </c:pt>
                <c:pt idx="10">
                  <c:v>Length of the article (number of tokens)</c:v>
                </c:pt>
                <c:pt idx="11">
                  <c:v>Proportion of positive words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12"/>
                <c:pt idx="0">
                  <c:v>0.316</c:v>
                </c:pt>
                <c:pt idx="1">
                  <c:v>0.4407</c:v>
                </c:pt>
                <c:pt idx="2">
                  <c:v>0.4408</c:v>
                </c:pt>
                <c:pt idx="3">
                  <c:v>0.4884</c:v>
                </c:pt>
                <c:pt idx="4">
                  <c:v>0.491</c:v>
                </c:pt>
                <c:pt idx="5">
                  <c:v>0.4987</c:v>
                </c:pt>
                <c:pt idx="6">
                  <c:v>0.4998</c:v>
                </c:pt>
                <c:pt idx="7">
                  <c:v>0.5206</c:v>
                </c:pt>
                <c:pt idx="8">
                  <c:v>0.5273</c:v>
                </c:pt>
                <c:pt idx="9">
                  <c:v>0.5286</c:v>
                </c:pt>
                <c:pt idx="10">
                  <c:v>0.5779</c:v>
                </c:pt>
                <c:pt idx="11">
                  <c:v>0.5834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73002864"/>
        <c:axId val="-2140688272"/>
      </c:barChart>
      <c:catAx>
        <c:axId val="-207300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688272"/>
        <c:crosses val="autoZero"/>
        <c:auto val="1"/>
        <c:lblAlgn val="ctr"/>
        <c:lblOffset val="100"/>
        <c:noMultiLvlLbl val="0"/>
      </c:catAx>
      <c:valAx>
        <c:axId val="-2140688272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B9BD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00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="1" dirty="0" smtClean="0"/>
              <a:t>Best</a:t>
            </a:r>
            <a:r>
              <a:rPr lang="en-US" sz="3000" b="1" baseline="0" dirty="0" smtClean="0"/>
              <a:t> Performing Features</a:t>
            </a:r>
            <a:endParaRPr lang="en-US" sz="3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8"/>
                <c:pt idx="0">
                  <c:v>Proportion of negative words</c:v>
                </c:pt>
                <c:pt idx="1">
                  <c:v>Fraction of words that only contain uppercase letters</c:v>
                </c:pt>
                <c:pt idx="2">
                  <c:v>Fraction of first person pronouns</c:v>
                </c:pt>
                <c:pt idx="3">
                  <c:v>Fraction of plural pronouns</c:v>
                </c:pt>
                <c:pt idx="4">
                  <c:v>Fraction of words that start with an uppercase letter</c:v>
                </c:pt>
                <c:pt idx="5">
                  <c:v>Fraction of words that only contain lowercase letters</c:v>
                </c:pt>
                <c:pt idx="6">
                  <c:v>Fraction of words that start with an uppercase letter</c:v>
                </c:pt>
                <c:pt idx="7">
                  <c:v>Number of occurrences of a double quote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8"/>
                <c:pt idx="0">
                  <c:v>0.5944</c:v>
                </c:pt>
                <c:pt idx="1">
                  <c:v>0.6282</c:v>
                </c:pt>
                <c:pt idx="2">
                  <c:v>0.6346</c:v>
                </c:pt>
                <c:pt idx="3">
                  <c:v>0.6558</c:v>
                </c:pt>
                <c:pt idx="4">
                  <c:v>0.7708</c:v>
                </c:pt>
                <c:pt idx="5">
                  <c:v>0.7717</c:v>
                </c:pt>
                <c:pt idx="6">
                  <c:v>0.7748</c:v>
                </c:pt>
                <c:pt idx="7">
                  <c:v>0.7911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20693216"/>
        <c:axId val="-2120689856"/>
      </c:barChart>
      <c:catAx>
        <c:axId val="-212069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689856"/>
        <c:crosses val="autoZero"/>
        <c:auto val="1"/>
        <c:lblAlgn val="ctr"/>
        <c:lblOffset val="100"/>
        <c:noMultiLvlLbl val="0"/>
      </c:catAx>
      <c:valAx>
        <c:axId val="-2120689856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69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6351-65A8-A242-8499-BB5F140866F5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8F99-F856-644E-A273-4EF5C5DDE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classification setup con- verges very fast, fits well in huge feature spaces, is robust to over-fitting, and handles overlapping features well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Best results when using:</a:t>
            </a: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“Credibility + Semantic”</a:t>
            </a: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“Credibility + Linguistic + Semantic”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Worse:</a:t>
            </a: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“credibility” features</a:t>
            </a: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“linguistic” features</a:t>
            </a:r>
          </a:p>
          <a:p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“Linguistic” features: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work relatively well on two of the test datasets, but not on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bTV</a:t>
            </a:r>
            <a:endParaRPr lang="bg-BG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“Credibility + Semantic”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features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the best- performing one for </a:t>
            </a:r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bTV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Formulates information credibility as a problem of finding false information about a newsworthy event; </a:t>
            </a:r>
          </a:p>
          <a:p>
            <a:endParaRPr lang="en-US" dirty="0" smtClean="0"/>
          </a:p>
          <a:p>
            <a:r>
              <a:rPr lang="en-US" dirty="0" smtClean="0"/>
              <a:t>Studies how people handle rumors in social media; 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Studies how blog users act in the time of newsworthy event, and how biased users try to influence other people;</a:t>
            </a:r>
          </a:p>
          <a:p>
            <a:r>
              <a:rPr lang="en-US" dirty="0" smtClean="0"/>
              <a:t>, e.g., such as the crisis in Iraq,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Review and comparison of different approaches based on linguistic analysis, discourse, linked data, and social network features;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Identify semantic structures behind humor, and then design sets of features for each structure; they further develop anchors that enable humor in a sentence;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As timing is a crucial factor when it comes to publishing breaking news, it is simply not possible to double-check the facts and the sources.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(which might happen if the credible and the fake news are about different topics)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(which could be the case if the fake news are written by just 1-2 authors)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(which can occur if all credible/fake news come from just one source)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“The new flagship of Sony - </a:t>
            </a:r>
            <a:r>
              <a:rPr lang="en-US" sz="2800" dirty="0" err="1" smtClean="0"/>
              <a:t>Xperia</a:t>
            </a:r>
            <a:r>
              <a:rPr lang="en-US" sz="2800" dirty="0" smtClean="0"/>
              <a:t> XZ, relies on qualitative photos</a:t>
            </a:r>
            <a:r>
              <a:rPr lang="pl-PL" sz="2800" dirty="0" smtClean="0"/>
              <a:t>”</a:t>
            </a:r>
            <a:r>
              <a:rPr lang="bg-BG" sz="2800" dirty="0" smtClean="0"/>
              <a:t>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“Serbian Minister: I believe that I will get a date for EU talks this year”</a:t>
            </a:r>
            <a:r>
              <a:rPr lang="bg-BG" sz="2800" dirty="0" smtClean="0"/>
              <a:t>;</a:t>
            </a:r>
            <a:endParaRPr lang="en-US" sz="2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“Anyone protested against </a:t>
            </a:r>
            <a:r>
              <a:rPr lang="en-US" sz="2800" dirty="0" err="1" smtClean="0"/>
              <a:t>Oresharski</a:t>
            </a:r>
            <a:r>
              <a:rPr lang="en-US" sz="2800" dirty="0" smtClean="0"/>
              <a:t> can become minister for two days”</a:t>
            </a:r>
            <a:r>
              <a:rPr lang="bg-BG" sz="2800" dirty="0" smtClean="0"/>
              <a:t>;</a:t>
            </a:r>
            <a:endParaRPr lang="en-US" sz="2800" b="1" i="1" dirty="0" smtClean="0"/>
          </a:p>
          <a:p>
            <a:endParaRPr lang="en-US" dirty="0" smtClean="0"/>
          </a:p>
          <a:p>
            <a:r>
              <a:rPr lang="bg-BG" sz="1200" dirty="0" smtClean="0"/>
              <a:t>“</a:t>
            </a:r>
            <a:r>
              <a:rPr lang="en-US" sz="1200" dirty="0" err="1" smtClean="0"/>
              <a:t>Poli</a:t>
            </a:r>
            <a:r>
              <a:rPr lang="en-US" sz="1200" dirty="0" smtClean="0"/>
              <a:t> </a:t>
            </a:r>
            <a:r>
              <a:rPr lang="en-US" sz="1200" dirty="0" err="1" smtClean="0"/>
              <a:t>Genova</a:t>
            </a:r>
            <a:r>
              <a:rPr lang="en-US" sz="1200" dirty="0" smtClean="0"/>
              <a:t> takes national soccer team to lead them to fourth place</a:t>
            </a:r>
            <a:r>
              <a:rPr lang="bg-BG" sz="1200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“Bulgarian scientist donated encyclopedias in physics, chemistry and biology to churches”</a:t>
            </a:r>
            <a:r>
              <a:rPr lang="bg-BG" sz="120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as the average of the word2vec vectors of the non-stop word tokens it is composed 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8F99-F856-644E-A273-4EF5C5DDED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9E1-E954-4843-A880-8378A3B2ADA0}" type="datetime1">
              <a:rPr lang="bg-BG" smtClean="0"/>
              <a:t>8.09.16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B177-1281-0645-98EF-2B98FAB011CE}" type="datetime1">
              <a:rPr lang="bg-BG" smtClean="0"/>
              <a:t>8.09.16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3F3-DCD4-9349-BE26-A1F1F10C591C}" type="datetime1">
              <a:rPr lang="bg-BG" smtClean="0"/>
              <a:t>8.09.16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0965-BA55-794D-84DA-11CC9567EE13}" type="datetime1">
              <a:rPr lang="bg-BG" smtClean="0"/>
              <a:t>8.09.16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F04F-83EF-C446-9ADB-2A0DC2ECB6B8}" type="datetime1">
              <a:rPr lang="bg-BG" smtClean="0"/>
              <a:t>8.09.16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18F6-6F46-D24C-86D5-183CB8048FDC}" type="datetime1">
              <a:rPr lang="bg-BG" smtClean="0"/>
              <a:t>8.09.16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0F89-198F-CD45-813D-9270CF8053FC}" type="datetime1">
              <a:rPr lang="bg-BG" smtClean="0"/>
              <a:t>8.09.16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6EE0-710E-1646-9732-213A1FB7A571}" type="datetime1">
              <a:rPr lang="bg-BG" smtClean="0"/>
              <a:t>8.09.16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61EF-283E-6042-839D-71002999FA28}" type="datetime1">
              <a:rPr lang="bg-BG" smtClean="0"/>
              <a:t>8.09.16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9E4B-99AD-FA4A-AF99-27539B5EC4E5}" type="datetime1">
              <a:rPr lang="bg-BG" smtClean="0"/>
              <a:t>8.09.16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2E20-C740-CB46-8FF2-52F115B351D8}" type="datetime1">
              <a:rPr lang="bg-BG" smtClean="0"/>
              <a:t>8.09.16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3A4A-6781-754D-A0C2-C1E0B44803A3}" type="datetime1">
              <a:rPr lang="bg-BG" smtClean="0"/>
              <a:t>8.09.16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hardalov/news-credibilit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Search of Credible </a:t>
            </a:r>
            <a:r>
              <a:rPr lang="en-US" dirty="0"/>
              <a:t>N</a:t>
            </a:r>
            <a:r>
              <a:rPr lang="en-US" dirty="0" smtClean="0"/>
              <a:t>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i="1" dirty="0" err="1"/>
              <a:t>Momchil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Hardalov</a:t>
            </a:r>
            <a:r>
              <a:rPr lang="bg-BG" sz="2800" baseline="30000" dirty="0" smtClean="0"/>
              <a:t>1</a:t>
            </a:r>
            <a:r>
              <a:rPr lang="en-US" sz="2800" i="1" dirty="0" smtClean="0"/>
              <a:t>, </a:t>
            </a:r>
            <a:r>
              <a:rPr lang="en-US" sz="2800" i="1" dirty="0"/>
              <a:t>Ivan </a:t>
            </a:r>
            <a:r>
              <a:rPr lang="en-US" sz="2800" i="1" dirty="0" err="1" smtClean="0"/>
              <a:t>Koychev</a:t>
            </a:r>
            <a:r>
              <a:rPr lang="bg-BG" b="1" i="1" baseline="30000" dirty="0"/>
              <a:t> 1</a:t>
            </a:r>
            <a:r>
              <a:rPr lang="en-US" i="1" dirty="0" smtClean="0"/>
              <a:t>, </a:t>
            </a:r>
            <a:endParaRPr lang="en-US" i="1" dirty="0"/>
          </a:p>
          <a:p>
            <a:r>
              <a:rPr lang="bg-BG" i="1" baseline="30000" dirty="0" smtClean="0"/>
              <a:t>1</a:t>
            </a:r>
            <a:r>
              <a:rPr lang="it-IT" i="1" dirty="0" smtClean="0"/>
              <a:t>FMI</a:t>
            </a:r>
            <a:r>
              <a:rPr lang="it-IT" i="1" dirty="0"/>
              <a:t>, Sofia </a:t>
            </a:r>
            <a:r>
              <a:rPr lang="it-IT" i="1" dirty="0" err="1"/>
              <a:t>University</a:t>
            </a:r>
            <a:r>
              <a:rPr lang="it-IT" i="1" dirty="0"/>
              <a:t> “St. </a:t>
            </a:r>
            <a:r>
              <a:rPr lang="it-IT" i="1" dirty="0" err="1"/>
              <a:t>Kliment</a:t>
            </a:r>
            <a:r>
              <a:rPr lang="it-IT" i="1" dirty="0"/>
              <a:t> </a:t>
            </a:r>
            <a:r>
              <a:rPr lang="it-IT" i="1" dirty="0" err="1"/>
              <a:t>Ohridski</a:t>
            </a:r>
            <a:r>
              <a:rPr lang="it-IT" i="1" dirty="0"/>
              <a:t>”, Sofia, Bulgaria</a:t>
            </a:r>
          </a:p>
          <a:p>
            <a:r>
              <a:rPr lang="en-US" sz="2800" i="1" dirty="0"/>
              <a:t>and </a:t>
            </a:r>
            <a:r>
              <a:rPr lang="en-US" sz="2800" i="1" dirty="0" err="1"/>
              <a:t>Preslav</a:t>
            </a:r>
            <a:r>
              <a:rPr lang="en-US" sz="2800" i="1" dirty="0"/>
              <a:t> </a:t>
            </a:r>
            <a:r>
              <a:rPr lang="en-US" sz="2800" i="1" dirty="0" err="1" smtClean="0"/>
              <a:t>Nakov</a:t>
            </a:r>
            <a:r>
              <a:rPr lang="bg-BG" sz="2800" i="1" baseline="30000" dirty="0" smtClean="0"/>
              <a:t>2</a:t>
            </a:r>
            <a:endParaRPr lang="en-US" sz="2800" i="1" baseline="30000" dirty="0"/>
          </a:p>
          <a:p>
            <a:r>
              <a:rPr lang="bg-BG" i="1" baseline="30000" dirty="0" smtClean="0"/>
              <a:t>2</a:t>
            </a:r>
            <a:r>
              <a:rPr lang="en-US" i="1" dirty="0" smtClean="0"/>
              <a:t>ALT </a:t>
            </a:r>
            <a:r>
              <a:rPr lang="en-US" i="1" dirty="0"/>
              <a:t>Research Group, Qatar Computing Research Institute, HBKU, Doha, </a:t>
            </a:r>
            <a:r>
              <a:rPr lang="en-US" i="1" dirty="0" smtClean="0"/>
              <a:t>Qatar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40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Ne!Novinite</a:t>
            </a:r>
            <a:r>
              <a:rPr lang="en-US" sz="3200" dirty="0" smtClean="0"/>
              <a:t> </a:t>
            </a:r>
            <a:r>
              <a:rPr lang="en-US" sz="3200" i="1" dirty="0" smtClean="0"/>
              <a:t>(</a:t>
            </a:r>
            <a:r>
              <a:rPr lang="en-US" sz="3200" i="1" dirty="0"/>
              <a:t>Total of </a:t>
            </a:r>
            <a:r>
              <a:rPr lang="en-US" sz="3200" b="1" i="1" dirty="0" smtClean="0"/>
              <a:t>6,382 </a:t>
            </a:r>
            <a:r>
              <a:rPr lang="en-US" sz="3200" i="1" dirty="0" smtClean="0"/>
              <a:t>samples in </a:t>
            </a:r>
            <a:r>
              <a:rPr lang="en-US" sz="3200" b="1" i="1" dirty="0" smtClean="0"/>
              <a:t>various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thematics</a:t>
            </a:r>
            <a:r>
              <a:rPr lang="en-US" sz="3200" i="1" dirty="0" smtClean="0"/>
              <a:t>), e.g.:</a:t>
            </a:r>
          </a:p>
          <a:p>
            <a:pPr lvl="1"/>
            <a:r>
              <a:rPr lang="en-US" sz="2800" dirty="0" smtClean="0"/>
              <a:t>“National agencies are moving to </a:t>
            </a:r>
            <a:r>
              <a:rPr lang="en-US" sz="2800" dirty="0" err="1" smtClean="0"/>
              <a:t>Simien</a:t>
            </a:r>
            <a:r>
              <a:rPr lang="en-US" sz="2800" dirty="0" smtClean="0"/>
              <a:t> Park in Ethiopia”</a:t>
            </a:r>
            <a:r>
              <a:rPr lang="bg-BG" sz="2800" dirty="0" smtClean="0"/>
              <a:t>;</a:t>
            </a:r>
            <a:endParaRPr lang="en-US" sz="2800" dirty="0" smtClean="0"/>
          </a:p>
          <a:p>
            <a:r>
              <a:rPr lang="en-US" sz="3200" b="1" dirty="0" smtClean="0"/>
              <a:t>BTV </a:t>
            </a:r>
            <a:r>
              <a:rPr lang="en-US" sz="3200" b="1" dirty="0"/>
              <a:t>Lifestyle Duplex </a:t>
            </a:r>
            <a:r>
              <a:rPr lang="en-US" sz="3200" i="1" dirty="0" smtClean="0"/>
              <a:t>(</a:t>
            </a:r>
            <a:r>
              <a:rPr lang="en-US" sz="3200" i="1" dirty="0"/>
              <a:t>Total of </a:t>
            </a:r>
            <a:r>
              <a:rPr lang="en-US" sz="3200" b="1" i="1" dirty="0" smtClean="0"/>
              <a:t>69 </a:t>
            </a:r>
            <a:r>
              <a:rPr lang="en-US" sz="3200" i="1" dirty="0" smtClean="0"/>
              <a:t>samples in </a:t>
            </a:r>
            <a:r>
              <a:rPr lang="en-US" sz="3200" b="1" i="1" dirty="0" smtClean="0"/>
              <a:t>lifestyle</a:t>
            </a:r>
            <a:r>
              <a:rPr lang="en-US" sz="3200" i="1" dirty="0" smtClean="0"/>
              <a:t> thematic), </a:t>
            </a:r>
            <a:r>
              <a:rPr lang="en-US" sz="3200" i="1" dirty="0"/>
              <a:t>e.g.:</a:t>
            </a:r>
            <a:endParaRPr lang="en-US" sz="3200" i="1" dirty="0" smtClean="0"/>
          </a:p>
          <a:p>
            <a:pPr lvl="1"/>
            <a:r>
              <a:rPr lang="bg-BG" sz="2800" dirty="0" smtClean="0"/>
              <a:t>“</a:t>
            </a:r>
            <a:r>
              <a:rPr lang="en-US" sz="2800" dirty="0"/>
              <a:t>Electronic voting for president will be through </a:t>
            </a:r>
            <a:r>
              <a:rPr lang="en-US" sz="2800" dirty="0" err="1"/>
              <a:t>Pokemon</a:t>
            </a:r>
            <a:r>
              <a:rPr lang="en-US" sz="2800" dirty="0"/>
              <a:t> </a:t>
            </a:r>
            <a:r>
              <a:rPr lang="en-US" sz="2800" dirty="0" smtClean="0"/>
              <a:t>Go</a:t>
            </a:r>
            <a:r>
              <a:rPr lang="bg-BG" sz="2800" dirty="0" smtClean="0"/>
              <a:t>”</a:t>
            </a:r>
            <a:r>
              <a:rPr lang="en-US" sz="2800" dirty="0" smtClean="0"/>
              <a:t>.</a:t>
            </a:r>
          </a:p>
          <a:p>
            <a:pPr lvl="1"/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Bazikileaks</a:t>
            </a:r>
            <a:r>
              <a:rPr lang="en-US" sz="3200" dirty="0" smtClean="0"/>
              <a:t> </a:t>
            </a:r>
            <a:r>
              <a:rPr lang="en-US" sz="3200" i="1" dirty="0" smtClean="0"/>
              <a:t>(Total of </a:t>
            </a:r>
            <a:r>
              <a:rPr lang="en-US" sz="3200" b="1" i="1" dirty="0" smtClean="0"/>
              <a:t>656 </a:t>
            </a:r>
            <a:r>
              <a:rPr lang="en-US" sz="3200" i="1" dirty="0" smtClean="0"/>
              <a:t>samples in </a:t>
            </a:r>
            <a:r>
              <a:rPr lang="en-US" sz="3200" b="1" i="1" dirty="0" smtClean="0"/>
              <a:t>political</a:t>
            </a:r>
            <a:r>
              <a:rPr lang="en-US" sz="3200" i="1" dirty="0" smtClean="0"/>
              <a:t> thematic), </a:t>
            </a:r>
            <a:r>
              <a:rPr lang="en-US" sz="3200" i="1" dirty="0"/>
              <a:t>e.g</a:t>
            </a:r>
            <a:r>
              <a:rPr lang="en-US" sz="3200" i="1" dirty="0" smtClean="0"/>
              <a:t>.:</a:t>
            </a:r>
            <a:endParaRPr lang="en-US" sz="2800" dirty="0" smtClean="0"/>
          </a:p>
          <a:p>
            <a:pPr lvl="1"/>
            <a:r>
              <a:rPr lang="en-US" sz="2800" dirty="0"/>
              <a:t>“Bulgarians living abroad will lose their Bulgarian citizenship if they do not vote</a:t>
            </a:r>
            <a:r>
              <a:rPr lang="en-US" sz="2800" dirty="0" smtClean="0"/>
              <a:t>”</a:t>
            </a:r>
            <a:r>
              <a:rPr lang="bg-BG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Language-independent;</a:t>
            </a:r>
          </a:p>
          <a:p>
            <a:r>
              <a:rPr lang="en-US" sz="3200" dirty="0" smtClean="0"/>
              <a:t>Feature-rich:</a:t>
            </a:r>
            <a:endParaRPr lang="en-US" sz="3200" dirty="0"/>
          </a:p>
          <a:p>
            <a:pPr lvl="1"/>
            <a:r>
              <a:rPr lang="en-US" sz="2800" dirty="0" smtClean="0"/>
              <a:t>Linguistic features;</a:t>
            </a:r>
          </a:p>
          <a:p>
            <a:pPr lvl="1"/>
            <a:r>
              <a:rPr lang="en-US" sz="2800" dirty="0"/>
              <a:t>Semantic features;</a:t>
            </a:r>
            <a:endParaRPr lang="en-US" sz="2800" dirty="0" smtClean="0"/>
          </a:p>
          <a:p>
            <a:pPr lvl="1"/>
            <a:r>
              <a:rPr lang="en-US" sz="2800" dirty="0"/>
              <a:t>Credibility features;</a:t>
            </a:r>
            <a:endParaRPr lang="en-US" sz="2800" dirty="0" smtClean="0"/>
          </a:p>
          <a:p>
            <a:r>
              <a:rPr lang="en-US" sz="3200" dirty="0" smtClean="0"/>
              <a:t>Supervised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N-Grams</a:t>
            </a:r>
            <a:endParaRPr lang="en-US" sz="3200" dirty="0"/>
          </a:p>
          <a:p>
            <a:pPr lvl="1"/>
            <a:r>
              <a:rPr lang="en-US" sz="2800" dirty="0" smtClean="0"/>
              <a:t>presence </a:t>
            </a:r>
            <a:r>
              <a:rPr lang="en-US" sz="2800" dirty="0"/>
              <a:t>of individual </a:t>
            </a:r>
            <a:r>
              <a:rPr lang="en-US" sz="2800" dirty="0" err="1"/>
              <a:t>uni</a:t>
            </a:r>
            <a:r>
              <a:rPr lang="en-US" sz="2800" dirty="0"/>
              <a:t>-grams and </a:t>
            </a:r>
            <a:r>
              <a:rPr lang="en-US" sz="2800" dirty="0" smtClean="0"/>
              <a:t>bi-grams</a:t>
            </a:r>
            <a:r>
              <a:rPr lang="en-US" sz="2800" dirty="0"/>
              <a:t>;</a:t>
            </a:r>
          </a:p>
          <a:p>
            <a:r>
              <a:rPr lang="en-US" sz="3200" dirty="0" smtClean="0"/>
              <a:t>TF-IDF</a:t>
            </a:r>
            <a:endParaRPr lang="en-US" sz="32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same n-grams, but weighted using </a:t>
            </a:r>
            <a:r>
              <a:rPr lang="en-US" sz="2800" dirty="0" err="1"/>
              <a:t>tf-idf</a:t>
            </a:r>
            <a:r>
              <a:rPr lang="en-US" sz="2800" dirty="0"/>
              <a:t>; </a:t>
            </a:r>
          </a:p>
          <a:p>
            <a:r>
              <a:rPr lang="en-US" sz="3200" dirty="0"/>
              <a:t>V</a:t>
            </a:r>
            <a:r>
              <a:rPr lang="en-US" sz="3200" dirty="0" smtClean="0"/>
              <a:t>ocabulary </a:t>
            </a:r>
            <a:r>
              <a:rPr lang="en-US" sz="3200" dirty="0"/>
              <a:t>R</a:t>
            </a:r>
            <a:r>
              <a:rPr lang="en-US" sz="3200" dirty="0" smtClean="0"/>
              <a:t>ichness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number of unique word types used in the article, </a:t>
            </a:r>
            <a:r>
              <a:rPr lang="en-US" sz="2800" dirty="0" smtClean="0"/>
              <a:t>possibly </a:t>
            </a:r>
            <a:r>
              <a:rPr lang="en-US" sz="2800" dirty="0"/>
              <a:t>normalized by the number of word tokens.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Prepared credibility-related features, based on:</a:t>
            </a:r>
          </a:p>
          <a:p>
            <a:pPr lvl="1"/>
            <a:r>
              <a:rPr lang="en-US" sz="2800" dirty="0" smtClean="0"/>
              <a:t>Length of the article;</a:t>
            </a:r>
          </a:p>
          <a:p>
            <a:pPr lvl="1"/>
            <a:r>
              <a:rPr lang="en-US" sz="2800" dirty="0" smtClean="0"/>
              <a:t>Letters-case;</a:t>
            </a:r>
          </a:p>
          <a:p>
            <a:pPr lvl="1"/>
            <a:r>
              <a:rPr lang="en-US" sz="2800" dirty="0" smtClean="0"/>
              <a:t>Part-of-Speech (pronouns);</a:t>
            </a:r>
          </a:p>
          <a:p>
            <a:pPr lvl="1"/>
            <a:r>
              <a:rPr lang="en-US" sz="2800" dirty="0" smtClean="0"/>
              <a:t>Sentiment-polarity (</a:t>
            </a:r>
            <a:r>
              <a:rPr lang="en-US" sz="2800" i="1" dirty="0" smtClean="0"/>
              <a:t>5,016 positive and 2,415 negative words</a:t>
            </a:r>
            <a:r>
              <a:rPr lang="en-US" sz="2800" dirty="0" smtClean="0"/>
              <a:t>);</a:t>
            </a:r>
          </a:p>
          <a:p>
            <a:pPr lvl="1"/>
            <a:r>
              <a:rPr lang="en-US" sz="2800" dirty="0" smtClean="0"/>
              <a:t>Occurrence of URLs;</a:t>
            </a:r>
          </a:p>
          <a:p>
            <a:pPr lvl="1"/>
            <a:r>
              <a:rPr lang="en-US" sz="2800" dirty="0" smtClean="0"/>
              <a:t>Punctuation;</a:t>
            </a:r>
          </a:p>
          <a:p>
            <a:pPr lvl="1"/>
            <a:r>
              <a:rPr lang="en-US" sz="2800" dirty="0" smtClean="0"/>
              <a:t>Hashtags.</a:t>
            </a:r>
          </a:p>
          <a:p>
            <a:r>
              <a:rPr lang="en-US" sz="3200" dirty="0" smtClean="0"/>
              <a:t>Filtered out a subset of the features, as we performed feature selection.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(Embedding and </a:t>
            </a:r>
            <a:r>
              <a:rPr lang="en-US" dirty="0" err="1"/>
              <a:t>DBPedia</a:t>
            </a:r>
            <a:r>
              <a:rPr lang="en-US" dirty="0"/>
              <a:t>)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/>
              <a:t>use embedding vectors to model the semantics of the </a:t>
            </a:r>
            <a:r>
              <a:rPr lang="en-US" sz="3200" dirty="0" smtClean="0"/>
              <a:t>documents;</a:t>
            </a:r>
          </a:p>
          <a:p>
            <a:r>
              <a:rPr lang="en-US" sz="3200" dirty="0" smtClean="0"/>
              <a:t>Trained </a:t>
            </a:r>
            <a:r>
              <a:rPr lang="en-US" sz="3200" dirty="0"/>
              <a:t>word2vec vectors on the text of the long abstracts from the Bulgarian </a:t>
            </a:r>
            <a:r>
              <a:rPr lang="en-US" sz="3200" dirty="0" err="1" smtClean="0"/>
              <a:t>DBPedia</a:t>
            </a:r>
            <a:r>
              <a:rPr lang="en-US" sz="3200" dirty="0"/>
              <a:t>  (</a:t>
            </a:r>
            <a:r>
              <a:rPr lang="is-IS" sz="3200" b="1" i="1" dirty="0"/>
              <a:t>171,444</a:t>
            </a:r>
            <a:r>
              <a:rPr lang="is-IS" sz="3200" i="1" dirty="0"/>
              <a:t> total</a:t>
            </a:r>
            <a:r>
              <a:rPr lang="is-IS" sz="3200" dirty="0" smtClean="0"/>
              <a:t>);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built </a:t>
            </a:r>
            <a:r>
              <a:rPr lang="en-US" sz="3200" dirty="0" smtClean="0"/>
              <a:t>feature vectors </a:t>
            </a:r>
            <a:r>
              <a:rPr lang="en-US" sz="3200" dirty="0"/>
              <a:t>for </a:t>
            </a:r>
            <a:r>
              <a:rPr lang="en-US" sz="3200" dirty="0" smtClean="0"/>
              <a:t>each document.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Logistic Regression for classification;</a:t>
            </a:r>
          </a:p>
          <a:p>
            <a:r>
              <a:rPr lang="en-US" sz="3200" dirty="0" smtClean="0"/>
              <a:t>L-BFGS optimization;</a:t>
            </a:r>
          </a:p>
          <a:p>
            <a:r>
              <a:rPr lang="en-US" sz="3200" dirty="0" smtClean="0"/>
              <a:t>Elastic Net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Used Train and Test split 70% to 30% on </a:t>
            </a:r>
            <a:r>
              <a:rPr lang="en-US" sz="3000" i="1" dirty="0" err="1" smtClean="0"/>
              <a:t>Dnevnik</a:t>
            </a:r>
            <a:r>
              <a:rPr lang="en-US" sz="3000" dirty="0" smtClean="0"/>
              <a:t> and </a:t>
            </a:r>
            <a:r>
              <a:rPr lang="en-US" sz="3000" i="1" dirty="0" err="1" smtClean="0"/>
              <a:t>Ne!Novinite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Experimented </a:t>
            </a:r>
            <a:r>
              <a:rPr lang="en-US" sz="3000" dirty="0"/>
              <a:t>with various feature combinations of the top-ranked </a:t>
            </a:r>
            <a:r>
              <a:rPr lang="en-US" sz="3000" dirty="0" smtClean="0"/>
              <a:t>features using cross-validation;</a:t>
            </a:r>
          </a:p>
          <a:p>
            <a:r>
              <a:rPr lang="en-US" sz="3000" dirty="0" smtClean="0"/>
              <a:t>Fine-tuned </a:t>
            </a:r>
            <a:r>
              <a:rPr lang="en-US" sz="3000" dirty="0"/>
              <a:t>the algorithm’s </a:t>
            </a:r>
            <a:r>
              <a:rPr lang="en-US" sz="3000" dirty="0" smtClean="0"/>
              <a:t>hyper-parameters.</a:t>
            </a:r>
          </a:p>
          <a:p>
            <a:r>
              <a:rPr lang="en-US" sz="3000" dirty="0"/>
              <a:t>Evaluated on the two other testing datasets (</a:t>
            </a:r>
            <a:r>
              <a:rPr lang="en-US" sz="3000" b="1" i="1" dirty="0"/>
              <a:t>not used </a:t>
            </a:r>
            <a:r>
              <a:rPr lang="en-US" sz="3000" dirty="0"/>
              <a:t>during the training phase</a:t>
            </a:r>
            <a:r>
              <a:rPr lang="en-US" sz="3000" dirty="0" smtClean="0"/>
              <a:t>);</a:t>
            </a:r>
          </a:p>
          <a:p>
            <a:r>
              <a:rPr lang="en-US" sz="3000" dirty="0" smtClean="0"/>
              <a:t>Gathered results from all three testing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statistics comparison;</a:t>
            </a:r>
          </a:p>
          <a:p>
            <a:r>
              <a:rPr lang="en-US" sz="3200" dirty="0" smtClean="0"/>
              <a:t>Learning vector quantization (LVQ)</a:t>
            </a:r>
            <a:r>
              <a:rPr lang="bg-BG" sz="3200" dirty="0" smtClean="0"/>
              <a:t>;</a:t>
            </a:r>
            <a:endParaRPr lang="en-US" sz="3200" dirty="0" smtClean="0"/>
          </a:p>
          <a:p>
            <a:r>
              <a:rPr lang="en-US" sz="3200" dirty="0" smtClean="0"/>
              <a:t>We performed feature scoring on credibility features</a:t>
            </a:r>
            <a:r>
              <a:rPr lang="bg-BG" sz="3200" dirty="0" smtClean="0"/>
              <a:t>;</a:t>
            </a:r>
            <a:endParaRPr lang="en-US" sz="3200" dirty="0" smtClean="0"/>
          </a:p>
          <a:p>
            <a:r>
              <a:rPr lang="en-US" sz="3200" dirty="0" smtClean="0"/>
              <a:t>How we’ve evaluated and chose the best features?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Credibility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828400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ontent Placeholder 1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02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87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 smtClean="0"/>
          </a:p>
          <a:p>
            <a:r>
              <a:rPr lang="en-US" sz="3200" dirty="0" smtClean="0"/>
              <a:t>Related </a:t>
            </a:r>
            <a:r>
              <a:rPr lang="en-US" sz="3200" dirty="0" smtClean="0"/>
              <a:t>Works</a:t>
            </a:r>
            <a:endParaRPr lang="en-US" sz="3200" dirty="0" smtClean="0"/>
          </a:p>
          <a:p>
            <a:r>
              <a:rPr lang="en-US" sz="3200" dirty="0" smtClean="0"/>
              <a:t>Data</a:t>
            </a:r>
            <a:endParaRPr lang="en-US" sz="3200" dirty="0" smtClean="0"/>
          </a:p>
          <a:p>
            <a:r>
              <a:rPr lang="en-US" sz="3200" dirty="0" smtClean="0"/>
              <a:t>Our </a:t>
            </a:r>
            <a:r>
              <a:rPr lang="en-US" sz="3200" dirty="0" smtClean="0"/>
              <a:t>method</a:t>
            </a:r>
            <a:endParaRPr lang="en-US" sz="3200" dirty="0" smtClean="0"/>
          </a:p>
          <a:p>
            <a:r>
              <a:rPr lang="en-US" sz="3200" dirty="0" smtClean="0"/>
              <a:t>Experiment Design and </a:t>
            </a:r>
            <a:r>
              <a:rPr lang="en-US" sz="3200" dirty="0" smtClean="0"/>
              <a:t>Results</a:t>
            </a:r>
            <a:endParaRPr lang="en-US" sz="3200" dirty="0" smtClean="0"/>
          </a:p>
          <a:p>
            <a:r>
              <a:rPr lang="en-US" sz="3200" dirty="0" smtClean="0"/>
              <a:t>Conclusions</a:t>
            </a:r>
            <a:endParaRPr lang="en-US" sz="3200" dirty="0" smtClean="0"/>
          </a:p>
          <a:p>
            <a:r>
              <a:rPr lang="en-US" sz="3200" smtClean="0"/>
              <a:t>Future </a:t>
            </a:r>
            <a:r>
              <a:rPr lang="en-US" sz="3200" smtClean="0"/>
              <a:t>Work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Experiments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97841"/>
              </p:ext>
            </p:extLst>
          </p:nvPr>
        </p:nvGraphicFramePr>
        <p:xfrm>
          <a:off x="838201" y="1825625"/>
          <a:ext cx="10439398" cy="4846320"/>
        </p:xfrm>
        <a:graphic>
          <a:graphicData uri="http://schemas.openxmlformats.org/drawingml/2006/table">
            <a:tbl>
              <a:tblPr firstRow="1" firstCol="1" bandRow="1"/>
              <a:tblGrid>
                <a:gridCol w="4298576"/>
                <a:gridCol w="1995767"/>
                <a:gridCol w="1995767"/>
                <a:gridCol w="2149288"/>
              </a:tblGrid>
              <a:tr h="755945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Feature Groups</a:t>
                      </a:r>
                      <a:endParaRPr lang="en-US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Dnevnik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Ne!Novinite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bTV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vs. 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bTV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Duplex</a:t>
                      </a:r>
                      <a:endParaRPr lang="en-US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Dnevnik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vs. 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Bazikileaks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755945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Credibility + Linguistic </a:t>
                      </a:r>
                      <a:endParaRPr lang="en-US" sz="2200" b="1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+ </a:t>
                      </a: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Semantic 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99.36 </a:t>
                      </a:r>
                      <a:endParaRPr lang="en-US" sz="2200" b="1" i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62.04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85.53</a:t>
                      </a:r>
                      <a:endParaRPr lang="en-US" sz="2200" b="1" i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Credibility + Semantic 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92.67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75.91</a:t>
                      </a:r>
                      <a:endParaRPr lang="en-US" sz="2200" b="1" i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82.99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Linguistic + Credibility 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96.02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59.12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61.94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Semantic 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98.95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61.31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71.01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Linguistic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95.71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56.93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73.25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Credibility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83.25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62.04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79.85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Baseline (majority class) 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52.60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50.36</a:t>
                      </a:r>
                      <a:endParaRPr lang="en-US" sz="2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50.86</a:t>
                      </a:r>
                      <a:endParaRPr lang="en-US" sz="2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117882" marR="11788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have presented a feature-rich </a:t>
            </a:r>
            <a:r>
              <a:rPr lang="en-US" sz="3200" dirty="0" smtClean="0"/>
              <a:t>approach;</a:t>
            </a:r>
            <a:endParaRPr lang="en-US" sz="3200" dirty="0"/>
          </a:p>
          <a:p>
            <a:r>
              <a:rPr lang="en-US" sz="3200" dirty="0" smtClean="0"/>
              <a:t>In </a:t>
            </a:r>
            <a:r>
              <a:rPr lang="en-US" sz="3200" dirty="0"/>
              <a:t>our work we introduce word embedding, </a:t>
            </a:r>
            <a:r>
              <a:rPr lang="en-US" sz="3200" dirty="0" smtClean="0"/>
              <a:t>as an innovative approach to distinguish credible news;</a:t>
            </a:r>
          </a:p>
          <a:p>
            <a:r>
              <a:rPr lang="en-US" sz="3200" dirty="0" smtClean="0"/>
              <a:t>We experimented on </a:t>
            </a:r>
            <a:r>
              <a:rPr lang="en-US" sz="3200" dirty="0"/>
              <a:t>three different </a:t>
            </a:r>
            <a:r>
              <a:rPr lang="en-US" sz="3200" dirty="0" err="1"/>
              <a:t>testsets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Our approach is </a:t>
            </a:r>
            <a:r>
              <a:rPr lang="en-US" sz="3200" dirty="0"/>
              <a:t>language independent </a:t>
            </a:r>
            <a:r>
              <a:rPr lang="en-US" sz="3200" dirty="0" smtClean="0"/>
              <a:t>approach;</a:t>
            </a:r>
          </a:p>
          <a:p>
            <a:r>
              <a:rPr lang="en-US" sz="3200" dirty="0" smtClean="0">
                <a:ea typeface="Times New Roman" charset="0"/>
                <a:cs typeface="Times New Roman" charset="0"/>
              </a:rPr>
              <a:t>All </a:t>
            </a:r>
            <a:r>
              <a:rPr lang="en-US" sz="3200" dirty="0">
                <a:ea typeface="Times New Roman" charset="0"/>
                <a:cs typeface="Times New Roman" charset="0"/>
              </a:rPr>
              <a:t>three datasets, we achieved accuracy of </a:t>
            </a:r>
            <a:r>
              <a:rPr lang="en-US" sz="3200" b="1" dirty="0">
                <a:ea typeface="Times New Roman" charset="0"/>
                <a:cs typeface="Times New Roman" charset="0"/>
              </a:rPr>
              <a:t>75-99</a:t>
            </a:r>
            <a:r>
              <a:rPr lang="en-US" sz="3200" b="1" dirty="0" smtClean="0">
                <a:ea typeface="Times New Roman" charset="0"/>
                <a:cs typeface="Times New Roman" charset="0"/>
              </a:rPr>
              <a:t>%</a:t>
            </a:r>
            <a:r>
              <a:rPr lang="en-US" sz="3200" dirty="0" smtClean="0">
                <a:ea typeface="Times New Roman" charset="0"/>
                <a:cs typeface="Times New Roman" charset="0"/>
              </a:rPr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Experiment with Linked data;</a:t>
            </a:r>
            <a:endParaRPr lang="en-US" sz="3200" dirty="0"/>
          </a:p>
          <a:p>
            <a:r>
              <a:rPr lang="en-US" sz="3200" dirty="0"/>
              <a:t>D</a:t>
            </a:r>
            <a:r>
              <a:rPr lang="en-US" sz="3200" dirty="0" smtClean="0"/>
              <a:t>iscourse analysis;</a:t>
            </a:r>
            <a:endParaRPr lang="en-US" sz="3200" dirty="0"/>
          </a:p>
          <a:p>
            <a:r>
              <a:rPr lang="en-US" sz="3200" dirty="0" smtClean="0"/>
              <a:t>Introducing features </a:t>
            </a:r>
            <a:r>
              <a:rPr lang="en-US" sz="3200" dirty="0"/>
              <a:t>used for related tasks such as </a:t>
            </a:r>
            <a:r>
              <a:rPr lang="en-US" sz="3200" dirty="0" smtClean="0"/>
              <a:t>humor- </a:t>
            </a:r>
            <a:r>
              <a:rPr lang="en-US" sz="3200" dirty="0"/>
              <a:t>and </a:t>
            </a:r>
            <a:r>
              <a:rPr lang="en-US" sz="3200" dirty="0" smtClean="0"/>
              <a:t>rumor-related;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pply </a:t>
            </a:r>
            <a:r>
              <a:rPr lang="en-US" sz="3200" dirty="0"/>
              <a:t>deep </a:t>
            </a:r>
            <a:r>
              <a:rPr lang="en-US" sz="3200" dirty="0" smtClean="0"/>
              <a:t>learning.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is open to the public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github.com/mhardalov/news-credibility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have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Internet and the proliferation of smart mobile devices have changed the way information </a:t>
            </a:r>
            <a:r>
              <a:rPr lang="en-US" sz="3200" dirty="0" smtClean="0"/>
              <a:t>spreads;</a:t>
            </a:r>
          </a:p>
          <a:p>
            <a:pPr lvl="1"/>
            <a:r>
              <a:rPr lang="en-US" sz="2800" dirty="0" smtClean="0"/>
              <a:t>Democratized </a:t>
            </a:r>
            <a:r>
              <a:rPr lang="en-US" sz="2800" dirty="0"/>
              <a:t>and accelerated content creation and </a:t>
            </a:r>
            <a:r>
              <a:rPr lang="en-US" sz="2800" dirty="0" smtClean="0"/>
              <a:t>sharing;</a:t>
            </a:r>
          </a:p>
          <a:p>
            <a:pPr lvl="1"/>
            <a:r>
              <a:rPr lang="en-US" sz="2800" dirty="0" smtClean="0"/>
              <a:t>People are more vulnerable </a:t>
            </a:r>
            <a:r>
              <a:rPr lang="en-US" sz="2800" dirty="0"/>
              <a:t>to </a:t>
            </a:r>
            <a:r>
              <a:rPr lang="en-US" sz="2800" dirty="0" smtClean="0"/>
              <a:t>manipulation;</a:t>
            </a:r>
          </a:p>
          <a:p>
            <a:pPr lvl="1"/>
            <a:r>
              <a:rPr lang="en-US" sz="2800" dirty="0" smtClean="0"/>
              <a:t>Harder </a:t>
            </a:r>
            <a:r>
              <a:rPr lang="en-US" sz="2800" dirty="0"/>
              <a:t>to distinguish real news from misinformation, rumors, </a:t>
            </a:r>
            <a:r>
              <a:rPr lang="en-US" sz="2800" dirty="0" smtClean="0"/>
              <a:t>unverified</a:t>
            </a:r>
            <a:r>
              <a:rPr lang="en-US" sz="2800" dirty="0"/>
              <a:t>, manipulative, and even fake </a:t>
            </a:r>
            <a:r>
              <a:rPr lang="en-US" sz="2800" dirty="0" smtClean="0"/>
              <a:t>content;</a:t>
            </a:r>
          </a:p>
          <a:p>
            <a:r>
              <a:rPr lang="en-US" sz="3200" dirty="0"/>
              <a:t>Relatively new and understudied problem;</a:t>
            </a:r>
          </a:p>
          <a:p>
            <a:r>
              <a:rPr lang="en-US" sz="3200" dirty="0"/>
              <a:t>Most of the work is done for </a:t>
            </a:r>
            <a:r>
              <a:rPr lang="en-US" sz="3200" dirty="0" smtClean="0"/>
              <a:t>English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and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do we </a:t>
            </a:r>
            <a:r>
              <a:rPr lang="en-US" sz="3200" dirty="0"/>
              <a:t>define news credibility</a:t>
            </a:r>
            <a:r>
              <a:rPr lang="en-US" sz="3200" dirty="0" smtClean="0"/>
              <a:t>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quality of the article of being believable based on its text, and the worthy of trust of news </a:t>
            </a:r>
            <a:r>
              <a:rPr lang="en-US" dirty="0" smtClean="0"/>
              <a:t>source;</a:t>
            </a:r>
            <a:endParaRPr lang="en-US" dirty="0"/>
          </a:p>
          <a:p>
            <a:r>
              <a:rPr lang="en-US" sz="3200" dirty="0"/>
              <a:t>Where do fake content "live", and "</a:t>
            </a:r>
            <a:r>
              <a:rPr lang="en-US" sz="3200" dirty="0" smtClean="0"/>
              <a:t>evolve” in the digital era?</a:t>
            </a:r>
          </a:p>
          <a:p>
            <a:pPr lvl="1"/>
            <a:r>
              <a:rPr lang="en-US" sz="2800" dirty="0" smtClean="0"/>
              <a:t>Social media;</a:t>
            </a:r>
          </a:p>
          <a:p>
            <a:pPr lvl="1"/>
            <a:r>
              <a:rPr lang="en-US" sz="2800" dirty="0" smtClean="0"/>
              <a:t>Blogs;</a:t>
            </a:r>
          </a:p>
          <a:p>
            <a:pPr lvl="1"/>
            <a:r>
              <a:rPr lang="en-US" sz="2800" dirty="0" smtClean="0"/>
              <a:t>Online news portals.</a:t>
            </a:r>
          </a:p>
          <a:p>
            <a:r>
              <a:rPr lang="en-US" sz="3200" dirty="0" smtClean="0"/>
              <a:t>Is </a:t>
            </a:r>
            <a:r>
              <a:rPr lang="en-US" sz="3200" dirty="0"/>
              <a:t>there a public dataset with fake, and credible </a:t>
            </a:r>
            <a:r>
              <a:rPr lang="en-US" sz="3200" dirty="0" smtClean="0"/>
              <a:t>content?</a:t>
            </a:r>
          </a:p>
          <a:p>
            <a:pPr lvl="1"/>
            <a:r>
              <a:rPr lang="en-US" sz="2800" dirty="0" smtClean="0"/>
              <a:t>Unfortunately</a:t>
            </a:r>
            <a:r>
              <a:rPr lang="en-US" sz="2800" dirty="0"/>
              <a:t>, </a:t>
            </a:r>
            <a:r>
              <a:rPr lang="en-US" sz="2800" dirty="0" smtClean="0"/>
              <a:t>no.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Information credibility in social media (</a:t>
            </a:r>
            <a:r>
              <a:rPr lang="en-US" sz="3200" dirty="0" smtClean="0"/>
              <a:t>Castillo </a:t>
            </a:r>
            <a:r>
              <a:rPr lang="en-US" sz="3200" dirty="0"/>
              <a:t>&amp; al. </a:t>
            </a:r>
            <a:r>
              <a:rPr lang="is-IS" sz="3200" dirty="0" smtClean="0"/>
              <a:t>2013);</a:t>
            </a:r>
            <a:endParaRPr lang="en-US" sz="3200" dirty="0" smtClean="0"/>
          </a:p>
          <a:p>
            <a:r>
              <a:rPr lang="en-US" sz="3200" dirty="0" err="1" smtClean="0"/>
              <a:t>Analysing</a:t>
            </a:r>
            <a:r>
              <a:rPr lang="en-US" sz="3200" dirty="0" smtClean="0"/>
              <a:t> </a:t>
            </a:r>
            <a:r>
              <a:rPr lang="en-US" sz="3200" dirty="0"/>
              <a:t>how people orient to and spread </a:t>
            </a:r>
            <a:r>
              <a:rPr lang="en-US" sz="3200" dirty="0" smtClean="0"/>
              <a:t>rumors </a:t>
            </a:r>
            <a:r>
              <a:rPr lang="en-US" sz="3200" dirty="0"/>
              <a:t>in social media by looking at conversational threads (</a:t>
            </a:r>
            <a:r>
              <a:rPr lang="en-US" sz="3200" dirty="0" err="1" smtClean="0"/>
              <a:t>Zubiaga</a:t>
            </a:r>
            <a:r>
              <a:rPr lang="en-US" sz="3200" dirty="0" smtClean="0"/>
              <a:t> </a:t>
            </a:r>
            <a:r>
              <a:rPr lang="en-US" sz="3200" dirty="0"/>
              <a:t>&amp; al. </a:t>
            </a:r>
            <a:r>
              <a:rPr lang="is-IS" sz="3200" dirty="0" smtClean="0"/>
              <a:t>2015);</a:t>
            </a:r>
            <a:endParaRPr lang="en-US" sz="3200" dirty="0"/>
          </a:p>
          <a:p>
            <a:r>
              <a:rPr lang="en-US" sz="3200" dirty="0" smtClean="0"/>
              <a:t>Every </a:t>
            </a:r>
            <a:r>
              <a:rPr lang="en-US" sz="3200" dirty="0"/>
              <a:t>blog has its day: Politically-interested internet users perceptions of blog </a:t>
            </a:r>
            <a:r>
              <a:rPr lang="en-US" sz="3200" dirty="0" smtClean="0"/>
              <a:t>credibility </a:t>
            </a:r>
            <a:r>
              <a:rPr lang="en-US" sz="3200" dirty="0"/>
              <a:t>(</a:t>
            </a:r>
            <a:r>
              <a:rPr lang="en-US" sz="3200" dirty="0" smtClean="0"/>
              <a:t>Johnson </a:t>
            </a:r>
            <a:r>
              <a:rPr lang="en-US" sz="3200" dirty="0"/>
              <a:t>&amp; al</a:t>
            </a:r>
            <a:r>
              <a:rPr lang="en-US" sz="3200" dirty="0" smtClean="0"/>
              <a:t>. </a:t>
            </a:r>
            <a:r>
              <a:rPr lang="is-IS" sz="3200" dirty="0" smtClean="0"/>
              <a:t>2007)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Automatic deception detection: </a:t>
            </a:r>
            <a:r>
              <a:rPr lang="en-US" sz="3200" dirty="0"/>
              <a:t>Methods for finding fake </a:t>
            </a:r>
            <a:r>
              <a:rPr lang="en-US" sz="3200" dirty="0" smtClean="0"/>
              <a:t>news (Conroy &amp; al. 2015);</a:t>
            </a:r>
            <a:endParaRPr lang="en-US" sz="3200" dirty="0"/>
          </a:p>
          <a:p>
            <a:r>
              <a:rPr lang="en-US" sz="3200" dirty="0" smtClean="0"/>
              <a:t>Humor </a:t>
            </a:r>
            <a:r>
              <a:rPr lang="en-US" sz="3200" dirty="0"/>
              <a:t>recognition and humor anchor extraction (</a:t>
            </a:r>
            <a:r>
              <a:rPr lang="en-US" sz="3200" dirty="0" smtClean="0"/>
              <a:t>Yang </a:t>
            </a:r>
            <a:r>
              <a:rPr lang="en-US" sz="3200" dirty="0"/>
              <a:t>&amp; al</a:t>
            </a:r>
            <a:r>
              <a:rPr lang="en-US" sz="3200" dirty="0" smtClean="0"/>
              <a:t>. 2015);</a:t>
            </a:r>
          </a:p>
          <a:p>
            <a:r>
              <a:rPr lang="en-US" sz="3200" dirty="0" smtClean="0"/>
              <a:t>Credibility </a:t>
            </a:r>
            <a:r>
              <a:rPr lang="en-US" sz="3200" dirty="0"/>
              <a:t>of the information published on online news </a:t>
            </a:r>
            <a:r>
              <a:rPr lang="en-US" sz="3200" dirty="0" smtClean="0"/>
              <a:t>portals.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do not place our focus only on social media, we expand it including other information sources, like blogs, and news portals;</a:t>
            </a:r>
          </a:p>
          <a:p>
            <a:r>
              <a:rPr lang="en-US" sz="3200" dirty="0" smtClean="0"/>
              <a:t>We </a:t>
            </a:r>
            <a:r>
              <a:rPr lang="en-US" sz="3200" dirty="0"/>
              <a:t>do not assume that the reason for a news being not credible is the humor it contains;</a:t>
            </a:r>
          </a:p>
          <a:p>
            <a:r>
              <a:rPr lang="en-US" sz="3200" dirty="0"/>
              <a:t>We </a:t>
            </a:r>
            <a:r>
              <a:rPr lang="en-US" sz="3200" dirty="0" smtClean="0"/>
              <a:t>try to model </a:t>
            </a:r>
            <a:r>
              <a:rPr lang="en-US" sz="3200" dirty="0"/>
              <a:t>implicitly some general world </a:t>
            </a:r>
            <a:r>
              <a:rPr lang="en-US" sz="3200" dirty="0" smtClean="0"/>
              <a:t>knowledge based on </a:t>
            </a:r>
            <a:r>
              <a:rPr lang="en-US" sz="3200" dirty="0" err="1" smtClean="0"/>
              <a:t>DbPedia</a:t>
            </a:r>
            <a:r>
              <a:rPr lang="en-US" sz="3200" dirty="0" smtClean="0"/>
              <a:t> articles.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pre-existing dataset for Bulgarian;</a:t>
            </a:r>
          </a:p>
          <a:p>
            <a:r>
              <a:rPr lang="en-US" sz="3200" dirty="0" smtClean="0"/>
              <a:t>We retrieved and pre-processed the data;</a:t>
            </a:r>
          </a:p>
          <a:p>
            <a:r>
              <a:rPr lang="en-US" sz="3200" dirty="0" smtClean="0"/>
              <a:t>We evaluated three different datasets, thus we don’t degenerate into:</a:t>
            </a:r>
          </a:p>
          <a:p>
            <a:pPr lvl="1"/>
            <a:r>
              <a:rPr lang="en-US" sz="2800" dirty="0" smtClean="0"/>
              <a:t>Topic detection;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uthorship attribution;</a:t>
            </a:r>
            <a:endParaRPr lang="en-US" sz="2800" dirty="0"/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ource prediction.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Credible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Dnevnik</a:t>
            </a:r>
            <a:r>
              <a:rPr lang="en-US" sz="3200" dirty="0" smtClean="0"/>
              <a:t> </a:t>
            </a:r>
            <a:r>
              <a:rPr lang="en-US" sz="3200" i="1" dirty="0" smtClean="0"/>
              <a:t>(Total of </a:t>
            </a:r>
            <a:r>
              <a:rPr lang="en-US" sz="3200" b="1" i="1" dirty="0" smtClean="0"/>
              <a:t>5,896 </a:t>
            </a:r>
            <a:r>
              <a:rPr lang="en-US" sz="3200" i="1" dirty="0" smtClean="0"/>
              <a:t>samples with </a:t>
            </a:r>
            <a:r>
              <a:rPr lang="en-US" sz="3200" b="1" i="1" dirty="0" smtClean="0"/>
              <a:t>political</a:t>
            </a:r>
            <a:r>
              <a:rPr lang="en-US" sz="3200" i="1" dirty="0" smtClean="0"/>
              <a:t> thematic), </a:t>
            </a:r>
            <a:r>
              <a:rPr lang="en-US" sz="3200" i="1" dirty="0"/>
              <a:t>e.g.:</a:t>
            </a:r>
            <a:endParaRPr lang="en-US" sz="3200" i="1" dirty="0" smtClean="0"/>
          </a:p>
          <a:p>
            <a:pPr lvl="1"/>
            <a:r>
              <a:rPr lang="en-US" sz="2800" dirty="0" smtClean="0"/>
              <a:t>“</a:t>
            </a:r>
            <a:r>
              <a:rPr lang="en-US" sz="2800" dirty="0" err="1" smtClean="0"/>
              <a:t>Borisov</a:t>
            </a:r>
            <a:r>
              <a:rPr lang="en-US" sz="2800" dirty="0" smtClean="0"/>
              <a:t> </a:t>
            </a:r>
            <a:r>
              <a:rPr lang="en-US" sz="2800" dirty="0"/>
              <a:t>expects political stability after the </a:t>
            </a:r>
            <a:r>
              <a:rPr lang="en-US" sz="2800" dirty="0" smtClean="0"/>
              <a:t>elections”</a:t>
            </a:r>
            <a:r>
              <a:rPr lang="bg-BG" sz="2800" dirty="0" smtClean="0"/>
              <a:t>;</a:t>
            </a:r>
            <a:endParaRPr lang="en-US" sz="2800" dirty="0" smtClean="0"/>
          </a:p>
          <a:p>
            <a:r>
              <a:rPr lang="en-US" sz="3200" b="1" dirty="0" smtClean="0"/>
              <a:t>BTV Lifestyle</a:t>
            </a:r>
            <a:r>
              <a:rPr lang="en-US" sz="3200" b="1" dirty="0"/>
              <a:t> </a:t>
            </a:r>
            <a:r>
              <a:rPr lang="en-US" sz="3200" i="1" dirty="0"/>
              <a:t>(Total of </a:t>
            </a:r>
            <a:r>
              <a:rPr lang="en-US" sz="3200" b="1" i="1" dirty="0"/>
              <a:t>68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samples with </a:t>
            </a:r>
            <a:r>
              <a:rPr lang="en-US" sz="3200" b="1" i="1" dirty="0" smtClean="0"/>
              <a:t>lifestyle</a:t>
            </a:r>
            <a:r>
              <a:rPr lang="en-US" sz="3200" i="1" dirty="0" smtClean="0"/>
              <a:t> thematic), </a:t>
            </a:r>
            <a:r>
              <a:rPr lang="en-US" sz="3200" i="1" dirty="0"/>
              <a:t>e.g.:</a:t>
            </a:r>
            <a:endParaRPr lang="bg-BG" sz="3200" i="1" dirty="0" smtClean="0"/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This Sunday </a:t>
            </a:r>
            <a:r>
              <a:rPr lang="en-US" sz="2800" dirty="0" err="1"/>
              <a:t>Boyan</a:t>
            </a:r>
            <a:r>
              <a:rPr lang="en-US" sz="2800" dirty="0"/>
              <a:t> </a:t>
            </a:r>
            <a:r>
              <a:rPr lang="en-US" sz="2800" dirty="0" err="1"/>
              <a:t>Petrov</a:t>
            </a:r>
            <a:r>
              <a:rPr lang="en-US" sz="2800" dirty="0"/>
              <a:t> will lead a hike to Black Peak</a:t>
            </a:r>
            <a:r>
              <a:rPr lang="en-US" sz="2800" dirty="0" smtClean="0"/>
              <a:t>”</a:t>
            </a:r>
            <a:r>
              <a:rPr lang="bg-BG" sz="2800" dirty="0" smtClean="0"/>
              <a:t>.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8921</TotalTime>
  <Words>1342</Words>
  <Application>Microsoft Macintosh PowerPoint</Application>
  <PresentationFormat>Widescreen</PresentationFormat>
  <Paragraphs>228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In Search of Credible News</vt:lpstr>
      <vt:lpstr>Outline</vt:lpstr>
      <vt:lpstr>Motivation</vt:lpstr>
      <vt:lpstr>Problem Definition and Boundaries</vt:lpstr>
      <vt:lpstr>Related works 1</vt:lpstr>
      <vt:lpstr>Related works 2</vt:lpstr>
      <vt:lpstr>Related works 3</vt:lpstr>
      <vt:lpstr>Data</vt:lpstr>
      <vt:lpstr>Credible News</vt:lpstr>
      <vt:lpstr>Fake News</vt:lpstr>
      <vt:lpstr>Fictitious News</vt:lpstr>
      <vt:lpstr>Our Method</vt:lpstr>
      <vt:lpstr>Linguistic Features</vt:lpstr>
      <vt:lpstr>Credibility Features</vt:lpstr>
      <vt:lpstr>Semantic (Embedding and DBPedia) Features</vt:lpstr>
      <vt:lpstr>Classification Approach</vt:lpstr>
      <vt:lpstr>Experiment Design</vt:lpstr>
      <vt:lpstr>Feature Selection</vt:lpstr>
      <vt:lpstr>Selected Credibility Features</vt:lpstr>
      <vt:lpstr>Results from Experiments</vt:lpstr>
      <vt:lpstr>Conclusion </vt:lpstr>
      <vt:lpstr>Feature work</vt:lpstr>
      <vt:lpstr>Our research is open to the public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Momchil Hardalov</dc:creator>
  <cp:lastModifiedBy>Momchil Hardalov</cp:lastModifiedBy>
  <cp:revision>408</cp:revision>
  <dcterms:created xsi:type="dcterms:W3CDTF">2016-08-29T07:45:44Z</dcterms:created>
  <dcterms:modified xsi:type="dcterms:W3CDTF">2016-09-08T07:49:29Z</dcterms:modified>
</cp:coreProperties>
</file>