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odor Mihayl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19T10:19:47.850">
    <p:pos x="196" y="725"/>
    <p:text>Tuk kazvash samo tezi v bold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at-would-happen-if-you-removed-an-electron-or-a-proton-out-of-an-atom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d23ba68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d23ba68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cloud is created with https://www.wordclouds.com/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3d23ba68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3d23ba68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cloud is created with https://www.wordclouds.com/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3d23ba68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3d23ba68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cloud is created with https://www.wordclouds.com/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3d23ba68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3d23ba68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cloud is created with https://www.wordclouds.com/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3d23ba68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3d23ba68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cloud is created with https://www.wordclouds.com/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d474a148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d474a148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d3cd3c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d3cd3c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d474a148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d474a148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d3cd3c98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d3cd3c98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d3cd3c98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d3cd3c98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3c759007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3c759007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3a74898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3a74898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3cfba4e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3cfba4e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382aae1b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382aae1b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382aae1b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382aae1b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382aae1b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382aae1b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d3cd3c98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d3cd3c98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382aae1b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a382aae1b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a382aae1b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a382aae1b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Niche subjects: Professional, Philosophy, Economics, Geology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d2859db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d2859db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3a74898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3a74898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d3653c6b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d3653c6b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first question: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https://www.quora.com/What-would-happen-if-you-removed-an-electron-or-a-proton-out-of-an-atom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The act of removing electrons from an atom is called </a:t>
            </a:r>
            <a:r>
              <a:rPr b="1" lang="en" sz="115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oxidation</a:t>
            </a:r>
            <a:r>
              <a:rPr lang="en" sz="115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. When an atom oxidises, it terns into an cation (a cation is a positively charged ion). The atom decreases in radius because there is less shielding effect among the existing electrons.</a:t>
            </a:r>
            <a:br>
              <a:rPr lang="en" sz="115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15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5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For the second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d3cd3c98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d3cd3c98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Fine-grained in QA is not new (Mihaylov and Frank, 2019; Xu et al., 2020)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3c7590078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3c759007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Fine-grained in QA is not new (Mihaylov and Frank, 2019; Xu et al., 2020)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d3cd3c98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d3cd3c9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Fine-grained in QA is not new (Mihaylov and Frank, 2019; Xu et al., 2020)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3c759007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3c759007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d474a148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9d474a148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9d474a148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9d474a14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d3cd3c9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d3cd3c9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Some countries allow students to take official 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examinations in several languages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d3cd3c9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d3cd3c9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d3cd3c98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d3cd3c98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d3cd3c98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d3cd3c98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d23ba68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d23ba68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d23ba68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d23ba68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d23ba68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3d23ba68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3d23ba68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3d23ba68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3d23ba68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3d23ba68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3d23ba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3d23ba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cloud is created with https://www.wordclouds.com/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en.wikipedia.org/wiki/Branch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atriculation_examination" TargetMode="External"/><Relationship Id="rId4" Type="http://schemas.openxmlformats.org/officeDocument/2006/relationships/hyperlink" Target="https://en.wikipedia.org/wiki/Exit_examin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github.com/mhardalov/exams-qa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Eχαμs</a:t>
            </a:r>
            <a:r>
              <a:rPr b="1"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: A Multi-Subject High School Examinations Dataset for Cross-Lingual and Multilingual Question Answering</a:t>
            </a:r>
            <a:endParaRPr b="1" sz="20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Momchil Hardalov</a:t>
            </a:r>
            <a:r>
              <a:rPr baseline="30000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Todor Mihaylov</a:t>
            </a:r>
            <a:r>
              <a:rPr baseline="30000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Dimitrina Zlatkova</a:t>
            </a:r>
            <a:r>
              <a:rPr baseline="30000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Yoan Dinkov</a:t>
            </a:r>
            <a:r>
              <a:rPr baseline="30000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Ivan Koychev</a:t>
            </a:r>
            <a:r>
              <a:rPr baseline="30000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Preslav Nakov</a:t>
            </a:r>
            <a:r>
              <a:rPr baseline="30000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 sz="14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aseline="30000"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Sofia University </a:t>
            </a:r>
            <a:r>
              <a:rPr baseline="30000"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Heidelberg University </a:t>
            </a:r>
            <a:r>
              <a:rPr baseline="30000"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Qatar Computing Research Institute, HBKU</a:t>
            </a:r>
            <a:endParaRPr i="1" sz="14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The 2020 Conference on Empirical Methods in Natural Language Processing (EMNLP 2020)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025"/>
            <a:ext cx="2304288" cy="9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846" y="87361"/>
            <a:ext cx="2305444" cy="9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856" y="86025"/>
            <a:ext cx="2304288" cy="97840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081075" y="1846550"/>
            <a:ext cx="3867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5489150" y="140225"/>
            <a:ext cx="35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294" name="Google Shape;2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0" y="529475"/>
            <a:ext cx="8512200" cy="446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/>
          <p:nvPr/>
        </p:nvSpPr>
        <p:spPr>
          <a:xfrm>
            <a:off x="260525" y="529475"/>
            <a:ext cx="2781900" cy="4527300"/>
          </a:xfrm>
          <a:prstGeom prst="rect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5489150" y="140225"/>
            <a:ext cx="35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302" name="Google Shape;3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303" name="Google Shape;3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0" y="529475"/>
            <a:ext cx="8512200" cy="4461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2698925" y="1218650"/>
            <a:ext cx="2781900" cy="3838200"/>
          </a:xfrm>
          <a:prstGeom prst="rect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5489150" y="140225"/>
            <a:ext cx="35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310" name="Google Shape;31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0" y="529475"/>
            <a:ext cx="8512200" cy="4461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/>
          <p:nvPr/>
        </p:nvSpPr>
        <p:spPr>
          <a:xfrm>
            <a:off x="5100350" y="1218650"/>
            <a:ext cx="2286000" cy="2124900"/>
          </a:xfrm>
          <a:prstGeom prst="rect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type="title"/>
          </p:nvPr>
        </p:nvSpPr>
        <p:spPr>
          <a:xfrm>
            <a:off x="5489150" y="140225"/>
            <a:ext cx="35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318" name="Google Shape;3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319" name="Google Shape;3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0" y="529475"/>
            <a:ext cx="8512200" cy="4461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 txBox="1"/>
          <p:nvPr/>
        </p:nvSpPr>
        <p:spPr>
          <a:xfrm>
            <a:off x="7210975" y="1605250"/>
            <a:ext cx="1775700" cy="2655600"/>
          </a:xfrm>
          <a:prstGeom prst="rect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5489150" y="140225"/>
            <a:ext cx="35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326" name="Google Shape;3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327" name="Google Shape;3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0" y="529475"/>
            <a:ext cx="8512200" cy="4461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 txBox="1"/>
          <p:nvPr/>
        </p:nvSpPr>
        <p:spPr>
          <a:xfrm>
            <a:off x="5068400" y="3286125"/>
            <a:ext cx="2286000" cy="1277400"/>
          </a:xfrm>
          <a:prstGeom prst="rect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and Categories</a:t>
            </a:r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11700" y="1152475"/>
            <a:ext cx="49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Natural Science </a:t>
            </a:r>
            <a:br>
              <a:rPr lang="en"/>
            </a:br>
            <a:r>
              <a:rPr i="1" lang="en" sz="1600"/>
              <a:t>“the study of natural phenomena”</a:t>
            </a:r>
            <a:r>
              <a:rPr baseline="30000" i="1" lang="en"/>
              <a:t>*</a:t>
            </a:r>
            <a:endParaRPr baseline="30000" i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/>
              <a:t>Biology, Chemistry, Geology, Physics, Science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Social Science </a:t>
            </a:r>
            <a:br>
              <a:rPr lang="en"/>
            </a:br>
            <a:r>
              <a:rPr i="1" lang="en" sz="1600"/>
              <a:t>“the study of human behavior and societies”</a:t>
            </a:r>
            <a:r>
              <a:rPr baseline="30000" i="1" lang="en"/>
              <a:t>*</a:t>
            </a:r>
            <a:endParaRPr baseline="30000" i="1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Business &amp; Economics, Citizenship, Ethics, Geography, History, Philosophy, Politics, Psychology, Social, Sociology </a:t>
            </a:r>
            <a:endParaRPr sz="1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Other</a:t>
            </a:r>
            <a:r>
              <a:rPr lang="en"/>
              <a:t> </a:t>
            </a:r>
            <a:br>
              <a:rPr lang="en"/>
            </a:br>
            <a:r>
              <a:rPr i="1" lang="en" sz="1600"/>
              <a:t>Applied Studies, Arts, Religion, etc.</a:t>
            </a:r>
            <a:endParaRPr i="1" sz="16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Agriculture, Fine Arts, Forestry, Informatics, Islamic Studies, Landscaping, Professional, Religion, Tourism</a:t>
            </a:r>
            <a:endParaRPr sz="1000"/>
          </a:p>
        </p:txBody>
      </p:sp>
      <p:sp>
        <p:nvSpPr>
          <p:cNvPr id="335" name="Google Shape;3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75" y="2666875"/>
            <a:ext cx="3853926" cy="199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456" y="742950"/>
            <a:ext cx="4249092" cy="19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7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*Definitions are taken from </a:t>
            </a:r>
            <a:r>
              <a:rPr i="1" lang="en" sz="1000" u="sng">
                <a:solidFill>
                  <a:schemeClr val="hlink"/>
                </a:solidFill>
                <a:hlinkClick r:id="rId5"/>
              </a:rPr>
              <a:t>https://en.wikipedia.org/wiki/Branches of science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Reasoning and Knowledge Types</a:t>
            </a:r>
            <a:endParaRPr/>
          </a:p>
        </p:txBody>
      </p:sp>
      <p:sp>
        <p:nvSpPr>
          <p:cNvPr id="344" name="Google Shape;3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964" y="1694950"/>
            <a:ext cx="3773968" cy="227685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*We followed the procedure and re-used the annotation types presented in (Clark et al., 2018; Boratko et al., 2018)</a:t>
            </a:r>
            <a:endParaRPr/>
          </a:p>
        </p:txBody>
      </p:sp>
      <p:pic>
        <p:nvPicPr>
          <p:cNvPr id="347" name="Google Shape;3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0" y="1693925"/>
            <a:ext cx="4967001" cy="22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/>
        </p:nvSpPr>
        <p:spPr>
          <a:xfrm>
            <a:off x="1730759" y="1246325"/>
            <a:ext cx="147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Reasoning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6529409" y="1246325"/>
            <a:ext cx="147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Knowledge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</a:t>
            </a:r>
            <a:endParaRPr/>
          </a:p>
        </p:txBody>
      </p:sp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 Training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Retrieval*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Fine-Tuning with External Knowledge</a:t>
            </a:r>
            <a:r>
              <a:rPr b="1" baseline="30000" lang="en"/>
              <a:t>*</a:t>
            </a:r>
            <a:endParaRPr b="1"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Multilingual BERT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XLM-RoBERTa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Without External Knowledge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XLM-R without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Pre-trained Model as a Knowledge Base</a:t>
            </a:r>
            <a:br>
              <a:rPr lang="en"/>
            </a:br>
            <a:r>
              <a:rPr lang="en"/>
              <a:t>(Question + [MASK_option])</a:t>
            </a:r>
            <a:endParaRPr/>
          </a:p>
        </p:txBody>
      </p:sp>
      <p:sp>
        <p:nvSpPr>
          <p:cNvPr id="356" name="Google Shape;3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57" name="Google Shape;357;p29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*All the baselines that require context, query an inverted index built on top of the language specific Wikipedias’ dumps.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Explore the multilingual and the cross-lingual question answering capabilities of different models.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Multilingual</a:t>
            </a:r>
            <a:r>
              <a:rPr lang="en"/>
              <a:t> (Multi-language transfer)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37.5%, Dev 12.5%, Test* 50%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Cross-lingual </a:t>
            </a:r>
            <a:r>
              <a:rPr lang="en"/>
              <a:t>(Transfer from </a:t>
            </a:r>
            <a:r>
              <a:rPr i="1" lang="en"/>
              <a:t>Lang</a:t>
            </a:r>
            <a:r>
              <a:rPr baseline="-25000" i="1" lang="en"/>
              <a:t>Source</a:t>
            </a:r>
            <a:r>
              <a:rPr lang="en"/>
              <a:t> to </a:t>
            </a:r>
            <a:r>
              <a:rPr i="1" lang="en"/>
              <a:t>Lang</a:t>
            </a:r>
            <a:r>
              <a:rPr baseline="-25000" i="1" lang="en"/>
              <a:t>Target</a:t>
            </a:r>
            <a:r>
              <a:rPr lang="en"/>
              <a:t>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Source: Train 80%, Dev 20%, Target: </a:t>
            </a:r>
            <a:r>
              <a:rPr i="1" lang="en"/>
              <a:t>Multilingual Test*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Caveats:</a:t>
            </a:r>
            <a:endParaRPr i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i="1" lang="en" sz="1000"/>
              <a:t>*For languages with less than 900 questions we only have Test </a:t>
            </a:r>
            <a:endParaRPr i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i="1" lang="en" sz="1000"/>
              <a:t>There are no parallel questions in different subsets </a:t>
            </a:r>
            <a:endParaRPr i="1" sz="1000"/>
          </a:p>
        </p:txBody>
      </p:sp>
      <p:sp>
        <p:nvSpPr>
          <p:cNvPr id="364" name="Google Shape;36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1361525"/>
            <a:ext cx="8000278" cy="3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Multilingual Evaluation</a:t>
            </a:r>
            <a:endParaRPr/>
          </a:p>
        </p:txBody>
      </p:sp>
      <p:sp>
        <p:nvSpPr>
          <p:cNvPr id="371" name="Google Shape;3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 rot="-5400000">
            <a:off x="154200" y="3943116"/>
            <a:ext cx="879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373" name="Google Shape;373;p31"/>
          <p:cNvSpPr txBox="1"/>
          <p:nvPr/>
        </p:nvSpPr>
        <p:spPr>
          <a:xfrm rot="-5400000">
            <a:off x="95400" y="2922924"/>
            <a:ext cx="99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With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374" name="Google Shape;374;p31"/>
          <p:cNvSpPr txBox="1"/>
          <p:nvPr/>
        </p:nvSpPr>
        <p:spPr>
          <a:xfrm rot="-5400000">
            <a:off x="186600" y="1917324"/>
            <a:ext cx="81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Baselines</a:t>
            </a:r>
            <a:endParaRPr sz="1000"/>
          </a:p>
        </p:txBody>
      </p:sp>
      <p:sp>
        <p:nvSpPr>
          <p:cNvPr id="375" name="Google Shape;375;p31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*All the baselines that require context, query an inverted index built on top of the language specific Wikipedias’ dumps.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321375" y="841725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multiple languages benefit when combined together?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Matriculation (Exit) Exam?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b="1" lang="en"/>
              <a:t>: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“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An 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exam (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test) that students must pass to receive a diploma (leaving certificate) and graduate from school, can be a university </a:t>
            </a:r>
            <a:r>
              <a:rPr i="1" lang="en">
                <a:solidFill>
                  <a:srgbClr val="666666"/>
                </a:solidFill>
              </a:rPr>
              <a:t>entrance examination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.”</a:t>
            </a:r>
            <a:endParaRPr i="1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Taken by students graduating from high school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requires knowledge learned through the entire course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take exams for several school subjects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hlink"/>
                </a:solidFill>
                <a:hlinkClick r:id="rId3"/>
              </a:rPr>
              <a:t>https://en.wikipedia.org/wiki/Matriculation_examination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hlink"/>
                </a:solidFill>
                <a:hlinkClick r:id="rId4"/>
              </a:rPr>
              <a:t>https://en.wikipedia.org/wiki/Exit_examination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1361525"/>
            <a:ext cx="8000278" cy="3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/>
          <p:nvPr>
            <p:ph type="title"/>
          </p:nvPr>
        </p:nvSpPr>
        <p:spPr>
          <a:xfrm>
            <a:off x="6116000" y="61425"/>
            <a:ext cx="29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Multilingual Evaluation</a:t>
            </a:r>
            <a:endParaRPr sz="1800"/>
          </a:p>
        </p:txBody>
      </p:sp>
      <p:sp>
        <p:nvSpPr>
          <p:cNvPr id="383" name="Google Shape;3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 rot="-5400000">
            <a:off x="154200" y="3943116"/>
            <a:ext cx="879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385" name="Google Shape;385;p32"/>
          <p:cNvSpPr txBox="1"/>
          <p:nvPr/>
        </p:nvSpPr>
        <p:spPr>
          <a:xfrm rot="-5400000">
            <a:off x="95400" y="2922924"/>
            <a:ext cx="99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With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386" name="Google Shape;386;p32"/>
          <p:cNvSpPr txBox="1"/>
          <p:nvPr/>
        </p:nvSpPr>
        <p:spPr>
          <a:xfrm rot="-5400000">
            <a:off x="186600" y="1917324"/>
            <a:ext cx="81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B3B5A"/>
                </a:solidFill>
              </a:rPr>
              <a:t>Standard Baselines</a:t>
            </a:r>
            <a:endParaRPr b="1" sz="1000">
              <a:solidFill>
                <a:srgbClr val="EB3B5A"/>
              </a:solidFill>
            </a:endParaRPr>
          </a:p>
        </p:txBody>
      </p:sp>
      <p:cxnSp>
        <p:nvCxnSpPr>
          <p:cNvPr id="387" name="Google Shape;387;p32"/>
          <p:cNvCxnSpPr/>
          <p:nvPr/>
        </p:nvCxnSpPr>
        <p:spPr>
          <a:xfrm>
            <a:off x="832104" y="1929384"/>
            <a:ext cx="4500" cy="528300"/>
          </a:xfrm>
          <a:prstGeom prst="straightConnector1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 txBox="1"/>
          <p:nvPr/>
        </p:nvSpPr>
        <p:spPr>
          <a:xfrm>
            <a:off x="428625" y="542200"/>
            <a:ext cx="80004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IR does not work well alone</a:t>
            </a:r>
            <a:endParaRPr b="1" sz="2100">
              <a:solidFill>
                <a:srgbClr val="EB3B5A"/>
              </a:solidFill>
            </a:endParaRPr>
          </a:p>
        </p:txBody>
      </p:sp>
      <p:sp>
        <p:nvSpPr>
          <p:cNvPr id="389" name="Google Shape;389;p32"/>
          <p:cNvSpPr/>
          <p:nvPr/>
        </p:nvSpPr>
        <p:spPr>
          <a:xfrm rot="10800000">
            <a:off x="8646594" y="2033296"/>
            <a:ext cx="143225" cy="320461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28575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390" name="Google Shape;390;p32"/>
          <p:cNvSpPr txBox="1"/>
          <p:nvPr/>
        </p:nvSpPr>
        <p:spPr>
          <a:xfrm>
            <a:off x="8750226" y="2078925"/>
            <a:ext cx="470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3.6%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*All the baselines that require context, query an inverted index built on top of the language specific Wikipedias’ dumps.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11</a:t>
            </a:r>
            <a:endParaRPr/>
          </a:p>
        </p:txBody>
      </p:sp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1361525"/>
            <a:ext cx="8000278" cy="3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 rot="-5400000">
            <a:off x="154200" y="3943116"/>
            <a:ext cx="879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399" name="Google Shape;399;p33"/>
          <p:cNvSpPr txBox="1"/>
          <p:nvPr/>
        </p:nvSpPr>
        <p:spPr>
          <a:xfrm rot="-5400000">
            <a:off x="95400" y="2922924"/>
            <a:ext cx="99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B3B5A"/>
                </a:solidFill>
              </a:rPr>
              <a:t>With External  Knowledge</a:t>
            </a:r>
            <a:endParaRPr b="1" sz="1000">
              <a:solidFill>
                <a:srgbClr val="EB3B5A"/>
              </a:solidFill>
            </a:endParaRPr>
          </a:p>
        </p:txBody>
      </p:sp>
      <p:sp>
        <p:nvSpPr>
          <p:cNvPr id="400" name="Google Shape;400;p33"/>
          <p:cNvSpPr txBox="1"/>
          <p:nvPr/>
        </p:nvSpPr>
        <p:spPr>
          <a:xfrm rot="-5400000">
            <a:off x="186600" y="1917324"/>
            <a:ext cx="81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Baselines</a:t>
            </a:r>
            <a:endParaRPr sz="1000"/>
          </a:p>
        </p:txBody>
      </p:sp>
      <p:sp>
        <p:nvSpPr>
          <p:cNvPr id="401" name="Google Shape;401;p33"/>
          <p:cNvSpPr txBox="1"/>
          <p:nvPr/>
        </p:nvSpPr>
        <p:spPr>
          <a:xfrm>
            <a:off x="3201750" y="2487700"/>
            <a:ext cx="1008300" cy="3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-0.8</a:t>
            </a:r>
            <a:r>
              <a:rPr b="1" i="1" lang="en" sz="1200">
                <a:solidFill>
                  <a:srgbClr val="EB3B5A"/>
                </a:solidFill>
              </a:rPr>
              <a:t>-+1.4%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402" name="Google Shape;402;p33"/>
          <p:cNvSpPr txBox="1"/>
          <p:nvPr/>
        </p:nvSpPr>
        <p:spPr>
          <a:xfrm>
            <a:off x="2212848" y="2679200"/>
            <a:ext cx="1008300" cy="509100"/>
          </a:xfrm>
          <a:prstGeom prst="rect">
            <a:avLst/>
          </a:prstGeom>
          <a:noFill/>
          <a:ln cap="flat" cmpd="sng" w="762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 rot="10800000">
            <a:off x="8619744" y="2807208"/>
            <a:ext cx="143225" cy="320461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28575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404" name="Google Shape;404;p33"/>
          <p:cNvSpPr txBox="1"/>
          <p:nvPr/>
        </p:nvSpPr>
        <p:spPr>
          <a:xfrm>
            <a:off x="8723376" y="2852838"/>
            <a:ext cx="470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2</a:t>
            </a:r>
            <a:r>
              <a:rPr b="1" i="1" lang="en" sz="1200">
                <a:solidFill>
                  <a:srgbClr val="EB3B5A"/>
                </a:solidFill>
              </a:rPr>
              <a:t>.4%</a:t>
            </a:r>
            <a:endParaRPr b="1" i="1" sz="1200">
              <a:solidFill>
                <a:srgbClr val="EB3B5A"/>
              </a:solidFill>
            </a:endParaRPr>
          </a:p>
        </p:txBody>
      </p:sp>
      <p:cxnSp>
        <p:nvCxnSpPr>
          <p:cNvPr id="405" name="Google Shape;405;p33"/>
          <p:cNvCxnSpPr/>
          <p:nvPr/>
        </p:nvCxnSpPr>
        <p:spPr>
          <a:xfrm>
            <a:off x="832104" y="2679192"/>
            <a:ext cx="4500" cy="528300"/>
          </a:xfrm>
          <a:prstGeom prst="straightConnector1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3"/>
          <p:cNvSpPr/>
          <p:nvPr/>
        </p:nvSpPr>
        <p:spPr>
          <a:xfrm rot="-6164630">
            <a:off x="3405700" y="2714936"/>
            <a:ext cx="143230" cy="320491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28575">
            <a:solidFill>
              <a:srgbClr val="EB3B5A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407" name="Google Shape;407;p33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*All the baselines that require context, query an inverted index built on top of the language specific Wikipedias’ dumps.</a:t>
            </a:r>
            <a:endParaRPr/>
          </a:p>
        </p:txBody>
      </p:sp>
      <p:sp>
        <p:nvSpPr>
          <p:cNvPr id="408" name="Google Shape;408;p33"/>
          <p:cNvSpPr txBox="1"/>
          <p:nvPr/>
        </p:nvSpPr>
        <p:spPr>
          <a:xfrm>
            <a:off x="565675" y="488150"/>
            <a:ext cx="49776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Fine-tuning on QA (in-domain) data from multiple languages has a large impact.</a:t>
            </a:r>
            <a:endParaRPr b="1" sz="1800">
              <a:solidFill>
                <a:srgbClr val="EB3B5A"/>
              </a:solidFill>
            </a:endParaRPr>
          </a:p>
        </p:txBody>
      </p:sp>
      <p:sp>
        <p:nvSpPr>
          <p:cNvPr id="409" name="Google Shape;409;p33"/>
          <p:cNvSpPr txBox="1"/>
          <p:nvPr>
            <p:ph type="title"/>
          </p:nvPr>
        </p:nvSpPr>
        <p:spPr>
          <a:xfrm>
            <a:off x="6116000" y="61425"/>
            <a:ext cx="29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Multilingual Evaluation</a:t>
            </a:r>
            <a:endParaRPr sz="1800"/>
          </a:p>
        </p:txBody>
      </p:sp>
      <p:sp>
        <p:nvSpPr>
          <p:cNvPr id="410" name="Google Shape;410;p33"/>
          <p:cNvSpPr/>
          <p:nvPr/>
        </p:nvSpPr>
        <p:spPr>
          <a:xfrm flipH="1" rot="10800000">
            <a:off x="8221055" y="2578608"/>
            <a:ext cx="143225" cy="320461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28575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411" name="Google Shape;411;p33"/>
          <p:cNvSpPr txBox="1"/>
          <p:nvPr/>
        </p:nvSpPr>
        <p:spPr>
          <a:xfrm flipH="1">
            <a:off x="7713748" y="2624238"/>
            <a:ext cx="470700" cy="2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0.5%</a:t>
            </a:r>
            <a:endParaRPr b="1" i="1" sz="1200">
              <a:solidFill>
                <a:srgbClr val="EB3B5A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1361525"/>
            <a:ext cx="8000278" cy="3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18" name="Google Shape;418;p34"/>
          <p:cNvSpPr txBox="1"/>
          <p:nvPr/>
        </p:nvSpPr>
        <p:spPr>
          <a:xfrm rot="-5400000">
            <a:off x="154200" y="3943116"/>
            <a:ext cx="879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419" name="Google Shape;419;p34"/>
          <p:cNvSpPr txBox="1"/>
          <p:nvPr/>
        </p:nvSpPr>
        <p:spPr>
          <a:xfrm rot="-5400000">
            <a:off x="95400" y="2922924"/>
            <a:ext cx="99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B3B5A"/>
                </a:solidFill>
              </a:rPr>
              <a:t>With External  Knowledge</a:t>
            </a:r>
            <a:endParaRPr b="1" sz="1000">
              <a:solidFill>
                <a:srgbClr val="EB3B5A"/>
              </a:solidFill>
            </a:endParaRPr>
          </a:p>
        </p:txBody>
      </p:sp>
      <p:sp>
        <p:nvSpPr>
          <p:cNvPr id="420" name="Google Shape;420;p34"/>
          <p:cNvSpPr txBox="1"/>
          <p:nvPr/>
        </p:nvSpPr>
        <p:spPr>
          <a:xfrm rot="-5400000">
            <a:off x="186600" y="1917324"/>
            <a:ext cx="81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Baselines</a:t>
            </a:r>
            <a:endParaRPr sz="1000"/>
          </a:p>
        </p:txBody>
      </p:sp>
      <p:sp>
        <p:nvSpPr>
          <p:cNvPr id="421" name="Google Shape;421;p34"/>
          <p:cNvSpPr txBox="1"/>
          <p:nvPr/>
        </p:nvSpPr>
        <p:spPr>
          <a:xfrm>
            <a:off x="8311400" y="3212600"/>
            <a:ext cx="403500" cy="509100"/>
          </a:xfrm>
          <a:prstGeom prst="rect">
            <a:avLst/>
          </a:prstGeom>
          <a:noFill/>
          <a:ln cap="flat" cmpd="sng" w="762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34"/>
          <p:cNvCxnSpPr/>
          <p:nvPr/>
        </p:nvCxnSpPr>
        <p:spPr>
          <a:xfrm>
            <a:off x="832104" y="3200400"/>
            <a:ext cx="4500" cy="528300"/>
          </a:xfrm>
          <a:prstGeom prst="straightConnector1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4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*All the baselines that require context, query an inverted index built on top of the language specific Wikipedias’ dumps.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565675" y="488150"/>
            <a:ext cx="6490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EB3B5A"/>
                </a:solidFill>
              </a:rPr>
              <a:t>XLM-R</a:t>
            </a:r>
            <a:r>
              <a:rPr b="1" baseline="-25000" i="1" lang="en" sz="1800">
                <a:solidFill>
                  <a:srgbClr val="EB3B5A"/>
                </a:solidFill>
              </a:rPr>
              <a:t>Base</a:t>
            </a:r>
            <a:r>
              <a:rPr b="1" lang="en" sz="1800">
                <a:solidFill>
                  <a:srgbClr val="EB3B5A"/>
                </a:solidFill>
              </a:rPr>
              <a:t> and </a:t>
            </a:r>
            <a:r>
              <a:rPr b="1" i="1" lang="en" sz="1800">
                <a:solidFill>
                  <a:srgbClr val="EB3B5A"/>
                </a:solidFill>
              </a:rPr>
              <a:t>mBERT</a:t>
            </a:r>
            <a:r>
              <a:rPr b="1" lang="en" sz="1800">
                <a:solidFill>
                  <a:srgbClr val="EB3B5A"/>
                </a:solidFill>
              </a:rPr>
              <a:t> have close performance on </a:t>
            </a:r>
            <a:r>
              <a:rPr b="1" i="1" lang="en" sz="1800">
                <a:solidFill>
                  <a:srgbClr val="EB3B5A"/>
                </a:solidFill>
              </a:rPr>
              <a:t>Eχαμs</a:t>
            </a:r>
            <a:endParaRPr b="1" sz="1800">
              <a:solidFill>
                <a:srgbClr val="EB3B5A"/>
              </a:solidFill>
            </a:endParaRPr>
          </a:p>
        </p:txBody>
      </p:sp>
      <p:sp>
        <p:nvSpPr>
          <p:cNvPr id="425" name="Google Shape;425;p34"/>
          <p:cNvSpPr txBox="1"/>
          <p:nvPr>
            <p:ph type="title"/>
          </p:nvPr>
        </p:nvSpPr>
        <p:spPr>
          <a:xfrm>
            <a:off x="6116000" y="61425"/>
            <a:ext cx="29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Multilingual Evaluation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1361525"/>
            <a:ext cx="8000278" cy="3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32" name="Google Shape;432;p35"/>
          <p:cNvSpPr txBox="1"/>
          <p:nvPr/>
        </p:nvSpPr>
        <p:spPr>
          <a:xfrm rot="-5400000">
            <a:off x="154200" y="3943116"/>
            <a:ext cx="879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433" name="Google Shape;433;p35"/>
          <p:cNvSpPr txBox="1"/>
          <p:nvPr/>
        </p:nvSpPr>
        <p:spPr>
          <a:xfrm rot="-5400000">
            <a:off x="95400" y="2922924"/>
            <a:ext cx="99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B3B5A"/>
                </a:solidFill>
              </a:rPr>
              <a:t>With External  Knowledge</a:t>
            </a:r>
            <a:endParaRPr b="1" sz="1000">
              <a:solidFill>
                <a:srgbClr val="EB3B5A"/>
              </a:solidFill>
            </a:endParaRPr>
          </a:p>
        </p:txBody>
      </p:sp>
      <p:sp>
        <p:nvSpPr>
          <p:cNvPr id="434" name="Google Shape;434;p35"/>
          <p:cNvSpPr txBox="1"/>
          <p:nvPr/>
        </p:nvSpPr>
        <p:spPr>
          <a:xfrm rot="-5400000">
            <a:off x="186600" y="1917324"/>
            <a:ext cx="81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Baselines</a:t>
            </a:r>
            <a:endParaRPr sz="1000"/>
          </a:p>
        </p:txBody>
      </p:sp>
      <p:sp>
        <p:nvSpPr>
          <p:cNvPr id="435" name="Google Shape;435;p35"/>
          <p:cNvSpPr txBox="1"/>
          <p:nvPr/>
        </p:nvSpPr>
        <p:spPr>
          <a:xfrm>
            <a:off x="8330184" y="3441200"/>
            <a:ext cx="352500" cy="509100"/>
          </a:xfrm>
          <a:prstGeom prst="rect">
            <a:avLst/>
          </a:prstGeom>
          <a:noFill/>
          <a:ln cap="flat" cmpd="sng" w="762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 txBox="1"/>
          <p:nvPr/>
        </p:nvSpPr>
        <p:spPr>
          <a:xfrm>
            <a:off x="615900" y="461100"/>
            <a:ext cx="55758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Training on more data in a single </a:t>
            </a:r>
            <a:r>
              <a:rPr b="1" lang="en" sz="1800">
                <a:solidFill>
                  <a:srgbClr val="EB3B5A"/>
                </a:solidFill>
              </a:rPr>
              <a:t>language</a:t>
            </a:r>
            <a:r>
              <a:rPr b="1" lang="en" sz="1800">
                <a:solidFill>
                  <a:srgbClr val="EB3B5A"/>
                </a:solidFill>
              </a:rPr>
              <a:t> helps</a:t>
            </a:r>
            <a:r>
              <a:rPr b="1" lang="en" sz="1800">
                <a:solidFill>
                  <a:srgbClr val="EB3B5A"/>
                </a:solidFill>
              </a:rPr>
              <a:t>.</a:t>
            </a:r>
            <a:endParaRPr b="1" sz="1800">
              <a:solidFill>
                <a:srgbClr val="EB3B5A"/>
              </a:solidFill>
            </a:endParaRPr>
          </a:p>
        </p:txBody>
      </p:sp>
      <p:cxnSp>
        <p:nvCxnSpPr>
          <p:cNvPr id="437" name="Google Shape;437;p35"/>
          <p:cNvCxnSpPr/>
          <p:nvPr/>
        </p:nvCxnSpPr>
        <p:spPr>
          <a:xfrm>
            <a:off x="832104" y="3429000"/>
            <a:ext cx="4500" cy="528300"/>
          </a:xfrm>
          <a:prstGeom prst="straightConnector1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5"/>
          <p:cNvSpPr txBox="1"/>
          <p:nvPr/>
        </p:nvSpPr>
        <p:spPr>
          <a:xfrm>
            <a:off x="6647900" y="3061675"/>
            <a:ext cx="2025000" cy="30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9%  relative </a:t>
            </a:r>
            <a:r>
              <a:rPr b="1" i="1" lang="en" sz="1200">
                <a:solidFill>
                  <a:srgbClr val="EB3B5A"/>
                </a:solidFill>
              </a:rPr>
              <a:t>improvement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439" name="Google Shape;439;p35"/>
          <p:cNvSpPr/>
          <p:nvPr/>
        </p:nvSpPr>
        <p:spPr>
          <a:xfrm rot="9677380">
            <a:off x="8711605" y="3184835"/>
            <a:ext cx="143232" cy="320465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440" name="Google Shape;440;p35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*All the baselines that require context, query an inverted index built on top of the language specific Wikipedias’ dumps.</a:t>
            </a:r>
            <a:endParaRPr/>
          </a:p>
        </p:txBody>
      </p:sp>
      <p:sp>
        <p:nvSpPr>
          <p:cNvPr id="441" name="Google Shape;441;p35"/>
          <p:cNvSpPr txBox="1"/>
          <p:nvPr>
            <p:ph type="title"/>
          </p:nvPr>
        </p:nvSpPr>
        <p:spPr>
          <a:xfrm>
            <a:off x="6116000" y="61425"/>
            <a:ext cx="29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Multilingual Evaluation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1361525"/>
            <a:ext cx="8000278" cy="3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48" name="Google Shape;448;p36"/>
          <p:cNvSpPr txBox="1"/>
          <p:nvPr/>
        </p:nvSpPr>
        <p:spPr>
          <a:xfrm rot="-5400000">
            <a:off x="135600" y="3924525"/>
            <a:ext cx="917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B3B5A"/>
                </a:solidFill>
              </a:rPr>
              <a:t>No</a:t>
            </a:r>
            <a:r>
              <a:rPr b="1" lang="en" sz="1000">
                <a:solidFill>
                  <a:srgbClr val="EB3B5A"/>
                </a:solidFill>
              </a:rPr>
              <a:t> External  Knowledge</a:t>
            </a:r>
            <a:endParaRPr b="1" sz="1000">
              <a:solidFill>
                <a:srgbClr val="EB3B5A"/>
              </a:solidFill>
            </a:endParaRPr>
          </a:p>
        </p:txBody>
      </p:sp>
      <p:sp>
        <p:nvSpPr>
          <p:cNvPr id="449" name="Google Shape;449;p36"/>
          <p:cNvSpPr txBox="1"/>
          <p:nvPr/>
        </p:nvSpPr>
        <p:spPr>
          <a:xfrm rot="-5400000">
            <a:off x="95400" y="2922924"/>
            <a:ext cx="99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With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450" name="Google Shape;450;p36"/>
          <p:cNvSpPr txBox="1"/>
          <p:nvPr/>
        </p:nvSpPr>
        <p:spPr>
          <a:xfrm rot="-5400000">
            <a:off x="186600" y="1917324"/>
            <a:ext cx="81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Baselines</a:t>
            </a:r>
            <a:endParaRPr sz="1000"/>
          </a:p>
        </p:txBody>
      </p:sp>
      <p:sp>
        <p:nvSpPr>
          <p:cNvPr id="451" name="Google Shape;451;p36"/>
          <p:cNvSpPr txBox="1"/>
          <p:nvPr/>
        </p:nvSpPr>
        <p:spPr>
          <a:xfrm>
            <a:off x="612300" y="636875"/>
            <a:ext cx="481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The questions are hard, the knowledge in the LM is not enough .*</a:t>
            </a:r>
            <a:endParaRPr b="1" sz="1800">
              <a:solidFill>
                <a:srgbClr val="EB3B5A"/>
              </a:solidFill>
            </a:endParaRPr>
          </a:p>
        </p:txBody>
      </p:sp>
      <p:sp>
        <p:nvSpPr>
          <p:cNvPr id="452" name="Google Shape;452;p36"/>
          <p:cNvSpPr/>
          <p:nvPr/>
        </p:nvSpPr>
        <p:spPr>
          <a:xfrm rot="10800000">
            <a:off x="8652675" y="2075894"/>
            <a:ext cx="143225" cy="1975656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453" name="Google Shape;453;p36"/>
          <p:cNvSpPr txBox="1"/>
          <p:nvPr/>
        </p:nvSpPr>
        <p:spPr>
          <a:xfrm>
            <a:off x="8814816" y="2933150"/>
            <a:ext cx="336000" cy="2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1%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*One might get better results, if the questions are re-written as sentences.</a:t>
            </a:r>
            <a:endParaRPr/>
          </a:p>
        </p:txBody>
      </p:sp>
      <p:sp>
        <p:nvSpPr>
          <p:cNvPr id="455" name="Google Shape;455;p36"/>
          <p:cNvSpPr txBox="1"/>
          <p:nvPr>
            <p:ph type="title"/>
          </p:nvPr>
        </p:nvSpPr>
        <p:spPr>
          <a:xfrm>
            <a:off x="6116000" y="61425"/>
            <a:ext cx="29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Multilingual Evaluation</a:t>
            </a:r>
            <a:endParaRPr sz="1800"/>
          </a:p>
        </p:txBody>
      </p:sp>
      <p:sp>
        <p:nvSpPr>
          <p:cNvPr id="456" name="Google Shape;456;p36"/>
          <p:cNvSpPr/>
          <p:nvPr/>
        </p:nvSpPr>
        <p:spPr>
          <a:xfrm flipH="1" rot="10800000">
            <a:off x="8205571" y="3112752"/>
            <a:ext cx="137281" cy="1168198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457" name="Google Shape;457;p36"/>
          <p:cNvSpPr txBox="1"/>
          <p:nvPr/>
        </p:nvSpPr>
        <p:spPr>
          <a:xfrm flipH="1">
            <a:off x="7799832" y="3577099"/>
            <a:ext cx="387600" cy="1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9%</a:t>
            </a:r>
            <a:endParaRPr b="1" i="1" sz="1200">
              <a:solidFill>
                <a:srgbClr val="EB3B5A"/>
              </a:solidFill>
            </a:endParaRPr>
          </a:p>
        </p:txBody>
      </p:sp>
      <p:cxnSp>
        <p:nvCxnSpPr>
          <p:cNvPr id="458" name="Google Shape;458;p36"/>
          <p:cNvCxnSpPr/>
          <p:nvPr/>
        </p:nvCxnSpPr>
        <p:spPr>
          <a:xfrm>
            <a:off x="832104" y="3968496"/>
            <a:ext cx="4500" cy="528300"/>
          </a:xfrm>
          <a:prstGeom prst="straightConnector1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Cross-lingual Evaluation</a:t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465" name="Google Shape;4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4628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7"/>
          <p:cNvSpPr txBox="1"/>
          <p:nvPr/>
        </p:nvSpPr>
        <p:spPr>
          <a:xfrm>
            <a:off x="152400" y="4416425"/>
            <a:ext cx="8520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The </a:t>
            </a:r>
            <a:r>
              <a:rPr i="1" lang="en" sz="900" u="sng">
                <a:solidFill>
                  <a:srgbClr val="FA8231"/>
                </a:solidFill>
              </a:rPr>
              <a:t>underlined</a:t>
            </a:r>
            <a:r>
              <a:rPr i="1" lang="en" sz="900"/>
              <a:t> values mark languages that have parallel data with the source language, and the ones with an asterisk</a:t>
            </a:r>
            <a:r>
              <a:rPr b="1" i="1" lang="en" sz="900"/>
              <a:t>*</a:t>
            </a:r>
            <a:r>
              <a:rPr i="1" lang="en" sz="900"/>
              <a:t>  are from the same family.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Results in </a:t>
            </a:r>
            <a:r>
              <a:rPr b="1" i="1" lang="en" sz="900"/>
              <a:t>bold</a:t>
            </a:r>
            <a:r>
              <a:rPr i="1" lang="en" sz="900"/>
              <a:t> are the highest for the language (when fine-tuned on languages without parallel data).</a:t>
            </a:r>
            <a:endParaRPr i="1" sz="900"/>
          </a:p>
        </p:txBody>
      </p:sp>
      <p:sp>
        <p:nvSpPr>
          <p:cNvPr id="467" name="Google Shape;467;p37"/>
          <p:cNvSpPr txBox="1"/>
          <p:nvPr/>
        </p:nvSpPr>
        <p:spPr>
          <a:xfrm>
            <a:off x="375400" y="636725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Which language pairs work well?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6386700" y="45225"/>
            <a:ext cx="27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Cross-lingual Evaluation</a:t>
            </a:r>
            <a:endParaRPr sz="1800"/>
          </a:p>
        </p:txBody>
      </p:sp>
      <p:sp>
        <p:nvSpPr>
          <p:cNvPr id="473" name="Google Shape;4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474" name="Google Shape;4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46288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8"/>
          <p:cNvSpPr txBox="1"/>
          <p:nvPr/>
        </p:nvSpPr>
        <p:spPr>
          <a:xfrm>
            <a:off x="2025450" y="1853275"/>
            <a:ext cx="2260800" cy="453900"/>
          </a:xfrm>
          <a:prstGeom prst="rect">
            <a:avLst/>
          </a:prstGeom>
          <a:noFill/>
          <a:ln cap="flat" cmpd="sng" w="762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 txBox="1"/>
          <p:nvPr/>
        </p:nvSpPr>
        <p:spPr>
          <a:xfrm>
            <a:off x="4286250" y="2307150"/>
            <a:ext cx="2731500" cy="1125900"/>
          </a:xfrm>
          <a:prstGeom prst="rect">
            <a:avLst/>
          </a:prstGeom>
          <a:noFill/>
          <a:ln cap="flat" cmpd="sng" w="762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 txBox="1"/>
          <p:nvPr/>
        </p:nvSpPr>
        <p:spPr>
          <a:xfrm>
            <a:off x="363775" y="444950"/>
            <a:ext cx="61737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Questions from the s</a:t>
            </a:r>
            <a:r>
              <a:rPr b="1" lang="en" sz="1800">
                <a:solidFill>
                  <a:srgbClr val="EB3B5A"/>
                </a:solidFill>
              </a:rPr>
              <a:t>ame language family help</a:t>
            </a:r>
            <a:endParaRPr b="1" sz="1800">
              <a:solidFill>
                <a:srgbClr val="EB3B5A"/>
              </a:solidFill>
            </a:endParaRPr>
          </a:p>
        </p:txBody>
      </p:sp>
      <p:sp>
        <p:nvSpPr>
          <p:cNvPr id="478" name="Google Shape;478;p38"/>
          <p:cNvSpPr txBox="1"/>
          <p:nvPr/>
        </p:nvSpPr>
        <p:spPr>
          <a:xfrm>
            <a:off x="152400" y="4416425"/>
            <a:ext cx="8520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The </a:t>
            </a:r>
            <a:r>
              <a:rPr i="1" lang="en" sz="900" u="sng">
                <a:solidFill>
                  <a:srgbClr val="FA8231"/>
                </a:solidFill>
              </a:rPr>
              <a:t>underlined</a:t>
            </a:r>
            <a:r>
              <a:rPr i="1" lang="en" sz="900"/>
              <a:t> values mark languages that have parallel data with the source language, and the ones with an asterisk</a:t>
            </a:r>
            <a:r>
              <a:rPr b="1" i="1" lang="en" sz="900"/>
              <a:t>*</a:t>
            </a:r>
            <a:r>
              <a:rPr i="1" lang="en" sz="900"/>
              <a:t>  are from the same family.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Results in </a:t>
            </a:r>
            <a:r>
              <a:rPr b="1" i="1" lang="en" sz="900"/>
              <a:t>bold</a:t>
            </a:r>
            <a:r>
              <a:rPr i="1" lang="en" sz="900"/>
              <a:t> are the highest for the language (when fine-tuned on languages without parallel data).</a:t>
            </a:r>
            <a:endParaRPr i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4628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9"/>
          <p:cNvSpPr txBox="1"/>
          <p:nvPr/>
        </p:nvSpPr>
        <p:spPr>
          <a:xfrm>
            <a:off x="3840825" y="18573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 txBox="1"/>
          <p:nvPr/>
        </p:nvSpPr>
        <p:spPr>
          <a:xfrm>
            <a:off x="298950" y="401725"/>
            <a:ext cx="74919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L</a:t>
            </a:r>
            <a:r>
              <a:rPr b="1" lang="en" sz="1800">
                <a:solidFill>
                  <a:srgbClr val="EB3B5A"/>
                </a:solidFill>
              </a:rPr>
              <a:t>anguage family does not help as much </a:t>
            </a:r>
            <a:endParaRPr b="1" sz="1800">
              <a:solidFill>
                <a:srgbClr val="EB3B5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if the subjects are niche</a:t>
            </a:r>
            <a:endParaRPr b="1" sz="1800">
              <a:solidFill>
                <a:srgbClr val="EB3B5A"/>
              </a:solidFill>
            </a:endParaRPr>
          </a:p>
        </p:txBody>
      </p:sp>
      <p:sp>
        <p:nvSpPr>
          <p:cNvPr id="487" name="Google Shape;487;p39"/>
          <p:cNvSpPr txBox="1"/>
          <p:nvPr/>
        </p:nvSpPr>
        <p:spPr>
          <a:xfrm>
            <a:off x="2951075" y="2077025"/>
            <a:ext cx="445500" cy="260400"/>
          </a:xfrm>
          <a:prstGeom prst="rect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9"/>
          <p:cNvSpPr txBox="1"/>
          <p:nvPr/>
        </p:nvSpPr>
        <p:spPr>
          <a:xfrm>
            <a:off x="5187775" y="29690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9"/>
          <p:cNvSpPr txBox="1"/>
          <p:nvPr/>
        </p:nvSpPr>
        <p:spPr>
          <a:xfrm>
            <a:off x="152400" y="4416425"/>
            <a:ext cx="8520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The </a:t>
            </a:r>
            <a:r>
              <a:rPr i="1" lang="en" sz="900" u="sng">
                <a:solidFill>
                  <a:srgbClr val="FA8231"/>
                </a:solidFill>
              </a:rPr>
              <a:t>underlined</a:t>
            </a:r>
            <a:r>
              <a:rPr i="1" lang="en" sz="900"/>
              <a:t> values mark languages that have parallel data with the source language, and the ones with an asterisk</a:t>
            </a:r>
            <a:r>
              <a:rPr b="1" i="1" lang="en" sz="900"/>
              <a:t>*</a:t>
            </a:r>
            <a:r>
              <a:rPr i="1" lang="en" sz="900"/>
              <a:t>  are from the same family.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Results in </a:t>
            </a:r>
            <a:r>
              <a:rPr b="1" i="1" lang="en" sz="900"/>
              <a:t>bold</a:t>
            </a:r>
            <a:r>
              <a:rPr i="1" lang="en" sz="900"/>
              <a:t> are the highest for the language (when fine-tuned on languages without parallel data).</a:t>
            </a:r>
            <a:endParaRPr i="1" sz="900"/>
          </a:p>
        </p:txBody>
      </p:sp>
      <p:sp>
        <p:nvSpPr>
          <p:cNvPr id="490" name="Google Shape;490;p39"/>
          <p:cNvSpPr txBox="1"/>
          <p:nvPr>
            <p:ph type="title"/>
          </p:nvPr>
        </p:nvSpPr>
        <p:spPr>
          <a:xfrm>
            <a:off x="6386700" y="45225"/>
            <a:ext cx="27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Cross-lingual Evaluation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496" name="Google Shape;4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4628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0"/>
          <p:cNvSpPr txBox="1"/>
          <p:nvPr/>
        </p:nvSpPr>
        <p:spPr>
          <a:xfrm>
            <a:off x="152400" y="4102725"/>
            <a:ext cx="8805000" cy="248400"/>
          </a:xfrm>
          <a:prstGeom prst="rect">
            <a:avLst/>
          </a:prstGeom>
          <a:noFill/>
          <a:ln cap="flat" cmpd="sng" w="762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0"/>
          <p:cNvSpPr txBox="1"/>
          <p:nvPr/>
        </p:nvSpPr>
        <p:spPr>
          <a:xfrm>
            <a:off x="320550" y="401725"/>
            <a:ext cx="55146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Largely represented and harder subjects help!</a:t>
            </a:r>
            <a:br>
              <a:rPr b="1" lang="en" sz="1800">
                <a:solidFill>
                  <a:srgbClr val="EB3B5A"/>
                </a:solidFill>
              </a:rPr>
            </a:br>
            <a:r>
              <a:rPr b="1" lang="en">
                <a:solidFill>
                  <a:srgbClr val="EB3B5A"/>
                </a:solidFill>
              </a:rPr>
              <a:t>Biology, History, Chemistry, Physics, and Geography</a:t>
            </a:r>
            <a:endParaRPr b="1">
              <a:solidFill>
                <a:srgbClr val="EB3B5A"/>
              </a:solidFill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152400" y="4416425"/>
            <a:ext cx="8520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The </a:t>
            </a:r>
            <a:r>
              <a:rPr i="1" lang="en" sz="900" u="sng">
                <a:solidFill>
                  <a:srgbClr val="FA8231"/>
                </a:solidFill>
              </a:rPr>
              <a:t>underlined</a:t>
            </a:r>
            <a:r>
              <a:rPr i="1" lang="en" sz="900"/>
              <a:t> values mark languages that have parallel data with the source language, and the ones with an asterisk</a:t>
            </a:r>
            <a:r>
              <a:rPr b="1" i="1" lang="en" sz="900"/>
              <a:t>*</a:t>
            </a:r>
            <a:r>
              <a:rPr i="1" lang="en" sz="900"/>
              <a:t>  are from the same family.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Results in </a:t>
            </a:r>
            <a:r>
              <a:rPr b="1" i="1" lang="en" sz="900"/>
              <a:t>bold</a:t>
            </a:r>
            <a:r>
              <a:rPr i="1" lang="en" sz="900"/>
              <a:t> are the highest for the language (when fine-tuned on languages without parallel data).</a:t>
            </a:r>
            <a:endParaRPr i="1" sz="900"/>
          </a:p>
        </p:txBody>
      </p:sp>
      <p:sp>
        <p:nvSpPr>
          <p:cNvPr id="500" name="Google Shape;500;p40"/>
          <p:cNvSpPr txBox="1"/>
          <p:nvPr/>
        </p:nvSpPr>
        <p:spPr>
          <a:xfrm>
            <a:off x="152400" y="2752344"/>
            <a:ext cx="8805000" cy="248400"/>
          </a:xfrm>
          <a:prstGeom prst="rect">
            <a:avLst/>
          </a:prstGeom>
          <a:noFill/>
          <a:ln cap="flat" cmpd="sng" w="762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 txBox="1"/>
          <p:nvPr>
            <p:ph type="title"/>
          </p:nvPr>
        </p:nvSpPr>
        <p:spPr>
          <a:xfrm>
            <a:off x="6386700" y="45225"/>
            <a:ext cx="27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Cross-lingual Evaluation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507" name="Google Shape;5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4628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1"/>
          <p:cNvSpPr txBox="1"/>
          <p:nvPr/>
        </p:nvSpPr>
        <p:spPr>
          <a:xfrm>
            <a:off x="152400" y="4416425"/>
            <a:ext cx="852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</a:rPr>
              <a:t>The </a:t>
            </a:r>
            <a:r>
              <a:rPr i="1" lang="en" sz="900" u="sng">
                <a:solidFill>
                  <a:srgbClr val="FA8231"/>
                </a:solidFill>
              </a:rPr>
              <a:t>underlined</a:t>
            </a:r>
            <a:r>
              <a:rPr i="1" lang="en" sz="900">
                <a:solidFill>
                  <a:schemeClr val="dk1"/>
                </a:solidFill>
              </a:rPr>
              <a:t> values mark languages that have parallel data with the source language, and the ones with an asterisk</a:t>
            </a:r>
            <a:r>
              <a:rPr b="1" i="1" lang="en" sz="900">
                <a:solidFill>
                  <a:schemeClr val="dk1"/>
                </a:solidFill>
              </a:rPr>
              <a:t>*</a:t>
            </a:r>
            <a:r>
              <a:rPr i="1" lang="en" sz="900">
                <a:solidFill>
                  <a:schemeClr val="dk1"/>
                </a:solidFill>
              </a:rPr>
              <a:t>  are from the same family.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</a:rPr>
              <a:t>Results in </a:t>
            </a:r>
            <a:r>
              <a:rPr b="1" i="1" lang="en" sz="900">
                <a:solidFill>
                  <a:schemeClr val="dk1"/>
                </a:solidFill>
              </a:rPr>
              <a:t>bold</a:t>
            </a:r>
            <a:r>
              <a:rPr i="1" lang="en" sz="900">
                <a:solidFill>
                  <a:schemeClr val="dk1"/>
                </a:solidFill>
              </a:rPr>
              <a:t> are the highest for the language (when fine-tuned on languages without parallel data).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9" name="Google Shape;509;p41"/>
          <p:cNvSpPr txBox="1"/>
          <p:nvPr/>
        </p:nvSpPr>
        <p:spPr>
          <a:xfrm>
            <a:off x="550350" y="395275"/>
            <a:ext cx="5176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The model learns the questions even if seen in another language.</a:t>
            </a:r>
            <a:endParaRPr b="1" sz="1800">
              <a:solidFill>
                <a:srgbClr val="EB3B5A"/>
              </a:solidFill>
            </a:endParaRPr>
          </a:p>
        </p:txBody>
      </p:sp>
      <p:sp>
        <p:nvSpPr>
          <p:cNvPr id="510" name="Google Shape;510;p41"/>
          <p:cNvSpPr txBox="1"/>
          <p:nvPr/>
        </p:nvSpPr>
        <p:spPr>
          <a:xfrm>
            <a:off x="2066544" y="18573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"/>
          <p:cNvSpPr txBox="1"/>
          <p:nvPr/>
        </p:nvSpPr>
        <p:spPr>
          <a:xfrm>
            <a:off x="2512044" y="18573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 txBox="1"/>
          <p:nvPr/>
        </p:nvSpPr>
        <p:spPr>
          <a:xfrm>
            <a:off x="2066544" y="25146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 txBox="1"/>
          <p:nvPr/>
        </p:nvSpPr>
        <p:spPr>
          <a:xfrm>
            <a:off x="2512044" y="25146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 txBox="1"/>
          <p:nvPr/>
        </p:nvSpPr>
        <p:spPr>
          <a:xfrm>
            <a:off x="2957544" y="25146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 txBox="1"/>
          <p:nvPr/>
        </p:nvSpPr>
        <p:spPr>
          <a:xfrm>
            <a:off x="3403044" y="25146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 txBox="1"/>
          <p:nvPr/>
        </p:nvSpPr>
        <p:spPr>
          <a:xfrm>
            <a:off x="2066544" y="3182112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"/>
          <p:cNvSpPr txBox="1"/>
          <p:nvPr/>
        </p:nvSpPr>
        <p:spPr>
          <a:xfrm>
            <a:off x="2512044" y="3182112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 txBox="1"/>
          <p:nvPr/>
        </p:nvSpPr>
        <p:spPr>
          <a:xfrm>
            <a:off x="2957544" y="3182112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 txBox="1"/>
          <p:nvPr/>
        </p:nvSpPr>
        <p:spPr>
          <a:xfrm>
            <a:off x="3403044" y="3182112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1"/>
          <p:cNvSpPr txBox="1"/>
          <p:nvPr/>
        </p:nvSpPr>
        <p:spPr>
          <a:xfrm>
            <a:off x="2066544" y="34290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1"/>
          <p:cNvSpPr txBox="1"/>
          <p:nvPr/>
        </p:nvSpPr>
        <p:spPr>
          <a:xfrm>
            <a:off x="2512044" y="34290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2957544" y="34290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1"/>
          <p:cNvSpPr txBox="1"/>
          <p:nvPr/>
        </p:nvSpPr>
        <p:spPr>
          <a:xfrm>
            <a:off x="3403044" y="34290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 txBox="1"/>
          <p:nvPr/>
        </p:nvSpPr>
        <p:spPr>
          <a:xfrm>
            <a:off x="6562344" y="18573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1"/>
          <p:cNvSpPr txBox="1"/>
          <p:nvPr/>
        </p:nvSpPr>
        <p:spPr>
          <a:xfrm>
            <a:off x="7007844" y="18573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"/>
          <p:cNvSpPr txBox="1"/>
          <p:nvPr/>
        </p:nvSpPr>
        <p:spPr>
          <a:xfrm>
            <a:off x="6562344" y="25146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 txBox="1"/>
          <p:nvPr/>
        </p:nvSpPr>
        <p:spPr>
          <a:xfrm>
            <a:off x="7007844" y="25146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1"/>
          <p:cNvSpPr txBox="1"/>
          <p:nvPr/>
        </p:nvSpPr>
        <p:spPr>
          <a:xfrm>
            <a:off x="7360920" y="27717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"/>
          <p:cNvSpPr txBox="1"/>
          <p:nvPr/>
        </p:nvSpPr>
        <p:spPr>
          <a:xfrm>
            <a:off x="7806420" y="27717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4759945" y="18573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 txBox="1"/>
          <p:nvPr/>
        </p:nvSpPr>
        <p:spPr>
          <a:xfrm>
            <a:off x="7808976" y="36703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"/>
          <p:cNvSpPr txBox="1"/>
          <p:nvPr/>
        </p:nvSpPr>
        <p:spPr>
          <a:xfrm>
            <a:off x="7004304" y="3182112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 txBox="1"/>
          <p:nvPr/>
        </p:nvSpPr>
        <p:spPr>
          <a:xfrm>
            <a:off x="6562344" y="34290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1"/>
          <p:cNvSpPr txBox="1"/>
          <p:nvPr/>
        </p:nvSpPr>
        <p:spPr>
          <a:xfrm>
            <a:off x="5675376" y="3621024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1"/>
          <p:cNvSpPr txBox="1"/>
          <p:nvPr/>
        </p:nvSpPr>
        <p:spPr>
          <a:xfrm>
            <a:off x="5675376" y="38862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 txBox="1"/>
          <p:nvPr/>
        </p:nvSpPr>
        <p:spPr>
          <a:xfrm>
            <a:off x="4764024" y="34290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1"/>
          <p:cNvSpPr txBox="1"/>
          <p:nvPr/>
        </p:nvSpPr>
        <p:spPr>
          <a:xfrm>
            <a:off x="4764024" y="3182112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1"/>
          <p:cNvSpPr txBox="1"/>
          <p:nvPr/>
        </p:nvSpPr>
        <p:spPr>
          <a:xfrm>
            <a:off x="7360920" y="3886200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"/>
          <p:cNvSpPr txBox="1"/>
          <p:nvPr/>
        </p:nvSpPr>
        <p:spPr>
          <a:xfrm>
            <a:off x="2969244" y="1857375"/>
            <a:ext cx="445500" cy="260400"/>
          </a:xfrm>
          <a:prstGeom prst="rect">
            <a:avLst/>
          </a:prstGeom>
          <a:noFill/>
          <a:ln cap="flat" cmpd="sng" w="38100">
            <a:solidFill>
              <a:srgbClr val="FA8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type="title"/>
          </p:nvPr>
        </p:nvSpPr>
        <p:spPr>
          <a:xfrm>
            <a:off x="6386700" y="45225"/>
            <a:ext cx="27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Cross-lingual Evaluation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636500" y="1279740"/>
            <a:ext cx="35034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 quitamos un electrón de un átomo de oxígeno, ¿qué obtenemos?</a:t>
            </a:r>
            <a:endParaRPr b="1" i="1" sz="10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Un isótopo.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Un núcleo desnudo.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BF6B"/>
                </a:solidFill>
                <a:latin typeface="Calibri"/>
                <a:ea typeface="Calibri"/>
                <a:cs typeface="Calibri"/>
                <a:sym typeface="Calibri"/>
              </a:rPr>
              <a:t>C) Un ion. </a:t>
            </a:r>
            <a:endParaRPr b="1" sz="1000">
              <a:solidFill>
                <a:srgbClr val="20BF6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Un átomo excitado.</a:t>
            </a:r>
            <a:endParaRPr sz="1000"/>
          </a:p>
        </p:txBody>
      </p:sp>
      <p:sp>
        <p:nvSpPr>
          <p:cNvPr id="75" name="Google Shape;75;p15"/>
          <p:cNvSpPr/>
          <p:nvPr/>
        </p:nvSpPr>
        <p:spPr>
          <a:xfrm>
            <a:off x="1636510" y="2800264"/>
            <a:ext cx="35034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Milyen számlák egyenlege jelenik meg a Mérlegben?</a:t>
            </a:r>
            <a:endParaRPr b="1" i="1" sz="10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Eredmény, forrás.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BF6B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rgbClr val="20BF6B"/>
                </a:solidFill>
                <a:latin typeface="Calibri"/>
                <a:ea typeface="Calibri"/>
                <a:cs typeface="Calibri"/>
                <a:sym typeface="Calibri"/>
              </a:rPr>
              <a:t>Eszköz, forrás, eredmény.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Eszköz, eredmény.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Eszköz, forrás.</a:t>
            </a:r>
            <a:endParaRPr sz="1000"/>
          </a:p>
        </p:txBody>
      </p:sp>
      <p:sp>
        <p:nvSpPr>
          <p:cNvPr id="76" name="Google Shape;76;p15"/>
          <p:cNvSpPr txBox="1"/>
          <p:nvPr/>
        </p:nvSpPr>
        <p:spPr>
          <a:xfrm>
            <a:off x="5139900" y="2797246"/>
            <a:ext cx="35022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Which account balances appear in the Balance Sheet?</a:t>
            </a:r>
            <a:endParaRPr b="1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A) Result, source.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BF6B"/>
                </a:solidFill>
                <a:latin typeface="Calibri"/>
                <a:ea typeface="Calibri"/>
                <a:cs typeface="Calibri"/>
                <a:sym typeface="Calibri"/>
              </a:rPr>
              <a:t>B) Asset, source, result.</a:t>
            </a:r>
            <a:endParaRPr b="1">
              <a:solidFill>
                <a:srgbClr val="20BF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C) Asset, result.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D) Asset, source.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139900" y="1279730"/>
            <a:ext cx="35022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we remove an electron from an oxygen atom, what do we get?</a:t>
            </a:r>
            <a:endParaRPr b="1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An isotope.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A bare nucleus.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BF6B"/>
                </a:solidFill>
                <a:latin typeface="Calibri"/>
                <a:ea typeface="Calibri"/>
                <a:cs typeface="Calibri"/>
                <a:sym typeface="Calibri"/>
              </a:rPr>
              <a:t>C) An ion.</a:t>
            </a:r>
            <a:endParaRPr b="1">
              <a:solidFill>
                <a:srgbClr val="20BF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An excited atom.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20900" y="935036"/>
            <a:ext cx="1134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67D6"/>
                </a:solidFill>
              </a:rPr>
              <a:t>Original</a:t>
            </a:r>
            <a:endParaRPr b="1">
              <a:solidFill>
                <a:srgbClr val="3867D6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23700" y="935036"/>
            <a:ext cx="1134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B3B5A"/>
                </a:solidFill>
              </a:rPr>
              <a:t>English</a:t>
            </a:r>
            <a:endParaRPr b="1">
              <a:solidFill>
                <a:srgbClr val="EB3B5A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01900" y="1811486"/>
            <a:ext cx="1134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54D0"/>
                </a:solidFill>
              </a:rPr>
              <a:t>Physics</a:t>
            </a:r>
            <a:endParaRPr b="1">
              <a:solidFill>
                <a:srgbClr val="8854D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01900" y="3332036"/>
            <a:ext cx="1134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7B731"/>
                </a:solidFill>
              </a:rPr>
              <a:t>Economics</a:t>
            </a:r>
            <a:endParaRPr b="1">
              <a:solidFill>
                <a:srgbClr val="F7B73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Per-subject Fine-grained Evaluation</a:t>
            </a:r>
            <a:endParaRPr/>
          </a:p>
        </p:txBody>
      </p:sp>
      <p:sp>
        <p:nvSpPr>
          <p:cNvPr id="546" name="Google Shape;546;p42"/>
          <p:cNvSpPr txBox="1"/>
          <p:nvPr>
            <p:ph idx="1" type="body"/>
          </p:nvPr>
        </p:nvSpPr>
        <p:spPr>
          <a:xfrm>
            <a:off x="311700" y="695275"/>
            <a:ext cx="852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Better understanding of the errors that the model makes.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grpSp>
        <p:nvGrpSpPr>
          <p:cNvPr id="548" name="Google Shape;548;p42"/>
          <p:cNvGrpSpPr/>
          <p:nvPr/>
        </p:nvGrpSpPr>
        <p:grpSpPr>
          <a:xfrm>
            <a:off x="420425" y="1180000"/>
            <a:ext cx="8190699" cy="951285"/>
            <a:chOff x="420425" y="1180000"/>
            <a:chExt cx="8190699" cy="951285"/>
          </a:xfrm>
        </p:grpSpPr>
        <p:pic>
          <p:nvPicPr>
            <p:cNvPr id="549" name="Google Shape;54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96375" y="1180000"/>
              <a:ext cx="6514749" cy="9512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p42"/>
            <p:cNvSpPr txBox="1"/>
            <p:nvPr/>
          </p:nvSpPr>
          <p:spPr>
            <a:xfrm rot="-1007076">
              <a:off x="473377" y="1490666"/>
              <a:ext cx="1330796" cy="40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 u="sng"/>
                <a:t>Per group</a:t>
              </a:r>
              <a:endParaRPr b="1" sz="1600" u="sng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Per-subject Fine-grained Evaluation</a:t>
            </a:r>
            <a:endParaRPr/>
          </a:p>
        </p:txBody>
      </p:sp>
      <p:sp>
        <p:nvSpPr>
          <p:cNvPr id="556" name="Google Shape;556;p43"/>
          <p:cNvSpPr txBox="1"/>
          <p:nvPr>
            <p:ph idx="1" type="body"/>
          </p:nvPr>
        </p:nvSpPr>
        <p:spPr>
          <a:xfrm>
            <a:off x="311700" y="695275"/>
            <a:ext cx="852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Better </a:t>
            </a:r>
            <a:r>
              <a:rPr lang="en">
                <a:solidFill>
                  <a:srgbClr val="666666"/>
                </a:solidFill>
              </a:rPr>
              <a:t>understanding</a:t>
            </a:r>
            <a:r>
              <a:rPr lang="en">
                <a:solidFill>
                  <a:srgbClr val="666666"/>
                </a:solidFill>
              </a:rPr>
              <a:t> of the errors that the model makes.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grpSp>
        <p:nvGrpSpPr>
          <p:cNvPr id="558" name="Google Shape;558;p43"/>
          <p:cNvGrpSpPr/>
          <p:nvPr/>
        </p:nvGrpSpPr>
        <p:grpSpPr>
          <a:xfrm>
            <a:off x="420425" y="1180000"/>
            <a:ext cx="8190699" cy="951285"/>
            <a:chOff x="420425" y="1180000"/>
            <a:chExt cx="8190699" cy="951285"/>
          </a:xfrm>
        </p:grpSpPr>
        <p:pic>
          <p:nvPicPr>
            <p:cNvPr id="559" name="Google Shape;559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96375" y="1180000"/>
              <a:ext cx="6514749" cy="9512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Google Shape;560;p43"/>
            <p:cNvSpPr txBox="1"/>
            <p:nvPr/>
          </p:nvSpPr>
          <p:spPr>
            <a:xfrm rot="-1007076">
              <a:off x="473377" y="1490666"/>
              <a:ext cx="1330796" cy="40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 u="sng"/>
                <a:t>Per group</a:t>
              </a:r>
              <a:endParaRPr b="1" sz="1600" u="sng"/>
            </a:p>
          </p:txBody>
        </p:sp>
      </p:grpSp>
      <p:grpSp>
        <p:nvGrpSpPr>
          <p:cNvPr id="561" name="Google Shape;561;p43"/>
          <p:cNvGrpSpPr/>
          <p:nvPr/>
        </p:nvGrpSpPr>
        <p:grpSpPr>
          <a:xfrm>
            <a:off x="659664" y="2139140"/>
            <a:ext cx="7197548" cy="951286"/>
            <a:chOff x="659664" y="2139140"/>
            <a:chExt cx="7197548" cy="951286"/>
          </a:xfrm>
        </p:grpSpPr>
        <p:pic>
          <p:nvPicPr>
            <p:cNvPr id="562" name="Google Shape;562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30491" y="2139140"/>
              <a:ext cx="4926722" cy="951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Google Shape;563;p43"/>
            <p:cNvSpPr txBox="1"/>
            <p:nvPr/>
          </p:nvSpPr>
          <p:spPr>
            <a:xfrm rot="-960975">
              <a:off x="711492" y="2466452"/>
              <a:ext cx="1333044" cy="403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 u="sng"/>
                <a:t>Per Subject</a:t>
              </a:r>
              <a:endParaRPr b="1" sz="1600" u="sng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Per-subject Fine-grained Evaluation</a:t>
            </a:r>
            <a:endParaRPr/>
          </a:p>
        </p:txBody>
      </p:sp>
      <p:sp>
        <p:nvSpPr>
          <p:cNvPr id="569" name="Google Shape;569;p44"/>
          <p:cNvSpPr txBox="1"/>
          <p:nvPr>
            <p:ph idx="1" type="body"/>
          </p:nvPr>
        </p:nvSpPr>
        <p:spPr>
          <a:xfrm>
            <a:off x="311700" y="695275"/>
            <a:ext cx="852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Better understanding of the errors that the model makes.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571" name="Google Shape;571;p44"/>
          <p:cNvSpPr txBox="1"/>
          <p:nvPr/>
        </p:nvSpPr>
        <p:spPr>
          <a:xfrm>
            <a:off x="503700" y="3596275"/>
            <a:ext cx="81906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Social Science</a:t>
            </a:r>
            <a:r>
              <a:rPr lang="en" sz="1600">
                <a:solidFill>
                  <a:schemeClr val="dk2"/>
                </a:solidFill>
              </a:rPr>
              <a:t>: highest accuracy, word matching nature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Natural Science</a:t>
            </a:r>
            <a:r>
              <a:rPr lang="en" sz="1600">
                <a:solidFill>
                  <a:schemeClr val="dk2"/>
                </a:solidFill>
              </a:rPr>
              <a:t>: hardest, require complex skills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Other</a:t>
            </a:r>
            <a:r>
              <a:rPr lang="en" sz="1600">
                <a:solidFill>
                  <a:schemeClr val="dk2"/>
                </a:solidFill>
              </a:rPr>
              <a:t>: subjects with varied difficulty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572" name="Google Shape;572;p44"/>
          <p:cNvGrpSpPr/>
          <p:nvPr/>
        </p:nvGrpSpPr>
        <p:grpSpPr>
          <a:xfrm>
            <a:off x="420425" y="1180000"/>
            <a:ext cx="8190699" cy="951285"/>
            <a:chOff x="420425" y="1180000"/>
            <a:chExt cx="8190699" cy="951285"/>
          </a:xfrm>
        </p:grpSpPr>
        <p:pic>
          <p:nvPicPr>
            <p:cNvPr id="573" name="Google Shape;57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96375" y="1180000"/>
              <a:ext cx="6514749" cy="9512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4" name="Google Shape;574;p44"/>
            <p:cNvSpPr txBox="1"/>
            <p:nvPr/>
          </p:nvSpPr>
          <p:spPr>
            <a:xfrm rot="-1007076">
              <a:off x="473377" y="1490666"/>
              <a:ext cx="1330796" cy="40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 u="sng"/>
                <a:t>Per group</a:t>
              </a:r>
              <a:endParaRPr b="1" sz="1600" u="sng"/>
            </a:p>
          </p:txBody>
        </p:sp>
      </p:grpSp>
      <p:grpSp>
        <p:nvGrpSpPr>
          <p:cNvPr id="575" name="Google Shape;575;p44"/>
          <p:cNvGrpSpPr/>
          <p:nvPr/>
        </p:nvGrpSpPr>
        <p:grpSpPr>
          <a:xfrm>
            <a:off x="659664" y="2139140"/>
            <a:ext cx="7197548" cy="951286"/>
            <a:chOff x="659664" y="2139140"/>
            <a:chExt cx="7197548" cy="951286"/>
          </a:xfrm>
        </p:grpSpPr>
        <p:pic>
          <p:nvPicPr>
            <p:cNvPr id="576" name="Google Shape;576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30491" y="2139140"/>
              <a:ext cx="4926722" cy="951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Google Shape;577;p44"/>
            <p:cNvSpPr txBox="1"/>
            <p:nvPr/>
          </p:nvSpPr>
          <p:spPr>
            <a:xfrm rot="-960975">
              <a:off x="711492" y="2466452"/>
              <a:ext cx="1333044" cy="403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 u="sng"/>
                <a:t>Per Subject</a:t>
              </a:r>
              <a:endParaRPr b="1" sz="1600" u="sng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Future Work</a:t>
            </a:r>
            <a:endParaRPr/>
          </a:p>
        </p:txBody>
      </p:sp>
      <p:sp>
        <p:nvSpPr>
          <p:cNvPr id="583" name="Google Shape;583;p45"/>
          <p:cNvSpPr txBox="1"/>
          <p:nvPr>
            <p:ph idx="1" type="body"/>
          </p:nvPr>
        </p:nvSpPr>
        <p:spPr>
          <a:xfrm>
            <a:off x="526075" y="771475"/>
            <a:ext cx="83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Summary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Eχαμs - A new multilingual dataset from high-school examinations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24K</a:t>
            </a:r>
            <a:r>
              <a:rPr lang="en"/>
              <a:t> questions in </a:t>
            </a:r>
            <a:r>
              <a:rPr i="1" lang="en"/>
              <a:t>16</a:t>
            </a:r>
            <a:r>
              <a:rPr lang="en"/>
              <a:t> </a:t>
            </a:r>
            <a:r>
              <a:rPr lang="en"/>
              <a:t>languages</a:t>
            </a:r>
            <a:r>
              <a:rPr lang="en"/>
              <a:t> from </a:t>
            </a:r>
            <a:r>
              <a:rPr i="1" lang="en"/>
              <a:t>8</a:t>
            </a:r>
            <a:r>
              <a:rPr lang="en"/>
              <a:t> families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Multilingual and cross-lingual testbeds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er-subject fine-</a:t>
            </a:r>
            <a:r>
              <a:rPr lang="en"/>
              <a:t>grained</a:t>
            </a:r>
            <a:r>
              <a:rPr lang="en"/>
              <a:t> evaluation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data, and code are available at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http://github.com/mhardalov/exams-qa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dataset to more languages/subjects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e</a:t>
            </a:r>
            <a:r>
              <a:rPr lang="en"/>
              <a:t>vidence</a:t>
            </a:r>
            <a:r>
              <a:rPr lang="en"/>
              <a:t> passage extraction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knowledge sources</a:t>
            </a:r>
            <a:endParaRPr/>
          </a:p>
        </p:txBody>
      </p:sp>
      <p:sp>
        <p:nvSpPr>
          <p:cNvPr id="584" name="Google Shape;58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data, run new models!</a:t>
            </a:r>
            <a:endParaRPr/>
          </a:p>
        </p:txBody>
      </p:sp>
      <p:sp>
        <p:nvSpPr>
          <p:cNvPr id="590" name="Google Shape;590;p46"/>
          <p:cNvSpPr txBox="1"/>
          <p:nvPr>
            <p:ph idx="1" type="body"/>
          </p:nvPr>
        </p:nvSpPr>
        <p:spPr>
          <a:xfrm>
            <a:off x="538625" y="1433425"/>
            <a:ext cx="70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https://github.com/mhardalov/exams-qa</a:t>
            </a:r>
            <a:endParaRPr sz="2700"/>
          </a:p>
        </p:txBody>
      </p:sp>
      <p:sp>
        <p:nvSpPr>
          <p:cNvPr id="591" name="Google Shape;591;p46"/>
          <p:cNvSpPr txBox="1"/>
          <p:nvPr>
            <p:ph idx="1" type="body"/>
          </p:nvPr>
        </p:nvSpPr>
        <p:spPr>
          <a:xfrm>
            <a:off x="669400" y="2421825"/>
            <a:ext cx="70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If you have more questions feel free to write at hardalov@fmi.uni-sofia.bg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 txBox="1"/>
          <p:nvPr>
            <p:ph type="title"/>
          </p:nvPr>
        </p:nvSpPr>
        <p:spPr>
          <a:xfrm>
            <a:off x="3225900" y="2080075"/>
            <a:ext cx="26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Questions</a:t>
            </a:r>
            <a:endParaRPr/>
          </a:p>
        </p:txBody>
      </p:sp>
      <p:sp>
        <p:nvSpPr>
          <p:cNvPr id="602" name="Google Shape;602;p48"/>
          <p:cNvSpPr txBox="1"/>
          <p:nvPr>
            <p:ph idx="1" type="body"/>
          </p:nvPr>
        </p:nvSpPr>
        <p:spPr>
          <a:xfrm>
            <a:off x="311700" y="1152475"/>
            <a:ext cx="58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countries have exams in several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Croatia (</a:t>
            </a:r>
            <a:r>
              <a:rPr i="1" lang="en" sz="1400"/>
              <a:t>Croatian, Serbian, Italian, Hungarian</a:t>
            </a:r>
            <a:r>
              <a:rPr lang="en" sz="1400"/>
              <a:t>)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Hungary (</a:t>
            </a:r>
            <a:r>
              <a:rPr i="1" lang="en" sz="1400"/>
              <a:t>Hungarian, German, French, Spanish, Croatian, Serbian, Italian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North Macedonia (</a:t>
            </a:r>
            <a:r>
              <a:rPr i="1" lang="en" sz="1400"/>
              <a:t>Macedonian, Albanian, Turkish</a:t>
            </a:r>
            <a:r>
              <a:rPr lang="en" sz="1400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Translated by experts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exams are available in all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604" name="Google Shape;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725" y="1152475"/>
            <a:ext cx="2849974" cy="18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Tasks and Datasets</a:t>
            </a:r>
            <a:endParaRPr/>
          </a:p>
        </p:txBody>
      </p:sp>
      <p:sp>
        <p:nvSpPr>
          <p:cNvPr id="610" name="Google Shape;61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1" name="Google Shape;611;p49"/>
          <p:cNvGrpSpPr/>
          <p:nvPr/>
        </p:nvGrpSpPr>
        <p:grpSpPr>
          <a:xfrm>
            <a:off x="6183725" y="1712275"/>
            <a:ext cx="3264875" cy="2337038"/>
            <a:chOff x="4215675" y="647400"/>
            <a:chExt cx="3264875" cy="2337038"/>
          </a:xfrm>
        </p:grpSpPr>
        <p:sp>
          <p:nvSpPr>
            <p:cNvPr id="612" name="Google Shape;612;p49"/>
            <p:cNvSpPr txBox="1"/>
            <p:nvPr/>
          </p:nvSpPr>
          <p:spPr>
            <a:xfrm>
              <a:off x="4797250" y="1719588"/>
              <a:ext cx="160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MLQA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lang="en" sz="950">
                  <a:solidFill>
                    <a:schemeClr val="dk1"/>
                  </a:solidFill>
                </a:rPr>
                <a:t>(Lewis et al., 2020)</a:t>
              </a:r>
              <a:endParaRPr/>
            </a:p>
          </p:txBody>
        </p:sp>
        <p:sp>
          <p:nvSpPr>
            <p:cNvPr id="613" name="Google Shape;613;p49"/>
            <p:cNvSpPr txBox="1"/>
            <p:nvPr/>
          </p:nvSpPr>
          <p:spPr>
            <a:xfrm>
              <a:off x="4509888" y="1350588"/>
              <a:ext cx="17982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XQuAD</a:t>
              </a:r>
              <a:r>
                <a:rPr lang="en" sz="950">
                  <a:solidFill>
                    <a:schemeClr val="dk2"/>
                  </a:solidFill>
                </a:rPr>
                <a:t> (</a:t>
              </a:r>
              <a:r>
                <a:rPr lang="en" sz="950">
                  <a:solidFill>
                    <a:schemeClr val="dk1"/>
                  </a:solidFill>
                </a:rPr>
                <a:t>Artetxe et al., 2020)</a:t>
              </a:r>
              <a:endParaRPr/>
            </a:p>
          </p:txBody>
        </p:sp>
        <p:sp>
          <p:nvSpPr>
            <p:cNvPr id="614" name="Google Shape;614;p49"/>
            <p:cNvSpPr txBox="1"/>
            <p:nvPr/>
          </p:nvSpPr>
          <p:spPr>
            <a:xfrm>
              <a:off x="4625475" y="647400"/>
              <a:ext cx="160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TyDi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lang="en" sz="950">
                  <a:solidFill>
                    <a:schemeClr val="dk1"/>
                  </a:solidFill>
                </a:rPr>
                <a:t>(Clark et al., 2020)</a:t>
              </a:r>
              <a:endParaRPr/>
            </a:p>
          </p:txBody>
        </p:sp>
        <p:sp>
          <p:nvSpPr>
            <p:cNvPr id="615" name="Google Shape;615;p49"/>
            <p:cNvSpPr txBox="1"/>
            <p:nvPr/>
          </p:nvSpPr>
          <p:spPr>
            <a:xfrm>
              <a:off x="5330650" y="985625"/>
              <a:ext cx="18957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MKQA</a:t>
              </a:r>
              <a:r>
                <a:rPr lang="en" sz="950">
                  <a:solidFill>
                    <a:schemeClr val="dk2"/>
                  </a:solidFill>
                </a:rPr>
                <a:t> (Longpre </a:t>
              </a:r>
              <a:r>
                <a:rPr lang="en" sz="950">
                  <a:solidFill>
                    <a:schemeClr val="dk1"/>
                  </a:solidFill>
                </a:rPr>
                <a:t>et al., 2020)</a:t>
              </a:r>
              <a:endParaRPr/>
            </a:p>
          </p:txBody>
        </p:sp>
        <p:sp>
          <p:nvSpPr>
            <p:cNvPr id="616" name="Google Shape;616;p49"/>
            <p:cNvSpPr txBox="1"/>
            <p:nvPr/>
          </p:nvSpPr>
          <p:spPr>
            <a:xfrm>
              <a:off x="5584850" y="2084550"/>
              <a:ext cx="18957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KorQuAD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lang="en" sz="950">
                  <a:solidFill>
                    <a:schemeClr val="dk1"/>
                  </a:solidFill>
                </a:rPr>
                <a:t>(Lim et al.,2019)</a:t>
              </a:r>
              <a:endParaRPr/>
            </a:p>
          </p:txBody>
        </p:sp>
        <p:sp>
          <p:nvSpPr>
            <p:cNvPr id="617" name="Google Shape;617;p49"/>
            <p:cNvSpPr txBox="1"/>
            <p:nvPr/>
          </p:nvSpPr>
          <p:spPr>
            <a:xfrm>
              <a:off x="4450375" y="2377338"/>
              <a:ext cx="2202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FQuAD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lang="en" sz="950">
                  <a:solidFill>
                    <a:schemeClr val="dk1"/>
                  </a:solidFill>
                </a:rPr>
                <a:t>(d’Hoffschmidt et al., 2020)</a:t>
              </a:r>
              <a:endParaRPr/>
            </a:p>
          </p:txBody>
        </p:sp>
        <p:sp>
          <p:nvSpPr>
            <p:cNvPr id="618" name="Google Shape;618;p49"/>
            <p:cNvSpPr txBox="1"/>
            <p:nvPr/>
          </p:nvSpPr>
          <p:spPr>
            <a:xfrm>
              <a:off x="4215675" y="2691638"/>
              <a:ext cx="19653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SberQuAD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i="1" lang="en" sz="950">
                  <a:solidFill>
                    <a:schemeClr val="dk1"/>
                  </a:solidFill>
                </a:rPr>
                <a:t>(Efimov et al., 2020)</a:t>
              </a:r>
              <a:endParaRPr i="1"/>
            </a:p>
          </p:txBody>
        </p:sp>
      </p:grpSp>
      <p:sp>
        <p:nvSpPr>
          <p:cNvPr id="619" name="Google Shape;619;p49"/>
          <p:cNvSpPr txBox="1"/>
          <p:nvPr/>
        </p:nvSpPr>
        <p:spPr>
          <a:xfrm>
            <a:off x="533400" y="1961488"/>
            <a:ext cx="1477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ARC</a:t>
            </a:r>
            <a:r>
              <a:rPr lang="en" sz="950">
                <a:solidFill>
                  <a:schemeClr val="dk2"/>
                </a:solidFill>
              </a:rPr>
              <a:t> </a:t>
            </a:r>
            <a:r>
              <a:rPr lang="en" sz="950">
                <a:solidFill>
                  <a:schemeClr val="dk1"/>
                </a:solidFill>
              </a:rPr>
              <a:t>(Clark et al., 2018)</a:t>
            </a:r>
            <a:endParaRPr sz="950">
              <a:solidFill>
                <a:schemeClr val="dk2"/>
              </a:solidFill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175775" y="2619313"/>
            <a:ext cx="2619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OpenBookQA</a:t>
            </a:r>
            <a:r>
              <a:rPr lang="en" sz="950">
                <a:solidFill>
                  <a:schemeClr val="dk2"/>
                </a:solidFill>
              </a:rPr>
              <a:t> (</a:t>
            </a:r>
            <a:r>
              <a:rPr lang="en" sz="950">
                <a:solidFill>
                  <a:schemeClr val="dk1"/>
                </a:solidFill>
              </a:rPr>
              <a:t>Mihaylov et al., 2018)</a:t>
            </a:r>
            <a:endParaRPr sz="950">
              <a:solidFill>
                <a:schemeClr val="dk2"/>
              </a:solidFill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777700" y="1713838"/>
            <a:ext cx="170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Regents</a:t>
            </a:r>
            <a:r>
              <a:rPr lang="en" sz="950">
                <a:solidFill>
                  <a:schemeClr val="dk2"/>
                </a:solidFill>
              </a:rPr>
              <a:t> (</a:t>
            </a:r>
            <a:r>
              <a:rPr lang="en" sz="950">
                <a:solidFill>
                  <a:schemeClr val="dk1"/>
                </a:solidFill>
              </a:rPr>
              <a:t>Clark et al., 2019)</a:t>
            </a:r>
            <a:endParaRPr/>
          </a:p>
        </p:txBody>
      </p:sp>
      <p:sp>
        <p:nvSpPr>
          <p:cNvPr id="622" name="Google Shape;622;p49"/>
          <p:cNvSpPr txBox="1"/>
          <p:nvPr/>
        </p:nvSpPr>
        <p:spPr>
          <a:xfrm>
            <a:off x="472900" y="3429513"/>
            <a:ext cx="1477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RACE</a:t>
            </a:r>
            <a:r>
              <a:rPr lang="en" sz="950">
                <a:solidFill>
                  <a:schemeClr val="dk2"/>
                </a:solidFill>
              </a:rPr>
              <a:t> </a:t>
            </a:r>
            <a:r>
              <a:rPr lang="en" sz="950">
                <a:solidFill>
                  <a:schemeClr val="dk1"/>
                </a:solidFill>
              </a:rPr>
              <a:t>(Lai et al., 2017)</a:t>
            </a:r>
            <a:endParaRPr/>
          </a:p>
        </p:txBody>
      </p:sp>
      <p:sp>
        <p:nvSpPr>
          <p:cNvPr id="623" name="Google Shape;623;p49"/>
          <p:cNvSpPr txBox="1"/>
          <p:nvPr/>
        </p:nvSpPr>
        <p:spPr>
          <a:xfrm>
            <a:off x="1068325" y="2258850"/>
            <a:ext cx="1858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SciQA</a:t>
            </a:r>
            <a:r>
              <a:rPr lang="en" sz="950">
                <a:solidFill>
                  <a:schemeClr val="dk2"/>
                </a:solidFill>
              </a:rPr>
              <a:t> (</a:t>
            </a:r>
            <a:r>
              <a:rPr lang="en" sz="950">
                <a:solidFill>
                  <a:schemeClr val="dk1"/>
                </a:solidFill>
              </a:rPr>
              <a:t>Welbl et al., 2017)</a:t>
            </a:r>
            <a:endParaRPr sz="950">
              <a:solidFill>
                <a:schemeClr val="dk2"/>
              </a:solidFill>
            </a:endParaRPr>
          </a:p>
        </p:txBody>
      </p:sp>
      <p:sp>
        <p:nvSpPr>
          <p:cNvPr id="624" name="Google Shape;624;p49"/>
          <p:cNvSpPr txBox="1"/>
          <p:nvPr/>
        </p:nvSpPr>
        <p:spPr>
          <a:xfrm>
            <a:off x="381000" y="2983013"/>
            <a:ext cx="199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LifeCycleQA </a:t>
            </a:r>
            <a:r>
              <a:rPr lang="en" sz="950">
                <a:solidFill>
                  <a:schemeClr val="dk1"/>
                </a:solidFill>
              </a:rPr>
              <a:t> (Mitra  et al., 2018)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777700" y="3833800"/>
            <a:ext cx="1946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QuaRel</a:t>
            </a:r>
            <a:r>
              <a:rPr lang="en" sz="950">
                <a:solidFill>
                  <a:schemeClr val="dk1"/>
                </a:solidFill>
              </a:rPr>
              <a:t> (Tajford et al., 2018)</a:t>
            </a:r>
            <a:endParaRPr/>
          </a:p>
        </p:txBody>
      </p:sp>
      <p:sp>
        <p:nvSpPr>
          <p:cNvPr id="626" name="Google Shape;626;p49"/>
          <p:cNvSpPr txBox="1"/>
          <p:nvPr/>
        </p:nvSpPr>
        <p:spPr>
          <a:xfrm>
            <a:off x="733434" y="1168825"/>
            <a:ext cx="147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EB3B5A"/>
                </a:solidFill>
              </a:rPr>
              <a:t>Science QA</a:t>
            </a:r>
            <a:endParaRPr sz="1800">
              <a:solidFill>
                <a:srgbClr val="EB3B5A"/>
              </a:solidFill>
            </a:endParaRPr>
          </a:p>
        </p:txBody>
      </p:sp>
      <p:sp>
        <p:nvSpPr>
          <p:cNvPr id="627" name="Google Shape;627;p49"/>
          <p:cNvSpPr txBox="1"/>
          <p:nvPr/>
        </p:nvSpPr>
        <p:spPr>
          <a:xfrm>
            <a:off x="6868050" y="1167942"/>
            <a:ext cx="160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67D6"/>
                </a:solidFill>
              </a:rPr>
              <a:t>Multilignual QA</a:t>
            </a:r>
            <a:endParaRPr i="1" sz="1800">
              <a:solidFill>
                <a:srgbClr val="3867D6"/>
              </a:solidFill>
            </a:endParaRPr>
          </a:p>
        </p:txBody>
      </p:sp>
      <p:cxnSp>
        <p:nvCxnSpPr>
          <p:cNvPr id="628" name="Google Shape;628;p49"/>
          <p:cNvCxnSpPr>
            <a:stCxn id="626" idx="3"/>
            <a:endCxn id="629" idx="1"/>
          </p:cNvCxnSpPr>
          <p:nvPr/>
        </p:nvCxnSpPr>
        <p:spPr>
          <a:xfrm>
            <a:off x="2210934" y="1365625"/>
            <a:ext cx="685200" cy="1597500"/>
          </a:xfrm>
          <a:prstGeom prst="curvedConnector2">
            <a:avLst/>
          </a:prstGeom>
          <a:noFill/>
          <a:ln cap="flat" cmpd="sng" w="1905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9"/>
          <p:cNvCxnSpPr>
            <a:stCxn id="627" idx="1"/>
            <a:endCxn id="629" idx="3"/>
          </p:cNvCxnSpPr>
          <p:nvPr/>
        </p:nvCxnSpPr>
        <p:spPr>
          <a:xfrm flipH="1">
            <a:off x="6247650" y="1364742"/>
            <a:ext cx="620400" cy="1598400"/>
          </a:xfrm>
          <a:prstGeom prst="curvedConnector2">
            <a:avLst/>
          </a:prstGeom>
          <a:noFill/>
          <a:ln cap="flat" cmpd="sng" w="19050">
            <a:solidFill>
              <a:srgbClr val="3867D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1361525"/>
            <a:ext cx="8000278" cy="3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37" name="Google Shape;637;p50"/>
          <p:cNvSpPr txBox="1"/>
          <p:nvPr/>
        </p:nvSpPr>
        <p:spPr>
          <a:xfrm rot="-5400000">
            <a:off x="135600" y="3924525"/>
            <a:ext cx="917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B3B5A"/>
                </a:solidFill>
              </a:rPr>
              <a:t>No External  Knowledge</a:t>
            </a:r>
            <a:endParaRPr b="1" sz="1000">
              <a:solidFill>
                <a:srgbClr val="EB3B5A"/>
              </a:solidFill>
            </a:endParaRPr>
          </a:p>
        </p:txBody>
      </p:sp>
      <p:sp>
        <p:nvSpPr>
          <p:cNvPr id="638" name="Google Shape;638;p50"/>
          <p:cNvSpPr txBox="1"/>
          <p:nvPr/>
        </p:nvSpPr>
        <p:spPr>
          <a:xfrm rot="-5400000">
            <a:off x="95400" y="2922924"/>
            <a:ext cx="99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With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639" name="Google Shape;639;p50"/>
          <p:cNvSpPr txBox="1"/>
          <p:nvPr/>
        </p:nvSpPr>
        <p:spPr>
          <a:xfrm rot="-5400000">
            <a:off x="186600" y="1917324"/>
            <a:ext cx="81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Baselines</a:t>
            </a:r>
            <a:endParaRPr sz="1000"/>
          </a:p>
        </p:txBody>
      </p:sp>
      <p:sp>
        <p:nvSpPr>
          <p:cNvPr id="640" name="Google Shape;640;p50"/>
          <p:cNvSpPr txBox="1"/>
          <p:nvPr/>
        </p:nvSpPr>
        <p:spPr>
          <a:xfrm>
            <a:off x="390350" y="674125"/>
            <a:ext cx="77463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The model memorizes, however the questions are well designed.</a:t>
            </a:r>
            <a:endParaRPr b="1" sz="1800">
              <a:solidFill>
                <a:srgbClr val="EB3B5A"/>
              </a:solidFill>
            </a:endParaRPr>
          </a:p>
        </p:txBody>
      </p:sp>
      <p:sp>
        <p:nvSpPr>
          <p:cNvPr id="641" name="Google Shape;641;p50"/>
          <p:cNvSpPr/>
          <p:nvPr/>
        </p:nvSpPr>
        <p:spPr>
          <a:xfrm>
            <a:off x="8026955" y="2139696"/>
            <a:ext cx="336006" cy="2212901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642" name="Google Shape;642;p50"/>
          <p:cNvSpPr txBox="1"/>
          <p:nvPr/>
        </p:nvSpPr>
        <p:spPr>
          <a:xfrm>
            <a:off x="7447850" y="3084425"/>
            <a:ext cx="548700" cy="3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6.9%</a:t>
            </a:r>
            <a:endParaRPr b="1" i="1" sz="1200">
              <a:solidFill>
                <a:srgbClr val="EB3B5A"/>
              </a:solidFill>
            </a:endParaRPr>
          </a:p>
        </p:txBody>
      </p:sp>
      <p:cxnSp>
        <p:nvCxnSpPr>
          <p:cNvPr id="643" name="Google Shape;643;p50"/>
          <p:cNvCxnSpPr/>
          <p:nvPr/>
        </p:nvCxnSpPr>
        <p:spPr>
          <a:xfrm flipH="1">
            <a:off x="832104" y="4215384"/>
            <a:ext cx="2700" cy="274200"/>
          </a:xfrm>
          <a:prstGeom prst="straightConnector1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50"/>
          <p:cNvSpPr/>
          <p:nvPr/>
        </p:nvSpPr>
        <p:spPr>
          <a:xfrm rot="10800000">
            <a:off x="8673356" y="3084427"/>
            <a:ext cx="137281" cy="1168198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645" name="Google Shape;645;p50"/>
          <p:cNvSpPr txBox="1"/>
          <p:nvPr/>
        </p:nvSpPr>
        <p:spPr>
          <a:xfrm>
            <a:off x="8828769" y="3564908"/>
            <a:ext cx="321900" cy="12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9%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646" name="Google Shape;646;p50"/>
          <p:cNvSpPr txBox="1"/>
          <p:nvPr>
            <p:ph type="title"/>
          </p:nvPr>
        </p:nvSpPr>
        <p:spPr>
          <a:xfrm>
            <a:off x="6116000" y="61425"/>
            <a:ext cx="29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Multilingual Evaluation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pic>
        <p:nvPicPr>
          <p:cNvPr id="652" name="Google Shape;6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0" y="1361525"/>
            <a:ext cx="8000278" cy="32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1"/>
          <p:cNvSpPr txBox="1"/>
          <p:nvPr/>
        </p:nvSpPr>
        <p:spPr>
          <a:xfrm rot="-5400000">
            <a:off x="154200" y="3943116"/>
            <a:ext cx="879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</a:t>
            </a:r>
            <a:r>
              <a:rPr lang="en" sz="1000"/>
              <a:t> External  Knowledge</a:t>
            </a:r>
            <a:endParaRPr sz="1000"/>
          </a:p>
        </p:txBody>
      </p:sp>
      <p:sp>
        <p:nvSpPr>
          <p:cNvPr id="654" name="Google Shape;654;p51"/>
          <p:cNvSpPr txBox="1"/>
          <p:nvPr/>
        </p:nvSpPr>
        <p:spPr>
          <a:xfrm rot="-5400000">
            <a:off x="95400" y="2922924"/>
            <a:ext cx="99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B3B5A"/>
                </a:solidFill>
              </a:rPr>
              <a:t>With External  Knowledge</a:t>
            </a:r>
            <a:endParaRPr b="1" sz="1000">
              <a:solidFill>
                <a:srgbClr val="EB3B5A"/>
              </a:solidFill>
            </a:endParaRPr>
          </a:p>
        </p:txBody>
      </p:sp>
      <p:sp>
        <p:nvSpPr>
          <p:cNvPr id="655" name="Google Shape;655;p51"/>
          <p:cNvSpPr txBox="1"/>
          <p:nvPr/>
        </p:nvSpPr>
        <p:spPr>
          <a:xfrm rot="-5400000">
            <a:off x="186600" y="1917324"/>
            <a:ext cx="81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Baselines</a:t>
            </a:r>
            <a:endParaRPr sz="1000"/>
          </a:p>
        </p:txBody>
      </p:sp>
      <p:sp>
        <p:nvSpPr>
          <p:cNvPr id="656" name="Google Shape;656;p51"/>
          <p:cNvSpPr txBox="1"/>
          <p:nvPr/>
        </p:nvSpPr>
        <p:spPr>
          <a:xfrm>
            <a:off x="2212850" y="2467850"/>
            <a:ext cx="1008300" cy="492000"/>
          </a:xfrm>
          <a:prstGeom prst="rect">
            <a:avLst/>
          </a:prstGeom>
          <a:noFill/>
          <a:ln cap="flat" cmpd="sng" w="76200">
            <a:solidFill>
              <a:srgbClr val="EB3B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 txBox="1"/>
          <p:nvPr/>
        </p:nvSpPr>
        <p:spPr>
          <a:xfrm>
            <a:off x="1518900" y="2672600"/>
            <a:ext cx="5649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5-12%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658" name="Google Shape;658;p51"/>
          <p:cNvSpPr/>
          <p:nvPr/>
        </p:nvSpPr>
        <p:spPr>
          <a:xfrm>
            <a:off x="8218600" y="2092700"/>
            <a:ext cx="143225" cy="521075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659" name="Google Shape;659;p51"/>
          <p:cNvSpPr txBox="1"/>
          <p:nvPr/>
        </p:nvSpPr>
        <p:spPr>
          <a:xfrm>
            <a:off x="7732050" y="2238638"/>
            <a:ext cx="470700" cy="2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13%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660" name="Google Shape;660;p51"/>
          <p:cNvSpPr/>
          <p:nvPr/>
        </p:nvSpPr>
        <p:spPr>
          <a:xfrm rot="10800000">
            <a:off x="8619744" y="2578608"/>
            <a:ext cx="143225" cy="320461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28575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661" name="Google Shape;661;p51"/>
          <p:cNvSpPr txBox="1"/>
          <p:nvPr/>
        </p:nvSpPr>
        <p:spPr>
          <a:xfrm>
            <a:off x="8799576" y="2624238"/>
            <a:ext cx="470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0.5%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662" name="Google Shape;662;p51"/>
          <p:cNvSpPr/>
          <p:nvPr/>
        </p:nvSpPr>
        <p:spPr>
          <a:xfrm rot="10156866">
            <a:off x="3244885" y="2047150"/>
            <a:ext cx="143232" cy="567028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663" name="Google Shape;663;p51"/>
          <p:cNvSpPr txBox="1"/>
          <p:nvPr/>
        </p:nvSpPr>
        <p:spPr>
          <a:xfrm>
            <a:off x="3406675" y="2176750"/>
            <a:ext cx="714000" cy="2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EB3B5A"/>
                </a:solidFill>
              </a:rPr>
              <a:t>21-49%</a:t>
            </a:r>
            <a:endParaRPr b="1" i="1" sz="1200">
              <a:solidFill>
                <a:srgbClr val="EB3B5A"/>
              </a:solidFill>
            </a:endParaRPr>
          </a:p>
        </p:txBody>
      </p:sp>
      <p:sp>
        <p:nvSpPr>
          <p:cNvPr id="664" name="Google Shape;664;p51"/>
          <p:cNvSpPr txBox="1"/>
          <p:nvPr/>
        </p:nvSpPr>
        <p:spPr>
          <a:xfrm>
            <a:off x="565675" y="488150"/>
            <a:ext cx="49776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3B5A"/>
                </a:solidFill>
              </a:rPr>
              <a:t>Fine-tuning on QA (in-domain) data from multiple languages has a large impact.</a:t>
            </a:r>
            <a:endParaRPr b="1" sz="1800">
              <a:solidFill>
                <a:srgbClr val="EB3B5A"/>
              </a:solidFill>
            </a:endParaRPr>
          </a:p>
        </p:txBody>
      </p:sp>
      <p:cxnSp>
        <p:nvCxnSpPr>
          <p:cNvPr id="665" name="Google Shape;665;p51"/>
          <p:cNvCxnSpPr/>
          <p:nvPr/>
        </p:nvCxnSpPr>
        <p:spPr>
          <a:xfrm>
            <a:off x="832104" y="2450592"/>
            <a:ext cx="4500" cy="528300"/>
          </a:xfrm>
          <a:prstGeom prst="straightConnector1">
            <a:avLst/>
          </a:prstGeom>
          <a:noFill/>
          <a:ln cap="flat" cmpd="sng" w="3810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1"/>
          <p:cNvSpPr/>
          <p:nvPr/>
        </p:nvSpPr>
        <p:spPr>
          <a:xfrm rot="4635370">
            <a:off x="1957900" y="2459560"/>
            <a:ext cx="143230" cy="320491"/>
          </a:xfrm>
          <a:custGeom>
            <a:rect b="b" l="l" r="r" t="t"/>
            <a:pathLst>
              <a:path extrusionOk="0" h="20843" w="5729">
                <a:moveTo>
                  <a:pt x="5729" y="0"/>
                </a:moveTo>
                <a:cubicBezTo>
                  <a:pt x="4777" y="1793"/>
                  <a:pt x="70" y="7284"/>
                  <a:pt x="14" y="10758"/>
                </a:cubicBezTo>
                <a:cubicBezTo>
                  <a:pt x="-42" y="14232"/>
                  <a:pt x="4497" y="19162"/>
                  <a:pt x="5393" y="20843"/>
                </a:cubicBezTo>
              </a:path>
            </a:pathLst>
          </a:custGeom>
          <a:noFill/>
          <a:ln cap="flat" cmpd="sng" w="28575">
            <a:solidFill>
              <a:srgbClr val="EB3B5A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67" name="Google Shape;667;p51"/>
          <p:cNvSpPr txBox="1"/>
          <p:nvPr/>
        </p:nvSpPr>
        <p:spPr>
          <a:xfrm>
            <a:off x="311700" y="4663225"/>
            <a:ext cx="6933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*All the baselines that require context, query an inverted index built on top of the language specific Wikipedias’ dumps.</a:t>
            </a:r>
            <a:endParaRPr/>
          </a:p>
        </p:txBody>
      </p:sp>
      <p:sp>
        <p:nvSpPr>
          <p:cNvPr id="668" name="Google Shape;668;p51"/>
          <p:cNvSpPr txBox="1"/>
          <p:nvPr>
            <p:ph type="title"/>
          </p:nvPr>
        </p:nvSpPr>
        <p:spPr>
          <a:xfrm>
            <a:off x="6116000" y="61425"/>
            <a:ext cx="29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Multilingual Evaluation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99700" y="34100"/>
            <a:ext cx="81729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Eχαμs: Our Dataset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2763525" y="2644875"/>
            <a:ext cx="3103800" cy="1404000"/>
            <a:chOff x="2534925" y="2644875"/>
            <a:chExt cx="3103800" cy="1404000"/>
          </a:xfrm>
        </p:grpSpPr>
        <p:sp>
          <p:nvSpPr>
            <p:cNvPr id="88" name="Google Shape;88;p16"/>
            <p:cNvSpPr/>
            <p:nvPr/>
          </p:nvSpPr>
          <p:spPr>
            <a:xfrm>
              <a:off x="2534925" y="2644875"/>
              <a:ext cx="3103800" cy="14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Parmi les vitesses ci-dessous </a:t>
              </a:r>
              <a:b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choisissez la vitesse minimale.</a:t>
              </a:r>
              <a:endParaRPr i="1"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A) 1 m/s.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B) 0,0036 km/s.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C) 7,2 km/h.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298942" y="3136294"/>
              <a:ext cx="185700" cy="1605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37BD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492350" y="497350"/>
            <a:ext cx="73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 u="sng">
                <a:solidFill>
                  <a:schemeClr val="dk2"/>
                </a:solidFill>
              </a:rPr>
              <a:t>24,143</a:t>
            </a:r>
            <a:r>
              <a:rPr b="1" lang="en" sz="1700">
                <a:solidFill>
                  <a:schemeClr val="dk2"/>
                </a:solidFill>
              </a:rPr>
              <a:t> multiple-choice questions from high school examinations</a:t>
            </a:r>
            <a:endParaRPr b="1" i="1" sz="17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2417876" y="1022977"/>
            <a:ext cx="6397427" cy="1404076"/>
            <a:chOff x="2417876" y="1022977"/>
            <a:chExt cx="6397427" cy="1404076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2527987" y="1022977"/>
              <a:ext cx="1708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Natural Sciences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4737966" y="1022977"/>
              <a:ext cx="1553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Social Sciences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7279835" y="1022977"/>
              <a:ext cx="807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Others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335872" y="1447117"/>
              <a:ext cx="943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7F6000"/>
                  </a:solidFill>
                  <a:latin typeface="Calibri"/>
                  <a:ea typeface="Calibri"/>
                  <a:cs typeface="Calibri"/>
                  <a:sym typeface="Calibri"/>
                </a:rPr>
                <a:t>Geology</a:t>
              </a:r>
              <a:endParaRPr b="1" sz="16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602677" y="1695491"/>
              <a:ext cx="11196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93E5D"/>
                  </a:solidFill>
                  <a:latin typeface="Calibri"/>
                  <a:ea typeface="Calibri"/>
                  <a:cs typeface="Calibri"/>
                  <a:sym typeface="Calibri"/>
                </a:rPr>
                <a:t>Chemistry</a:t>
              </a:r>
              <a:endParaRPr sz="120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474611" y="1960801"/>
              <a:ext cx="847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598D6"/>
                  </a:solidFill>
                  <a:latin typeface="Calibri"/>
                  <a:ea typeface="Calibri"/>
                  <a:cs typeface="Calibri"/>
                  <a:sym typeface="Calibri"/>
                </a:rPr>
                <a:t>Physics</a:t>
              </a:r>
              <a:endParaRPr b="1" sz="1600">
                <a:solidFill>
                  <a:srgbClr val="3598D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417876" y="1396540"/>
              <a:ext cx="868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DBE6E"/>
                  </a:solidFill>
                  <a:latin typeface="Calibri"/>
                  <a:ea typeface="Calibri"/>
                  <a:cs typeface="Calibri"/>
                  <a:sym typeface="Calibri"/>
                </a:rPr>
                <a:t>Biology</a:t>
              </a:r>
              <a:endParaRPr b="1" sz="1600">
                <a:solidFill>
                  <a:srgbClr val="2DBE6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331005" y="1873939"/>
              <a:ext cx="868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B641"/>
                  </a:solidFill>
                  <a:latin typeface="Calibri"/>
                  <a:ea typeface="Calibri"/>
                  <a:cs typeface="Calibri"/>
                  <a:sym typeface="Calibri"/>
                </a:rPr>
                <a:t>Science</a:t>
              </a:r>
              <a:endParaRPr sz="1200"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234166" y="1503646"/>
              <a:ext cx="841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DCE7F"/>
                  </a:solidFill>
                  <a:latin typeface="Calibri"/>
                  <a:ea typeface="Calibri"/>
                  <a:cs typeface="Calibri"/>
                  <a:sym typeface="Calibri"/>
                </a:rPr>
                <a:t>Politics</a:t>
              </a:r>
              <a:endParaRPr sz="1200"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470309" y="2110546"/>
              <a:ext cx="721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958C0"/>
                  </a:solidFill>
                  <a:latin typeface="Calibri"/>
                  <a:ea typeface="Calibri"/>
                  <a:cs typeface="Calibri"/>
                  <a:sym typeface="Calibri"/>
                </a:rPr>
                <a:t>Ethics</a:t>
              </a:r>
              <a:endParaRPr b="1" sz="1600">
                <a:solidFill>
                  <a:srgbClr val="8958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284004" y="1693875"/>
              <a:ext cx="1187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7415F"/>
                  </a:solidFill>
                  <a:latin typeface="Calibri"/>
                  <a:ea typeface="Calibri"/>
                  <a:cs typeface="Calibri"/>
                  <a:sym typeface="Calibri"/>
                </a:rPr>
                <a:t>Citizenship</a:t>
              </a:r>
              <a:endParaRPr b="1" sz="1600">
                <a:solidFill>
                  <a:srgbClr val="E7415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327458" y="1293247"/>
              <a:ext cx="1190400" cy="31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8606B"/>
                  </a:solidFill>
                  <a:latin typeface="Calibri"/>
                  <a:ea typeface="Calibri"/>
                  <a:cs typeface="Calibri"/>
                  <a:sym typeface="Calibri"/>
                </a:rPr>
                <a:t>Geography</a:t>
              </a:r>
              <a:endParaRPr b="1" sz="1600">
                <a:solidFill>
                  <a:srgbClr val="F8606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5547742" y="1290443"/>
              <a:ext cx="845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99656"/>
                  </a:solidFill>
                  <a:latin typeface="Calibri"/>
                  <a:ea typeface="Calibri"/>
                  <a:cs typeface="Calibri"/>
                  <a:sym typeface="Calibri"/>
                </a:rPr>
                <a:t>History</a:t>
              </a:r>
              <a:endParaRPr b="1" sz="1600">
                <a:solidFill>
                  <a:srgbClr val="F9965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402887" y="1700647"/>
              <a:ext cx="1201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8246"/>
                  </a:solidFill>
                  <a:latin typeface="Calibri"/>
                  <a:ea typeface="Calibri"/>
                  <a:cs typeface="Calibri"/>
                  <a:sym typeface="Calibri"/>
                </a:rPr>
                <a:t>Philosophy</a:t>
              </a:r>
              <a:endParaRPr b="1" sz="1600">
                <a:solidFill>
                  <a:srgbClr val="F682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125283" y="1503646"/>
              <a:ext cx="1207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CD152"/>
                  </a:solidFill>
                  <a:latin typeface="Calibri"/>
                  <a:ea typeface="Calibri"/>
                  <a:cs typeface="Calibri"/>
                  <a:sym typeface="Calibri"/>
                </a:rPr>
                <a:t>Psychology</a:t>
              </a:r>
              <a:endParaRPr b="1" sz="1600">
                <a:solidFill>
                  <a:srgbClr val="FCD15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1565" y="1503646"/>
              <a:ext cx="7200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1CABA"/>
                  </a:solidFill>
                  <a:latin typeface="Calibri"/>
                  <a:ea typeface="Calibri"/>
                  <a:cs typeface="Calibri"/>
                  <a:sym typeface="Calibri"/>
                </a:rPr>
                <a:t>Social</a:t>
              </a:r>
              <a:endParaRPr b="1" sz="1600">
                <a:solidFill>
                  <a:srgbClr val="41CAB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367157" y="2102920"/>
              <a:ext cx="10620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B78D6"/>
                  </a:solidFill>
                  <a:latin typeface="Calibri"/>
                  <a:ea typeface="Calibri"/>
                  <a:cs typeface="Calibri"/>
                  <a:sym typeface="Calibri"/>
                </a:rPr>
                <a:t>Sociology</a:t>
              </a:r>
              <a:endParaRPr b="1" sz="1600">
                <a:solidFill>
                  <a:srgbClr val="4B78D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442381" y="1875141"/>
              <a:ext cx="2221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7BD71"/>
                  </a:solidFill>
                  <a:latin typeface="Calibri"/>
                  <a:ea typeface="Calibri"/>
                  <a:cs typeface="Calibri"/>
                  <a:sym typeface="Calibri"/>
                </a:rPr>
                <a:t>Business &amp; Economics</a:t>
              </a:r>
              <a:endParaRPr sz="1200"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6624153" y="1256283"/>
              <a:ext cx="1315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B99D4"/>
                  </a:solidFill>
                  <a:latin typeface="Calibri"/>
                  <a:ea typeface="Calibri"/>
                  <a:cs typeface="Calibri"/>
                  <a:sym typeface="Calibri"/>
                </a:rPr>
                <a:t>Professional</a:t>
              </a:r>
              <a:endParaRPr sz="1200"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7843703" y="1245556"/>
              <a:ext cx="941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1DB87"/>
                  </a:solidFill>
                  <a:latin typeface="Calibri"/>
                  <a:ea typeface="Calibri"/>
                  <a:cs typeface="Calibri"/>
                  <a:sym typeface="Calibri"/>
                </a:rPr>
                <a:t>Forestry</a:t>
              </a:r>
              <a:endParaRPr b="1" sz="1600">
                <a:solidFill>
                  <a:srgbClr val="41DB8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663033" y="1488215"/>
              <a:ext cx="1319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555BA"/>
                  </a:solidFill>
                  <a:latin typeface="Calibri"/>
                  <a:ea typeface="Calibri"/>
                  <a:cs typeface="Calibri"/>
                  <a:sym typeface="Calibri"/>
                </a:rPr>
                <a:t>Landscaping</a:t>
              </a:r>
              <a:endParaRPr b="1" sz="1600">
                <a:solidFill>
                  <a:srgbClr val="8555B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7578556" y="1889904"/>
              <a:ext cx="12126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8246"/>
                  </a:solidFill>
                  <a:latin typeface="Calibri"/>
                  <a:ea typeface="Calibri"/>
                  <a:cs typeface="Calibri"/>
                  <a:sym typeface="Calibri"/>
                </a:rPr>
                <a:t>Agriculture</a:t>
              </a:r>
              <a:endParaRPr b="1" sz="1600">
                <a:solidFill>
                  <a:srgbClr val="F682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610741" y="1900033"/>
              <a:ext cx="917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7BD71"/>
                  </a:solidFill>
                  <a:latin typeface="Calibri"/>
                  <a:ea typeface="Calibri"/>
                  <a:cs typeface="Calibri"/>
                  <a:sym typeface="Calibri"/>
                </a:rPr>
                <a:t>Tourism</a:t>
              </a:r>
              <a:endParaRPr b="1" sz="1600">
                <a:solidFill>
                  <a:srgbClr val="37BD7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7751610" y="1735502"/>
              <a:ext cx="1004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FB9B0"/>
                  </a:solidFill>
                  <a:latin typeface="Calibri"/>
                  <a:ea typeface="Calibri"/>
                  <a:cs typeface="Calibri"/>
                  <a:sym typeface="Calibri"/>
                </a:rPr>
                <a:t>Fine Arts</a:t>
              </a:r>
              <a:endParaRPr sz="1200"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541928" y="1716244"/>
              <a:ext cx="1233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0ADEC"/>
                  </a:solidFill>
                  <a:latin typeface="Calibri"/>
                  <a:ea typeface="Calibri"/>
                  <a:cs typeface="Calibri"/>
                  <a:sym typeface="Calibri"/>
                </a:rPr>
                <a:t>Informatics</a:t>
              </a:r>
              <a:endParaRPr b="1" sz="1600">
                <a:solidFill>
                  <a:srgbClr val="50ADE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612429" y="2116253"/>
              <a:ext cx="1556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7415F"/>
                  </a:solidFill>
                  <a:latin typeface="Calibri"/>
                  <a:ea typeface="Calibri"/>
                  <a:cs typeface="Calibri"/>
                  <a:sym typeface="Calibri"/>
                </a:rPr>
                <a:t>Islamic Studies</a:t>
              </a:r>
              <a:endParaRPr sz="12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889504" y="1509601"/>
              <a:ext cx="925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A76D2"/>
                  </a:solidFill>
                  <a:latin typeface="Calibri"/>
                  <a:ea typeface="Calibri"/>
                  <a:cs typeface="Calibri"/>
                  <a:sym typeface="Calibri"/>
                </a:rPr>
                <a:t>Religion</a:t>
              </a:r>
              <a:endParaRPr sz="120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043367" y="2116253"/>
              <a:ext cx="570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CD152"/>
                  </a:solidFill>
                  <a:latin typeface="Calibri"/>
                  <a:ea typeface="Calibri"/>
                  <a:cs typeface="Calibri"/>
                  <a:sym typeface="Calibri"/>
                </a:rPr>
                <a:t> etc.</a:t>
              </a:r>
              <a:endParaRPr sz="1200"/>
            </a:p>
          </p:txBody>
        </p:sp>
      </p:grp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00050" y="1266150"/>
            <a:ext cx="22389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2"/>
                </a:solidFill>
              </a:rPr>
              <a:t>24</a:t>
            </a:r>
            <a:r>
              <a:rPr b="1" lang="en" sz="1700">
                <a:solidFill>
                  <a:schemeClr val="dk2"/>
                </a:solidFill>
              </a:rPr>
              <a:t> </a:t>
            </a:r>
            <a:endParaRPr b="1" sz="17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2"/>
                </a:solidFill>
              </a:rPr>
              <a:t>Subjects</a:t>
            </a:r>
            <a:endParaRPr b="1" sz="1700" u="sng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99700" y="34100"/>
            <a:ext cx="81729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Eχαμs: Our Dataset</a:t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2763525" y="2644875"/>
            <a:ext cx="3103800" cy="1404000"/>
            <a:chOff x="2534925" y="2644875"/>
            <a:chExt cx="3103800" cy="1404000"/>
          </a:xfrm>
        </p:grpSpPr>
        <p:sp>
          <p:nvSpPr>
            <p:cNvPr id="129" name="Google Shape;129;p17"/>
            <p:cNvSpPr/>
            <p:nvPr/>
          </p:nvSpPr>
          <p:spPr>
            <a:xfrm>
              <a:off x="2534925" y="2644875"/>
              <a:ext cx="3103800" cy="14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Parmi les vitesses ci-dessous </a:t>
              </a:r>
              <a:b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choisissez la vitesse minimale.</a:t>
              </a:r>
              <a:endParaRPr i="1"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A) 1 m/s.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B) 0,0036 km/s.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C) 7,2 km/h.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298942" y="3136294"/>
              <a:ext cx="185700" cy="1605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37BD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7"/>
          <p:cNvSpPr txBox="1"/>
          <p:nvPr/>
        </p:nvSpPr>
        <p:spPr>
          <a:xfrm>
            <a:off x="1492350" y="497350"/>
            <a:ext cx="73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 u="sng">
                <a:solidFill>
                  <a:schemeClr val="dk2"/>
                </a:solidFill>
              </a:rPr>
              <a:t>24,143</a:t>
            </a:r>
            <a:r>
              <a:rPr b="1" lang="en" sz="1700">
                <a:solidFill>
                  <a:schemeClr val="dk2"/>
                </a:solidFill>
              </a:rPr>
              <a:t> multiple-choice questions from high school examinations</a:t>
            </a:r>
            <a:endParaRPr b="1" i="1" sz="17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8"/>
          <p:cNvGrpSpPr/>
          <p:nvPr/>
        </p:nvGrpSpPr>
        <p:grpSpPr>
          <a:xfrm>
            <a:off x="2417876" y="1022977"/>
            <a:ext cx="6397427" cy="1404076"/>
            <a:chOff x="2417876" y="1022977"/>
            <a:chExt cx="6397427" cy="1404076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2527987" y="1022977"/>
              <a:ext cx="1708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Natural Sciences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4737966" y="1022977"/>
              <a:ext cx="1553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Social Sciences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7279835" y="1022977"/>
              <a:ext cx="807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Others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335872" y="1447117"/>
              <a:ext cx="943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7F6000"/>
                  </a:solidFill>
                  <a:latin typeface="Calibri"/>
                  <a:ea typeface="Calibri"/>
                  <a:cs typeface="Calibri"/>
                  <a:sym typeface="Calibri"/>
                </a:rPr>
                <a:t>Geology</a:t>
              </a:r>
              <a:endParaRPr b="1" sz="16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602677" y="1695491"/>
              <a:ext cx="11196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93E5D"/>
                  </a:solidFill>
                  <a:latin typeface="Calibri"/>
                  <a:ea typeface="Calibri"/>
                  <a:cs typeface="Calibri"/>
                  <a:sym typeface="Calibri"/>
                </a:rPr>
                <a:t>Chemistry</a:t>
              </a:r>
              <a:endParaRPr sz="1200"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474611" y="1960801"/>
              <a:ext cx="847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598D6"/>
                  </a:solidFill>
                  <a:latin typeface="Calibri"/>
                  <a:ea typeface="Calibri"/>
                  <a:cs typeface="Calibri"/>
                  <a:sym typeface="Calibri"/>
                </a:rPr>
                <a:t>Physics</a:t>
              </a:r>
              <a:endParaRPr b="1" sz="1600">
                <a:solidFill>
                  <a:srgbClr val="3598D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417876" y="1396540"/>
              <a:ext cx="868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DBE6E"/>
                  </a:solidFill>
                  <a:latin typeface="Calibri"/>
                  <a:ea typeface="Calibri"/>
                  <a:cs typeface="Calibri"/>
                  <a:sym typeface="Calibri"/>
                </a:rPr>
                <a:t>Biology</a:t>
              </a:r>
              <a:endParaRPr b="1" sz="1600">
                <a:solidFill>
                  <a:srgbClr val="2DBE6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331005" y="1873939"/>
              <a:ext cx="868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B641"/>
                  </a:solidFill>
                  <a:latin typeface="Calibri"/>
                  <a:ea typeface="Calibri"/>
                  <a:cs typeface="Calibri"/>
                  <a:sym typeface="Calibri"/>
                </a:rPr>
                <a:t>Science</a:t>
              </a:r>
              <a:endParaRPr sz="1200"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234166" y="1503646"/>
              <a:ext cx="841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DCE7F"/>
                  </a:solidFill>
                  <a:latin typeface="Calibri"/>
                  <a:ea typeface="Calibri"/>
                  <a:cs typeface="Calibri"/>
                  <a:sym typeface="Calibri"/>
                </a:rPr>
                <a:t>Politics</a:t>
              </a:r>
              <a:endParaRPr sz="1200"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470309" y="2110546"/>
              <a:ext cx="721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958C0"/>
                  </a:solidFill>
                  <a:latin typeface="Calibri"/>
                  <a:ea typeface="Calibri"/>
                  <a:cs typeface="Calibri"/>
                  <a:sym typeface="Calibri"/>
                </a:rPr>
                <a:t>Ethics</a:t>
              </a:r>
              <a:endParaRPr b="1" sz="1600">
                <a:solidFill>
                  <a:srgbClr val="8958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284004" y="1693875"/>
              <a:ext cx="1187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7415F"/>
                  </a:solidFill>
                  <a:latin typeface="Calibri"/>
                  <a:ea typeface="Calibri"/>
                  <a:cs typeface="Calibri"/>
                  <a:sym typeface="Calibri"/>
                </a:rPr>
                <a:t>Citizenship</a:t>
              </a:r>
              <a:endParaRPr b="1" sz="1600">
                <a:solidFill>
                  <a:srgbClr val="E7415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327458" y="1293247"/>
              <a:ext cx="1190400" cy="31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8606B"/>
                  </a:solidFill>
                  <a:latin typeface="Calibri"/>
                  <a:ea typeface="Calibri"/>
                  <a:cs typeface="Calibri"/>
                  <a:sym typeface="Calibri"/>
                </a:rPr>
                <a:t>Geography</a:t>
              </a:r>
              <a:endParaRPr b="1" sz="1600">
                <a:solidFill>
                  <a:srgbClr val="F8606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547742" y="1290443"/>
              <a:ext cx="845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99656"/>
                  </a:solidFill>
                  <a:latin typeface="Calibri"/>
                  <a:ea typeface="Calibri"/>
                  <a:cs typeface="Calibri"/>
                  <a:sym typeface="Calibri"/>
                </a:rPr>
                <a:t>History</a:t>
              </a:r>
              <a:endParaRPr b="1" sz="1600">
                <a:solidFill>
                  <a:srgbClr val="F9965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402887" y="1700647"/>
              <a:ext cx="1201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8246"/>
                  </a:solidFill>
                  <a:latin typeface="Calibri"/>
                  <a:ea typeface="Calibri"/>
                  <a:cs typeface="Calibri"/>
                  <a:sym typeface="Calibri"/>
                </a:rPr>
                <a:t>Philosophy</a:t>
              </a:r>
              <a:endParaRPr b="1" sz="1600">
                <a:solidFill>
                  <a:srgbClr val="F682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125283" y="1503646"/>
              <a:ext cx="1207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CD152"/>
                  </a:solidFill>
                  <a:latin typeface="Calibri"/>
                  <a:ea typeface="Calibri"/>
                  <a:cs typeface="Calibri"/>
                  <a:sym typeface="Calibri"/>
                </a:rPr>
                <a:t>Psychology</a:t>
              </a:r>
              <a:endParaRPr b="1" sz="1600">
                <a:solidFill>
                  <a:srgbClr val="FCD15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971565" y="1503646"/>
              <a:ext cx="7200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1CABA"/>
                  </a:solidFill>
                  <a:latin typeface="Calibri"/>
                  <a:ea typeface="Calibri"/>
                  <a:cs typeface="Calibri"/>
                  <a:sym typeface="Calibri"/>
                </a:rPr>
                <a:t>Social</a:t>
              </a:r>
              <a:endParaRPr b="1" sz="1600">
                <a:solidFill>
                  <a:srgbClr val="41CAB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367157" y="2102920"/>
              <a:ext cx="10620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B78D6"/>
                  </a:solidFill>
                  <a:latin typeface="Calibri"/>
                  <a:ea typeface="Calibri"/>
                  <a:cs typeface="Calibri"/>
                  <a:sym typeface="Calibri"/>
                </a:rPr>
                <a:t>Sociology</a:t>
              </a:r>
              <a:endParaRPr b="1" sz="1600">
                <a:solidFill>
                  <a:srgbClr val="4B78D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442381" y="1875141"/>
              <a:ext cx="2221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7BD71"/>
                  </a:solidFill>
                  <a:latin typeface="Calibri"/>
                  <a:ea typeface="Calibri"/>
                  <a:cs typeface="Calibri"/>
                  <a:sym typeface="Calibri"/>
                </a:rPr>
                <a:t>Business &amp; Economics</a:t>
              </a:r>
              <a:endParaRPr sz="1200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6624153" y="1256283"/>
              <a:ext cx="1315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B99D4"/>
                  </a:solidFill>
                  <a:latin typeface="Calibri"/>
                  <a:ea typeface="Calibri"/>
                  <a:cs typeface="Calibri"/>
                  <a:sym typeface="Calibri"/>
                </a:rPr>
                <a:t>Professional</a:t>
              </a:r>
              <a:endParaRPr sz="1200"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7843703" y="1245556"/>
              <a:ext cx="941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1DB87"/>
                  </a:solidFill>
                  <a:latin typeface="Calibri"/>
                  <a:ea typeface="Calibri"/>
                  <a:cs typeface="Calibri"/>
                  <a:sym typeface="Calibri"/>
                </a:rPr>
                <a:t>Forestry</a:t>
              </a:r>
              <a:endParaRPr b="1" sz="1600">
                <a:solidFill>
                  <a:srgbClr val="41DB8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6663033" y="1488215"/>
              <a:ext cx="1319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555BA"/>
                  </a:solidFill>
                  <a:latin typeface="Calibri"/>
                  <a:ea typeface="Calibri"/>
                  <a:cs typeface="Calibri"/>
                  <a:sym typeface="Calibri"/>
                </a:rPr>
                <a:t>Landscaping</a:t>
              </a:r>
              <a:endParaRPr b="1" sz="1600">
                <a:solidFill>
                  <a:srgbClr val="8555B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578556" y="1889904"/>
              <a:ext cx="12126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8246"/>
                  </a:solidFill>
                  <a:latin typeface="Calibri"/>
                  <a:ea typeface="Calibri"/>
                  <a:cs typeface="Calibri"/>
                  <a:sym typeface="Calibri"/>
                </a:rPr>
                <a:t>Agriculture</a:t>
              </a:r>
              <a:endParaRPr b="1" sz="1600">
                <a:solidFill>
                  <a:srgbClr val="F682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6610741" y="1900033"/>
              <a:ext cx="917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7BD71"/>
                  </a:solidFill>
                  <a:latin typeface="Calibri"/>
                  <a:ea typeface="Calibri"/>
                  <a:cs typeface="Calibri"/>
                  <a:sym typeface="Calibri"/>
                </a:rPr>
                <a:t>Tourism</a:t>
              </a:r>
              <a:endParaRPr b="1" sz="1600">
                <a:solidFill>
                  <a:srgbClr val="37BD7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7751610" y="1735502"/>
              <a:ext cx="1004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FB9B0"/>
                  </a:solidFill>
                  <a:latin typeface="Calibri"/>
                  <a:ea typeface="Calibri"/>
                  <a:cs typeface="Calibri"/>
                  <a:sym typeface="Calibri"/>
                </a:rPr>
                <a:t>Fine Arts</a:t>
              </a:r>
              <a:endParaRPr sz="1200"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541928" y="1716244"/>
              <a:ext cx="1233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0ADEC"/>
                  </a:solidFill>
                  <a:latin typeface="Calibri"/>
                  <a:ea typeface="Calibri"/>
                  <a:cs typeface="Calibri"/>
                  <a:sym typeface="Calibri"/>
                </a:rPr>
                <a:t>Informatics</a:t>
              </a:r>
              <a:endParaRPr b="1" sz="1600">
                <a:solidFill>
                  <a:srgbClr val="50ADE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6612429" y="2116253"/>
              <a:ext cx="1556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7415F"/>
                  </a:solidFill>
                  <a:latin typeface="Calibri"/>
                  <a:ea typeface="Calibri"/>
                  <a:cs typeface="Calibri"/>
                  <a:sym typeface="Calibri"/>
                </a:rPr>
                <a:t>Islamic Studies</a:t>
              </a:r>
              <a:endParaRPr sz="120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7889504" y="1509601"/>
              <a:ext cx="925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A76D2"/>
                  </a:solidFill>
                  <a:latin typeface="Calibri"/>
                  <a:ea typeface="Calibri"/>
                  <a:cs typeface="Calibri"/>
                  <a:sym typeface="Calibri"/>
                </a:rPr>
                <a:t>Religion</a:t>
              </a:r>
              <a:endParaRPr sz="1200"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8043367" y="2116253"/>
              <a:ext cx="570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CD152"/>
                  </a:solidFill>
                  <a:latin typeface="Calibri"/>
                  <a:ea typeface="Calibri"/>
                  <a:cs typeface="Calibri"/>
                  <a:sym typeface="Calibri"/>
                </a:rPr>
                <a:t> etc.</a:t>
              </a:r>
              <a:endParaRPr sz="1200"/>
            </a:p>
          </p:txBody>
        </p:sp>
      </p:grp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2647277" y="4171722"/>
            <a:ext cx="5702600" cy="827449"/>
            <a:chOff x="2647277" y="4171722"/>
            <a:chExt cx="5702600" cy="827449"/>
          </a:xfrm>
        </p:grpSpPr>
        <p:sp>
          <p:nvSpPr>
            <p:cNvPr id="167" name="Google Shape;167;p18"/>
            <p:cNvSpPr/>
            <p:nvPr/>
          </p:nvSpPr>
          <p:spPr>
            <a:xfrm>
              <a:off x="2647277" y="4171722"/>
              <a:ext cx="513000" cy="443400"/>
            </a:xfrm>
            <a:prstGeom prst="ellipse">
              <a:avLst/>
            </a:prstGeom>
            <a:solidFill>
              <a:srgbClr val="FA5E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333752" y="4171722"/>
              <a:ext cx="513000" cy="443400"/>
            </a:xfrm>
            <a:prstGeom prst="ellipse">
              <a:avLst/>
            </a:prstGeom>
            <a:solidFill>
              <a:srgbClr val="FB9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bg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012597" y="4171722"/>
              <a:ext cx="513000" cy="443400"/>
            </a:xfrm>
            <a:prstGeom prst="ellipse">
              <a:avLst/>
            </a:prstGeom>
            <a:solidFill>
              <a:srgbClr val="FDD2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695407" y="4171722"/>
              <a:ext cx="513000" cy="443400"/>
            </a:xfrm>
            <a:prstGeom prst="ellipse">
              <a:avLst/>
            </a:prstGeom>
            <a:solidFill>
              <a:srgbClr val="36DD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</a:t>
              </a:r>
              <a:endParaRPr sz="1000"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437084" y="4171722"/>
              <a:ext cx="513000" cy="443400"/>
            </a:xfrm>
            <a:prstGeom prst="ellipse">
              <a:avLst/>
            </a:prstGeom>
            <a:solidFill>
              <a:srgbClr val="37CB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123560" y="4171722"/>
              <a:ext cx="513000" cy="443400"/>
            </a:xfrm>
            <a:prstGeom prst="ellipse">
              <a:avLst/>
            </a:prstGeom>
            <a:solidFill>
              <a:srgbClr val="E93E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6815641" y="4171722"/>
              <a:ext cx="513000" cy="443400"/>
            </a:xfrm>
            <a:prstGeom prst="ellipse">
              <a:avLst/>
            </a:prstGeom>
            <a:solidFill>
              <a:srgbClr val="F682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hu</a:t>
              </a:r>
              <a:endParaRPr sz="1000"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7511688" y="4171722"/>
              <a:ext cx="513000" cy="443400"/>
            </a:xfrm>
            <a:prstGeom prst="ellipse">
              <a:avLst/>
            </a:prstGeom>
            <a:solidFill>
              <a:srgbClr val="F6B6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2964889" y="4555772"/>
              <a:ext cx="513000" cy="443400"/>
            </a:xfrm>
            <a:prstGeom prst="ellipse">
              <a:avLst/>
            </a:prstGeom>
            <a:solidFill>
              <a:srgbClr val="2DBE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lt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3651365" y="4555772"/>
              <a:ext cx="513000" cy="443400"/>
            </a:xfrm>
            <a:prstGeom prst="ellipse">
              <a:avLst/>
            </a:prstGeom>
            <a:solidFill>
              <a:srgbClr val="23B9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mk</a:t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4330209" y="4555772"/>
              <a:ext cx="513000" cy="443400"/>
            </a:xfrm>
            <a:prstGeom prst="ellipse">
              <a:avLst/>
            </a:prstGeom>
            <a:solidFill>
              <a:srgbClr val="4BAC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013020" y="4555772"/>
              <a:ext cx="513000" cy="443400"/>
            </a:xfrm>
            <a:prstGeom prst="ellipse">
              <a:avLst/>
            </a:prstGeom>
            <a:solidFill>
              <a:srgbClr val="4E7EE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pt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5749037" y="4555772"/>
              <a:ext cx="513000" cy="443400"/>
            </a:xfrm>
            <a:prstGeom prst="ellipse">
              <a:avLst/>
            </a:prstGeom>
            <a:solidFill>
              <a:srgbClr val="A463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sq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435513" y="4555772"/>
              <a:ext cx="513000" cy="443400"/>
            </a:xfrm>
            <a:prstGeom prst="ellipse">
              <a:avLst/>
            </a:prstGeom>
            <a:solidFill>
              <a:srgbClr val="D1D8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140830" y="4555772"/>
              <a:ext cx="513000" cy="443400"/>
            </a:xfrm>
            <a:prstGeom prst="ellipse">
              <a:avLst/>
            </a:prstGeom>
            <a:solidFill>
              <a:srgbClr val="788D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7836877" y="4555772"/>
              <a:ext cx="513000" cy="443400"/>
            </a:xfrm>
            <a:prstGeom prst="ellipse">
              <a:avLst/>
            </a:prstGeom>
            <a:solidFill>
              <a:srgbClr val="3598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</a:t>
              </a:r>
              <a:endParaRPr sz="1000"/>
            </a:p>
          </p:txBody>
        </p:sp>
      </p:grpSp>
      <p:sp>
        <p:nvSpPr>
          <p:cNvPr id="183" name="Google Shape;183;p18"/>
          <p:cNvSpPr txBox="1"/>
          <p:nvPr/>
        </p:nvSpPr>
        <p:spPr>
          <a:xfrm>
            <a:off x="100050" y="1266150"/>
            <a:ext cx="22389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2"/>
                </a:solidFill>
              </a:rPr>
              <a:t>24</a:t>
            </a:r>
            <a:r>
              <a:rPr b="1" lang="en" sz="1700">
                <a:solidFill>
                  <a:schemeClr val="dk2"/>
                </a:solidFill>
              </a:rPr>
              <a:t> </a:t>
            </a:r>
            <a:endParaRPr b="1" sz="17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2"/>
                </a:solidFill>
              </a:rPr>
              <a:t>Subjects</a:t>
            </a:r>
            <a:endParaRPr b="1" sz="1700" u="sng">
              <a:solidFill>
                <a:schemeClr val="dk2"/>
              </a:solidFill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299700" y="34100"/>
            <a:ext cx="81729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Eχαμs: Our Dataset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1492350" y="497350"/>
            <a:ext cx="73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 u="sng">
                <a:solidFill>
                  <a:schemeClr val="dk2"/>
                </a:solidFill>
              </a:rPr>
              <a:t>24,143</a:t>
            </a:r>
            <a:r>
              <a:rPr b="1" lang="en" sz="1700">
                <a:solidFill>
                  <a:schemeClr val="dk2"/>
                </a:solidFill>
              </a:rPr>
              <a:t> multiple-choice questions from high school examinations</a:t>
            </a:r>
            <a:endParaRPr b="1" i="1" sz="1700" u="sng">
              <a:solidFill>
                <a:schemeClr val="dk2"/>
              </a:solidFill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-39732" y="4293964"/>
            <a:ext cx="2518485" cy="507000"/>
            <a:chOff x="299700" y="4293950"/>
            <a:chExt cx="2059100" cy="507000"/>
          </a:xfrm>
        </p:grpSpPr>
        <p:sp>
          <p:nvSpPr>
            <p:cNvPr id="187" name="Google Shape;187;p18"/>
            <p:cNvSpPr txBox="1"/>
            <p:nvPr/>
          </p:nvSpPr>
          <p:spPr>
            <a:xfrm>
              <a:off x="299700" y="4293950"/>
              <a:ext cx="11259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solidFill>
                    <a:schemeClr val="dk2"/>
                  </a:solidFill>
                </a:rPr>
                <a:t>16</a:t>
              </a:r>
              <a:r>
                <a:rPr b="1" lang="en" sz="1700">
                  <a:solidFill>
                    <a:schemeClr val="dk2"/>
                  </a:solidFill>
                </a:rPr>
                <a:t> </a:t>
              </a:r>
              <a:endParaRPr b="1" sz="1700">
                <a:solidFill>
                  <a:schemeClr val="dk2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chemeClr val="dk2"/>
                  </a:solidFill>
                </a:rPr>
                <a:t>Languages</a:t>
              </a:r>
              <a:endParaRPr b="1" sz="1700" u="sng">
                <a:solidFill>
                  <a:schemeClr val="dk2"/>
                </a:solidFill>
              </a:endParaRPr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1232900" y="4293950"/>
              <a:ext cx="11259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solidFill>
                    <a:schemeClr val="dk2"/>
                  </a:solidFill>
                </a:rPr>
                <a:t>8</a:t>
              </a:r>
              <a:r>
                <a:rPr b="1" lang="en" sz="1700">
                  <a:solidFill>
                    <a:schemeClr val="dk2"/>
                  </a:solidFill>
                </a:rPr>
                <a:t> </a:t>
              </a:r>
              <a:endParaRPr b="1" sz="1700">
                <a:solidFill>
                  <a:schemeClr val="dk2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chemeClr val="dk2"/>
                  </a:solidFill>
                </a:rPr>
                <a:t>Families</a:t>
              </a:r>
              <a:endParaRPr b="1" sz="1700" u="sng">
                <a:solidFill>
                  <a:schemeClr val="dk2"/>
                </a:solidFill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2763525" y="2644875"/>
            <a:ext cx="3103800" cy="1404000"/>
            <a:chOff x="2534925" y="2644875"/>
            <a:chExt cx="3103800" cy="1404000"/>
          </a:xfrm>
        </p:grpSpPr>
        <p:sp>
          <p:nvSpPr>
            <p:cNvPr id="190" name="Google Shape;190;p18"/>
            <p:cNvSpPr/>
            <p:nvPr/>
          </p:nvSpPr>
          <p:spPr>
            <a:xfrm>
              <a:off x="2534925" y="2644875"/>
              <a:ext cx="3103800" cy="14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Parmi les vitesses ci-dessous </a:t>
              </a:r>
              <a:b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choisissez la vitesse minimale.</a:t>
              </a:r>
              <a:endParaRPr i="1" sz="10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A) 1 m/s.</a:t>
              </a:r>
              <a:endParaRPr sz="10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B) </a:t>
              </a: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0,0036 km/s</a:t>
              </a:r>
              <a:r>
                <a:rPr lang="en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0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C)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7,2 km/h.</a:t>
              </a:r>
              <a:r>
                <a:rPr lang="en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298942" y="3136294"/>
              <a:ext cx="185700" cy="1605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37BD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9"/>
          <p:cNvGrpSpPr/>
          <p:nvPr/>
        </p:nvGrpSpPr>
        <p:grpSpPr>
          <a:xfrm>
            <a:off x="2417876" y="1022977"/>
            <a:ext cx="6397427" cy="1404076"/>
            <a:chOff x="2417876" y="1022977"/>
            <a:chExt cx="6397427" cy="1404076"/>
          </a:xfrm>
        </p:grpSpPr>
        <p:sp>
          <p:nvSpPr>
            <p:cNvPr id="197" name="Google Shape;197;p19"/>
            <p:cNvSpPr txBox="1"/>
            <p:nvPr/>
          </p:nvSpPr>
          <p:spPr>
            <a:xfrm>
              <a:off x="2527987" y="1022977"/>
              <a:ext cx="1708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Natural Sciences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737966" y="1022977"/>
              <a:ext cx="1553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Social Sciences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7279835" y="1022977"/>
              <a:ext cx="8079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Others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35872" y="1447117"/>
              <a:ext cx="943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7F6000"/>
                  </a:solidFill>
                  <a:latin typeface="Calibri"/>
                  <a:ea typeface="Calibri"/>
                  <a:cs typeface="Calibri"/>
                  <a:sym typeface="Calibri"/>
                </a:rPr>
                <a:t>Geology</a:t>
              </a:r>
              <a:endParaRPr b="1" sz="16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602677" y="1695491"/>
              <a:ext cx="11196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93E5D"/>
                  </a:solidFill>
                  <a:latin typeface="Calibri"/>
                  <a:ea typeface="Calibri"/>
                  <a:cs typeface="Calibri"/>
                  <a:sym typeface="Calibri"/>
                </a:rPr>
                <a:t>Chemistry</a:t>
              </a:r>
              <a:endParaRPr sz="1200"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474611" y="1960801"/>
              <a:ext cx="847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598D6"/>
                  </a:solidFill>
                  <a:latin typeface="Calibri"/>
                  <a:ea typeface="Calibri"/>
                  <a:cs typeface="Calibri"/>
                  <a:sym typeface="Calibri"/>
                </a:rPr>
                <a:t>Physics</a:t>
              </a:r>
              <a:endParaRPr b="1" sz="1600">
                <a:solidFill>
                  <a:srgbClr val="3598D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417876" y="1396540"/>
              <a:ext cx="868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DBE6E"/>
                  </a:solidFill>
                  <a:latin typeface="Calibri"/>
                  <a:ea typeface="Calibri"/>
                  <a:cs typeface="Calibri"/>
                  <a:sym typeface="Calibri"/>
                </a:rPr>
                <a:t>Biology</a:t>
              </a:r>
              <a:endParaRPr b="1" sz="1600">
                <a:solidFill>
                  <a:srgbClr val="2DBE6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331005" y="1873939"/>
              <a:ext cx="868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B641"/>
                  </a:solidFill>
                  <a:latin typeface="Calibri"/>
                  <a:ea typeface="Calibri"/>
                  <a:cs typeface="Calibri"/>
                  <a:sym typeface="Calibri"/>
                </a:rPr>
                <a:t>Science</a:t>
              </a:r>
              <a:endParaRPr sz="1200"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234166" y="1503646"/>
              <a:ext cx="841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DCE7F"/>
                  </a:solidFill>
                  <a:latin typeface="Calibri"/>
                  <a:ea typeface="Calibri"/>
                  <a:cs typeface="Calibri"/>
                  <a:sym typeface="Calibri"/>
                </a:rPr>
                <a:t>Politics</a:t>
              </a:r>
              <a:endParaRPr sz="1200"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470309" y="2110546"/>
              <a:ext cx="721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958C0"/>
                  </a:solidFill>
                  <a:latin typeface="Calibri"/>
                  <a:ea typeface="Calibri"/>
                  <a:cs typeface="Calibri"/>
                  <a:sym typeface="Calibri"/>
                </a:rPr>
                <a:t>Ethics</a:t>
              </a:r>
              <a:endParaRPr b="1" sz="1600">
                <a:solidFill>
                  <a:srgbClr val="8958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284004" y="1693875"/>
              <a:ext cx="1187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7415F"/>
                  </a:solidFill>
                  <a:latin typeface="Calibri"/>
                  <a:ea typeface="Calibri"/>
                  <a:cs typeface="Calibri"/>
                  <a:sym typeface="Calibri"/>
                </a:rPr>
                <a:t>Citizenship</a:t>
              </a:r>
              <a:endParaRPr b="1" sz="1600">
                <a:solidFill>
                  <a:srgbClr val="E7415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4327458" y="1293247"/>
              <a:ext cx="1190400" cy="31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8606B"/>
                  </a:solidFill>
                  <a:latin typeface="Calibri"/>
                  <a:ea typeface="Calibri"/>
                  <a:cs typeface="Calibri"/>
                  <a:sym typeface="Calibri"/>
                </a:rPr>
                <a:t>Geography</a:t>
              </a:r>
              <a:endParaRPr b="1" sz="1600">
                <a:solidFill>
                  <a:srgbClr val="F8606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547742" y="1290443"/>
              <a:ext cx="845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99656"/>
                  </a:solidFill>
                  <a:latin typeface="Calibri"/>
                  <a:ea typeface="Calibri"/>
                  <a:cs typeface="Calibri"/>
                  <a:sym typeface="Calibri"/>
                </a:rPr>
                <a:t>History</a:t>
              </a:r>
              <a:endParaRPr b="1" sz="1600">
                <a:solidFill>
                  <a:srgbClr val="F9965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402887" y="1700647"/>
              <a:ext cx="1201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8246"/>
                  </a:solidFill>
                  <a:latin typeface="Calibri"/>
                  <a:ea typeface="Calibri"/>
                  <a:cs typeface="Calibri"/>
                  <a:sym typeface="Calibri"/>
                </a:rPr>
                <a:t>Philosophy</a:t>
              </a:r>
              <a:endParaRPr b="1" sz="1600">
                <a:solidFill>
                  <a:srgbClr val="F682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4125283" y="1503646"/>
              <a:ext cx="1207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CD152"/>
                  </a:solidFill>
                  <a:latin typeface="Calibri"/>
                  <a:ea typeface="Calibri"/>
                  <a:cs typeface="Calibri"/>
                  <a:sym typeface="Calibri"/>
                </a:rPr>
                <a:t>Psychology</a:t>
              </a:r>
              <a:endParaRPr b="1" sz="1600">
                <a:solidFill>
                  <a:srgbClr val="FCD15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971565" y="1503646"/>
              <a:ext cx="7200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1CABA"/>
                  </a:solidFill>
                  <a:latin typeface="Calibri"/>
                  <a:ea typeface="Calibri"/>
                  <a:cs typeface="Calibri"/>
                  <a:sym typeface="Calibri"/>
                </a:rPr>
                <a:t>Social</a:t>
              </a:r>
              <a:endParaRPr b="1" sz="1600">
                <a:solidFill>
                  <a:srgbClr val="41CAB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4367157" y="2102920"/>
              <a:ext cx="10620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B78D6"/>
                  </a:solidFill>
                  <a:latin typeface="Calibri"/>
                  <a:ea typeface="Calibri"/>
                  <a:cs typeface="Calibri"/>
                  <a:sym typeface="Calibri"/>
                </a:rPr>
                <a:t>Sociology</a:t>
              </a:r>
              <a:endParaRPr b="1" sz="1600">
                <a:solidFill>
                  <a:srgbClr val="4B78D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442381" y="1875141"/>
              <a:ext cx="2221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7BD71"/>
                  </a:solidFill>
                  <a:latin typeface="Calibri"/>
                  <a:ea typeface="Calibri"/>
                  <a:cs typeface="Calibri"/>
                  <a:sym typeface="Calibri"/>
                </a:rPr>
                <a:t>Business &amp; Economics</a:t>
              </a:r>
              <a:endParaRPr sz="1200"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624153" y="1256283"/>
              <a:ext cx="1315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B99D4"/>
                  </a:solidFill>
                  <a:latin typeface="Calibri"/>
                  <a:ea typeface="Calibri"/>
                  <a:cs typeface="Calibri"/>
                  <a:sym typeface="Calibri"/>
                </a:rPr>
                <a:t>Professional</a:t>
              </a:r>
              <a:endParaRPr sz="1200"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7843703" y="1245556"/>
              <a:ext cx="941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1DB87"/>
                  </a:solidFill>
                  <a:latin typeface="Calibri"/>
                  <a:ea typeface="Calibri"/>
                  <a:cs typeface="Calibri"/>
                  <a:sym typeface="Calibri"/>
                </a:rPr>
                <a:t>Forestry</a:t>
              </a:r>
              <a:endParaRPr b="1" sz="1600">
                <a:solidFill>
                  <a:srgbClr val="41DB8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6663033" y="1488215"/>
              <a:ext cx="1319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555BA"/>
                  </a:solidFill>
                  <a:latin typeface="Calibri"/>
                  <a:ea typeface="Calibri"/>
                  <a:cs typeface="Calibri"/>
                  <a:sym typeface="Calibri"/>
                </a:rPr>
                <a:t>Landscaping</a:t>
              </a:r>
              <a:endParaRPr b="1" sz="1600">
                <a:solidFill>
                  <a:srgbClr val="8555B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7578556" y="1889904"/>
              <a:ext cx="12126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68246"/>
                  </a:solidFill>
                  <a:latin typeface="Calibri"/>
                  <a:ea typeface="Calibri"/>
                  <a:cs typeface="Calibri"/>
                  <a:sym typeface="Calibri"/>
                </a:rPr>
                <a:t>Agriculture</a:t>
              </a:r>
              <a:endParaRPr b="1" sz="1600">
                <a:solidFill>
                  <a:srgbClr val="F682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610741" y="1900033"/>
              <a:ext cx="917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7BD71"/>
                  </a:solidFill>
                  <a:latin typeface="Calibri"/>
                  <a:ea typeface="Calibri"/>
                  <a:cs typeface="Calibri"/>
                  <a:sym typeface="Calibri"/>
                </a:rPr>
                <a:t>Tourism</a:t>
              </a:r>
              <a:endParaRPr b="1" sz="1600">
                <a:solidFill>
                  <a:srgbClr val="37BD7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7751610" y="1735502"/>
              <a:ext cx="10041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FB9B0"/>
                  </a:solidFill>
                  <a:latin typeface="Calibri"/>
                  <a:ea typeface="Calibri"/>
                  <a:cs typeface="Calibri"/>
                  <a:sym typeface="Calibri"/>
                </a:rPr>
                <a:t>Fine Arts</a:t>
              </a:r>
              <a:endParaRPr sz="120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6541928" y="1716244"/>
              <a:ext cx="1233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0ADEC"/>
                  </a:solidFill>
                  <a:latin typeface="Calibri"/>
                  <a:ea typeface="Calibri"/>
                  <a:cs typeface="Calibri"/>
                  <a:sym typeface="Calibri"/>
                </a:rPr>
                <a:t>Informatics</a:t>
              </a:r>
              <a:endParaRPr b="1" sz="1600">
                <a:solidFill>
                  <a:srgbClr val="50ADE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612429" y="2116253"/>
              <a:ext cx="15567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E7415F"/>
                  </a:solidFill>
                  <a:latin typeface="Calibri"/>
                  <a:ea typeface="Calibri"/>
                  <a:cs typeface="Calibri"/>
                  <a:sym typeface="Calibri"/>
                </a:rPr>
                <a:t>Islamic Studies</a:t>
              </a:r>
              <a:endParaRPr sz="120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7889504" y="1509601"/>
              <a:ext cx="9258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A76D2"/>
                  </a:solidFill>
                  <a:latin typeface="Calibri"/>
                  <a:ea typeface="Calibri"/>
                  <a:cs typeface="Calibri"/>
                  <a:sym typeface="Calibri"/>
                </a:rPr>
                <a:t>Religion</a:t>
              </a:r>
              <a:endParaRPr sz="12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8043367" y="2116253"/>
              <a:ext cx="5703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CD152"/>
                  </a:solidFill>
                  <a:latin typeface="Calibri"/>
                  <a:ea typeface="Calibri"/>
                  <a:cs typeface="Calibri"/>
                  <a:sym typeface="Calibri"/>
                </a:rPr>
                <a:t> etc.</a:t>
              </a:r>
              <a:endParaRPr sz="1200"/>
            </a:p>
          </p:txBody>
        </p:sp>
      </p:grp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26" name="Google Shape;226;p19"/>
          <p:cNvGrpSpPr/>
          <p:nvPr/>
        </p:nvGrpSpPr>
        <p:grpSpPr>
          <a:xfrm>
            <a:off x="2647277" y="4171722"/>
            <a:ext cx="5702600" cy="827449"/>
            <a:chOff x="2647277" y="4171722"/>
            <a:chExt cx="5702600" cy="827449"/>
          </a:xfrm>
        </p:grpSpPr>
        <p:sp>
          <p:nvSpPr>
            <p:cNvPr id="227" name="Google Shape;227;p19"/>
            <p:cNvSpPr/>
            <p:nvPr/>
          </p:nvSpPr>
          <p:spPr>
            <a:xfrm>
              <a:off x="2647277" y="4171722"/>
              <a:ext cx="513000" cy="443400"/>
            </a:xfrm>
            <a:prstGeom prst="ellipse">
              <a:avLst/>
            </a:prstGeom>
            <a:solidFill>
              <a:srgbClr val="FA5E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3333752" y="4171722"/>
              <a:ext cx="513000" cy="443400"/>
            </a:xfrm>
            <a:prstGeom prst="ellipse">
              <a:avLst/>
            </a:prstGeom>
            <a:solidFill>
              <a:srgbClr val="FB9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bg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012597" y="4171722"/>
              <a:ext cx="513000" cy="443400"/>
            </a:xfrm>
            <a:prstGeom prst="ellipse">
              <a:avLst/>
            </a:prstGeom>
            <a:solidFill>
              <a:srgbClr val="FDD2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695407" y="4171722"/>
              <a:ext cx="513000" cy="443400"/>
            </a:xfrm>
            <a:prstGeom prst="ellipse">
              <a:avLst/>
            </a:prstGeom>
            <a:solidFill>
              <a:srgbClr val="36DD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es</a:t>
              </a:r>
              <a:endParaRPr sz="1000"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437084" y="4171722"/>
              <a:ext cx="513000" cy="443400"/>
            </a:xfrm>
            <a:prstGeom prst="ellipse">
              <a:avLst/>
            </a:prstGeom>
            <a:solidFill>
              <a:srgbClr val="37CB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123560" y="4171722"/>
              <a:ext cx="513000" cy="443400"/>
            </a:xfrm>
            <a:prstGeom prst="ellipse">
              <a:avLst/>
            </a:prstGeom>
            <a:solidFill>
              <a:srgbClr val="E93E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815641" y="4171722"/>
              <a:ext cx="513000" cy="443400"/>
            </a:xfrm>
            <a:prstGeom prst="ellipse">
              <a:avLst/>
            </a:prstGeom>
            <a:solidFill>
              <a:srgbClr val="F682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hu</a:t>
              </a:r>
              <a:endParaRPr sz="1000"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511688" y="4171722"/>
              <a:ext cx="513000" cy="443400"/>
            </a:xfrm>
            <a:prstGeom prst="ellipse">
              <a:avLst/>
            </a:prstGeom>
            <a:solidFill>
              <a:srgbClr val="F6B6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964889" y="4555772"/>
              <a:ext cx="513000" cy="443400"/>
            </a:xfrm>
            <a:prstGeom prst="ellipse">
              <a:avLst/>
            </a:prstGeom>
            <a:solidFill>
              <a:srgbClr val="2DBE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lt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651365" y="4555772"/>
              <a:ext cx="513000" cy="443400"/>
            </a:xfrm>
            <a:prstGeom prst="ellipse">
              <a:avLst/>
            </a:prstGeom>
            <a:solidFill>
              <a:srgbClr val="23B9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mk</a:t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330209" y="4555772"/>
              <a:ext cx="513000" cy="443400"/>
            </a:xfrm>
            <a:prstGeom prst="ellipse">
              <a:avLst/>
            </a:prstGeom>
            <a:solidFill>
              <a:srgbClr val="4BAC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013020" y="4555772"/>
              <a:ext cx="513000" cy="443400"/>
            </a:xfrm>
            <a:prstGeom prst="ellipse">
              <a:avLst/>
            </a:prstGeom>
            <a:solidFill>
              <a:srgbClr val="4E7EE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pt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749037" y="4555772"/>
              <a:ext cx="513000" cy="443400"/>
            </a:xfrm>
            <a:prstGeom prst="ellipse">
              <a:avLst/>
            </a:prstGeom>
            <a:solidFill>
              <a:srgbClr val="A463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sq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435513" y="4555772"/>
              <a:ext cx="513000" cy="443400"/>
            </a:xfrm>
            <a:prstGeom prst="ellipse">
              <a:avLst/>
            </a:prstGeom>
            <a:solidFill>
              <a:srgbClr val="D1D8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140830" y="4555772"/>
              <a:ext cx="513000" cy="443400"/>
            </a:xfrm>
            <a:prstGeom prst="ellipse">
              <a:avLst/>
            </a:prstGeom>
            <a:solidFill>
              <a:srgbClr val="788D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836877" y="4555772"/>
              <a:ext cx="513000" cy="443400"/>
            </a:xfrm>
            <a:prstGeom prst="ellipse">
              <a:avLst/>
            </a:prstGeom>
            <a:solidFill>
              <a:srgbClr val="3598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</a:t>
              </a:r>
              <a:endParaRPr sz="1000"/>
            </a:p>
          </p:txBody>
        </p:sp>
      </p:grpSp>
      <p:sp>
        <p:nvSpPr>
          <p:cNvPr id="243" name="Google Shape;243;p19"/>
          <p:cNvSpPr txBox="1"/>
          <p:nvPr/>
        </p:nvSpPr>
        <p:spPr>
          <a:xfrm>
            <a:off x="100050" y="1266150"/>
            <a:ext cx="22389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2"/>
                </a:solidFill>
              </a:rPr>
              <a:t>24</a:t>
            </a:r>
            <a:r>
              <a:rPr b="1" lang="en" sz="1700">
                <a:solidFill>
                  <a:schemeClr val="dk2"/>
                </a:solidFill>
              </a:rPr>
              <a:t> </a:t>
            </a:r>
            <a:endParaRPr b="1" sz="17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2"/>
                </a:solidFill>
              </a:rPr>
              <a:t>Subjects</a:t>
            </a:r>
            <a:endParaRPr b="1" sz="1700" u="sng">
              <a:solidFill>
                <a:schemeClr val="dk2"/>
              </a:solidFill>
            </a:endParaRPr>
          </a:p>
        </p:txBody>
      </p:sp>
      <p:sp>
        <p:nvSpPr>
          <p:cNvPr id="244" name="Google Shape;244;p19"/>
          <p:cNvSpPr txBox="1"/>
          <p:nvPr>
            <p:ph type="title"/>
          </p:nvPr>
        </p:nvSpPr>
        <p:spPr>
          <a:xfrm>
            <a:off x="299700" y="34100"/>
            <a:ext cx="81729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Eχαμs: Our Dataset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178963" y="2691450"/>
            <a:ext cx="22389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2"/>
                </a:solidFill>
              </a:rPr>
              <a:t>9,857</a:t>
            </a:r>
            <a:r>
              <a:rPr b="1" lang="en" sz="1600"/>
              <a:t> </a:t>
            </a:r>
            <a:endParaRPr b="1"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Parallel Questions</a:t>
            </a:r>
            <a:endParaRPr b="1" sz="1600" u="sng">
              <a:solidFill>
                <a:schemeClr val="dk2"/>
              </a:solidFill>
            </a:endParaRPr>
          </a:p>
        </p:txBody>
      </p:sp>
      <p:grpSp>
        <p:nvGrpSpPr>
          <p:cNvPr id="246" name="Google Shape;246;p19"/>
          <p:cNvGrpSpPr/>
          <p:nvPr/>
        </p:nvGrpSpPr>
        <p:grpSpPr>
          <a:xfrm>
            <a:off x="-39732" y="4293964"/>
            <a:ext cx="2518485" cy="507000"/>
            <a:chOff x="299700" y="4293950"/>
            <a:chExt cx="2059100" cy="507000"/>
          </a:xfrm>
        </p:grpSpPr>
        <p:sp>
          <p:nvSpPr>
            <p:cNvPr id="247" name="Google Shape;247;p19"/>
            <p:cNvSpPr txBox="1"/>
            <p:nvPr/>
          </p:nvSpPr>
          <p:spPr>
            <a:xfrm>
              <a:off x="299700" y="4293950"/>
              <a:ext cx="11259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solidFill>
                    <a:schemeClr val="dk2"/>
                  </a:solidFill>
                </a:rPr>
                <a:t>16</a:t>
              </a:r>
              <a:r>
                <a:rPr b="1" lang="en" sz="1700">
                  <a:solidFill>
                    <a:schemeClr val="dk2"/>
                  </a:solidFill>
                </a:rPr>
                <a:t> </a:t>
              </a:r>
              <a:endParaRPr b="1" sz="1700">
                <a:solidFill>
                  <a:schemeClr val="dk2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chemeClr val="dk2"/>
                  </a:solidFill>
                </a:rPr>
                <a:t>Languages</a:t>
              </a:r>
              <a:endParaRPr b="1" sz="1700" u="sng">
                <a:solidFill>
                  <a:schemeClr val="dk2"/>
                </a:solidFill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1232900" y="4293950"/>
              <a:ext cx="11259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700">
                  <a:solidFill>
                    <a:schemeClr val="dk2"/>
                  </a:solidFill>
                </a:rPr>
                <a:t>8</a:t>
              </a:r>
              <a:r>
                <a:rPr b="1" lang="en" sz="1700">
                  <a:solidFill>
                    <a:schemeClr val="dk2"/>
                  </a:solidFill>
                </a:rPr>
                <a:t> </a:t>
              </a:r>
              <a:endParaRPr b="1" sz="1700">
                <a:solidFill>
                  <a:schemeClr val="dk2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 u="sng">
                  <a:solidFill>
                    <a:schemeClr val="dk2"/>
                  </a:solidFill>
                </a:rPr>
                <a:t>Families</a:t>
              </a:r>
              <a:endParaRPr b="1" sz="1700" u="sng">
                <a:solidFill>
                  <a:schemeClr val="dk2"/>
                </a:solidFill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2763525" y="2644875"/>
            <a:ext cx="3103800" cy="1404000"/>
            <a:chOff x="2534925" y="2644875"/>
            <a:chExt cx="3103800" cy="1404000"/>
          </a:xfrm>
        </p:grpSpPr>
        <p:sp>
          <p:nvSpPr>
            <p:cNvPr id="250" name="Google Shape;250;p19"/>
            <p:cNvSpPr/>
            <p:nvPr/>
          </p:nvSpPr>
          <p:spPr>
            <a:xfrm>
              <a:off x="2534925" y="2644875"/>
              <a:ext cx="3103800" cy="14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Parmi les vitesses ci-dessous </a:t>
              </a:r>
              <a:b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choisissez la vitesse minimale.</a:t>
              </a:r>
              <a:endParaRPr i="1"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A) 1 m/s.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B) 0,0036 km/s.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C) 7,2 km/h.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298942" y="3136294"/>
              <a:ext cx="185700" cy="1605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37BD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19"/>
          <p:cNvSpPr/>
          <p:nvPr/>
        </p:nvSpPr>
        <p:spPr>
          <a:xfrm>
            <a:off x="6651742" y="3136294"/>
            <a:ext cx="185700" cy="160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37BD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5898760" y="2645664"/>
            <a:ext cx="30999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Welche ist die kleinste von den </a:t>
            </a:r>
            <a:br>
              <a:rPr i="1" lang="en"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latin typeface="Calibri"/>
                <a:ea typeface="Calibri"/>
                <a:cs typeface="Calibri"/>
                <a:sym typeface="Calibri"/>
              </a:rPr>
              <a:t>folgenden Geschwindigkeiten?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1 m/s.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0,0036 km/s.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7,2 km/h.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1492350" y="497350"/>
            <a:ext cx="73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 u="sng">
                <a:solidFill>
                  <a:schemeClr val="dk2"/>
                </a:solidFill>
              </a:rPr>
              <a:t>24,143</a:t>
            </a:r>
            <a:r>
              <a:rPr b="1" lang="en" sz="1700">
                <a:solidFill>
                  <a:schemeClr val="dk2"/>
                </a:solidFill>
              </a:rPr>
              <a:t> multiple-choice questions from high school examinations</a:t>
            </a:r>
            <a:endParaRPr b="1" i="1" sz="17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Tasks and Datasets</a:t>
            </a:r>
            <a:endParaRPr/>
          </a:p>
        </p:txBody>
      </p:sp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261" name="Google Shape;261;p20"/>
          <p:cNvGrpSpPr/>
          <p:nvPr/>
        </p:nvGrpSpPr>
        <p:grpSpPr>
          <a:xfrm>
            <a:off x="6183725" y="1712275"/>
            <a:ext cx="3264875" cy="2337038"/>
            <a:chOff x="4215675" y="647400"/>
            <a:chExt cx="3264875" cy="2337038"/>
          </a:xfrm>
        </p:grpSpPr>
        <p:sp>
          <p:nvSpPr>
            <p:cNvPr id="262" name="Google Shape;262;p20"/>
            <p:cNvSpPr txBox="1"/>
            <p:nvPr/>
          </p:nvSpPr>
          <p:spPr>
            <a:xfrm>
              <a:off x="4797250" y="1719588"/>
              <a:ext cx="160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MLQA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lang="en" sz="950">
                  <a:solidFill>
                    <a:schemeClr val="dk1"/>
                  </a:solidFill>
                </a:rPr>
                <a:t>(Lewis et al., 2020)</a:t>
              </a:r>
              <a:endParaRPr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4509888" y="1350588"/>
              <a:ext cx="17982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XQuAD</a:t>
              </a:r>
              <a:r>
                <a:rPr lang="en" sz="950">
                  <a:solidFill>
                    <a:schemeClr val="dk2"/>
                  </a:solidFill>
                </a:rPr>
                <a:t> (</a:t>
              </a:r>
              <a:r>
                <a:rPr lang="en" sz="950">
                  <a:solidFill>
                    <a:schemeClr val="dk1"/>
                  </a:solidFill>
                </a:rPr>
                <a:t>Artetxe et al., 2020)</a:t>
              </a:r>
              <a:endParaRPr/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4625475" y="647400"/>
              <a:ext cx="160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TyDi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lang="en" sz="950">
                  <a:solidFill>
                    <a:schemeClr val="dk1"/>
                  </a:solidFill>
                </a:rPr>
                <a:t>(Clark et al., 2020)</a:t>
              </a:r>
              <a:endParaRPr/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5330650" y="985625"/>
              <a:ext cx="18957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MKQA</a:t>
              </a:r>
              <a:r>
                <a:rPr lang="en" sz="950">
                  <a:solidFill>
                    <a:schemeClr val="dk2"/>
                  </a:solidFill>
                </a:rPr>
                <a:t> (Longpre </a:t>
              </a:r>
              <a:r>
                <a:rPr lang="en" sz="950">
                  <a:solidFill>
                    <a:schemeClr val="dk1"/>
                  </a:solidFill>
                </a:rPr>
                <a:t>et al., 2020)</a:t>
              </a:r>
              <a:endParaRPr/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5584850" y="2084550"/>
              <a:ext cx="18957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KorQuAD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lang="en" sz="950">
                  <a:solidFill>
                    <a:schemeClr val="dk1"/>
                  </a:solidFill>
                </a:rPr>
                <a:t>(Lim et al.,2019)</a:t>
              </a:r>
              <a:endParaRPr/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4450375" y="2377338"/>
              <a:ext cx="2202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FQuAD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lang="en" sz="950">
                  <a:solidFill>
                    <a:schemeClr val="dk1"/>
                  </a:solidFill>
                </a:rPr>
                <a:t>(d’Hoffschmidt et al., 2020)</a:t>
              </a: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4215675" y="2691638"/>
              <a:ext cx="19653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50">
                  <a:solidFill>
                    <a:schemeClr val="dk2"/>
                  </a:solidFill>
                </a:rPr>
                <a:t>SberQuAD</a:t>
              </a:r>
              <a:r>
                <a:rPr lang="en" sz="950">
                  <a:solidFill>
                    <a:schemeClr val="dk2"/>
                  </a:solidFill>
                </a:rPr>
                <a:t> </a:t>
              </a:r>
              <a:r>
                <a:rPr i="1" lang="en" sz="950">
                  <a:solidFill>
                    <a:schemeClr val="dk1"/>
                  </a:solidFill>
                </a:rPr>
                <a:t>(Efimov et al., 2020)</a:t>
              </a:r>
              <a:endParaRPr i="1"/>
            </a:p>
          </p:txBody>
        </p:sp>
      </p:grpSp>
      <p:sp>
        <p:nvSpPr>
          <p:cNvPr id="269" name="Google Shape;269;p20"/>
          <p:cNvSpPr txBox="1"/>
          <p:nvPr/>
        </p:nvSpPr>
        <p:spPr>
          <a:xfrm>
            <a:off x="533400" y="1961488"/>
            <a:ext cx="1477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ARC</a:t>
            </a:r>
            <a:r>
              <a:rPr lang="en" sz="950">
                <a:solidFill>
                  <a:schemeClr val="dk2"/>
                </a:solidFill>
              </a:rPr>
              <a:t> </a:t>
            </a:r>
            <a:r>
              <a:rPr lang="en" sz="950">
                <a:solidFill>
                  <a:schemeClr val="dk1"/>
                </a:solidFill>
              </a:rPr>
              <a:t>(Clark et al., 2018)</a:t>
            </a:r>
            <a:endParaRPr sz="950">
              <a:solidFill>
                <a:schemeClr val="dk2"/>
              </a:solidFill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175775" y="2619313"/>
            <a:ext cx="2619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OpenBookQA</a:t>
            </a:r>
            <a:r>
              <a:rPr lang="en" sz="950">
                <a:solidFill>
                  <a:schemeClr val="dk2"/>
                </a:solidFill>
              </a:rPr>
              <a:t> (</a:t>
            </a:r>
            <a:r>
              <a:rPr lang="en" sz="950">
                <a:solidFill>
                  <a:schemeClr val="dk1"/>
                </a:solidFill>
              </a:rPr>
              <a:t>Mihaylov et al., 2018)</a:t>
            </a:r>
            <a:endParaRPr sz="950">
              <a:solidFill>
                <a:schemeClr val="dk2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777700" y="1713838"/>
            <a:ext cx="170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Regents</a:t>
            </a:r>
            <a:r>
              <a:rPr lang="en" sz="950">
                <a:solidFill>
                  <a:schemeClr val="dk2"/>
                </a:solidFill>
              </a:rPr>
              <a:t> (</a:t>
            </a:r>
            <a:r>
              <a:rPr lang="en" sz="950">
                <a:solidFill>
                  <a:schemeClr val="dk1"/>
                </a:solidFill>
              </a:rPr>
              <a:t>Clark et al., 2019)</a:t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472900" y="3429513"/>
            <a:ext cx="1477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RACE</a:t>
            </a:r>
            <a:r>
              <a:rPr lang="en" sz="950">
                <a:solidFill>
                  <a:schemeClr val="dk2"/>
                </a:solidFill>
              </a:rPr>
              <a:t> </a:t>
            </a:r>
            <a:r>
              <a:rPr lang="en" sz="950">
                <a:solidFill>
                  <a:schemeClr val="dk1"/>
                </a:solidFill>
              </a:rPr>
              <a:t>(Lai et al., 2017)</a:t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1068325" y="2258850"/>
            <a:ext cx="1858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SciQA</a:t>
            </a:r>
            <a:r>
              <a:rPr lang="en" sz="950">
                <a:solidFill>
                  <a:schemeClr val="dk2"/>
                </a:solidFill>
              </a:rPr>
              <a:t> (</a:t>
            </a:r>
            <a:r>
              <a:rPr lang="en" sz="950">
                <a:solidFill>
                  <a:schemeClr val="dk1"/>
                </a:solidFill>
              </a:rPr>
              <a:t>Welbl et al., 2017)</a:t>
            </a:r>
            <a:endParaRPr sz="950">
              <a:solidFill>
                <a:schemeClr val="dk2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381000" y="2983013"/>
            <a:ext cx="199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LifeCycleQA </a:t>
            </a:r>
            <a:r>
              <a:rPr lang="en" sz="950">
                <a:solidFill>
                  <a:schemeClr val="dk1"/>
                </a:solidFill>
              </a:rPr>
              <a:t> (Mitra  et al., 2018)</a:t>
            </a: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777700" y="3833800"/>
            <a:ext cx="1946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50">
                <a:solidFill>
                  <a:schemeClr val="dk2"/>
                </a:solidFill>
              </a:rPr>
              <a:t>QuaRel</a:t>
            </a:r>
            <a:r>
              <a:rPr lang="en" sz="950">
                <a:solidFill>
                  <a:schemeClr val="dk1"/>
                </a:solidFill>
              </a:rPr>
              <a:t> (Tajford et al., 2018)</a:t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3833250" y="1170432"/>
            <a:ext cx="1477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Eχαμs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896200" y="1637257"/>
            <a:ext cx="33516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555BA"/>
                </a:solidFill>
              </a:rPr>
              <a:t>Covers </a:t>
            </a:r>
            <a:r>
              <a:rPr b="1" i="1" lang="en">
                <a:solidFill>
                  <a:srgbClr val="8555BA"/>
                </a:solidFill>
              </a:rPr>
              <a:t>various domains</a:t>
            </a:r>
            <a:r>
              <a:rPr i="1" lang="en">
                <a:solidFill>
                  <a:srgbClr val="8555BA"/>
                </a:solidFill>
              </a:rPr>
              <a:t> </a:t>
            </a:r>
            <a:endParaRPr i="1">
              <a:solidFill>
                <a:srgbClr val="8555BA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8555BA"/>
                </a:solidFill>
              </a:rPr>
              <a:t>3x</a:t>
            </a:r>
            <a:r>
              <a:rPr i="1" lang="en">
                <a:solidFill>
                  <a:srgbClr val="8555BA"/>
                </a:solidFill>
              </a:rPr>
              <a:t> </a:t>
            </a:r>
            <a:r>
              <a:rPr b="1" i="1" lang="en">
                <a:solidFill>
                  <a:srgbClr val="8555BA"/>
                </a:solidFill>
              </a:rPr>
              <a:t>larger</a:t>
            </a:r>
            <a:r>
              <a:rPr i="1" lang="en">
                <a:solidFill>
                  <a:srgbClr val="8555BA"/>
                </a:solidFill>
              </a:rPr>
              <a:t> than Science QA datasets (ARC)</a:t>
            </a:r>
            <a:endParaRPr i="1">
              <a:solidFill>
                <a:srgbClr val="8555BA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8555BA"/>
                </a:solidFill>
              </a:rPr>
              <a:t>Extends</a:t>
            </a:r>
            <a:r>
              <a:rPr i="1" lang="en">
                <a:solidFill>
                  <a:srgbClr val="8555BA"/>
                </a:solidFill>
              </a:rPr>
              <a:t> </a:t>
            </a:r>
            <a:r>
              <a:rPr b="1" i="1" lang="en">
                <a:solidFill>
                  <a:srgbClr val="8555BA"/>
                </a:solidFill>
              </a:rPr>
              <a:t>multilingual QA </a:t>
            </a:r>
            <a:r>
              <a:rPr i="1" lang="en">
                <a:solidFill>
                  <a:srgbClr val="8555BA"/>
                </a:solidFill>
              </a:rPr>
              <a:t>tasks to more languages </a:t>
            </a:r>
            <a:endParaRPr i="1">
              <a:solidFill>
                <a:srgbClr val="8555BA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555BA"/>
                </a:solidFill>
              </a:rPr>
              <a:t>The questions are written by </a:t>
            </a:r>
            <a:r>
              <a:rPr b="1" i="1" lang="en">
                <a:solidFill>
                  <a:srgbClr val="8555BA"/>
                </a:solidFill>
              </a:rPr>
              <a:t>experts</a:t>
            </a:r>
            <a:endParaRPr b="1" i="1">
              <a:solidFill>
                <a:srgbClr val="8555BA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>
                <a:solidFill>
                  <a:srgbClr val="8555BA"/>
                </a:solidFill>
              </a:rPr>
              <a:t>Questions from </a:t>
            </a:r>
            <a:r>
              <a:rPr b="1" i="1" lang="en">
                <a:solidFill>
                  <a:srgbClr val="8555BA"/>
                </a:solidFill>
              </a:rPr>
              <a:t>matriculation exams</a:t>
            </a:r>
            <a:r>
              <a:rPr i="1" lang="en">
                <a:solidFill>
                  <a:srgbClr val="8555BA"/>
                </a:solidFill>
              </a:rPr>
              <a:t> rather than 4-8th grade</a:t>
            </a:r>
            <a:endParaRPr i="1">
              <a:solidFill>
                <a:srgbClr val="8555BA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733434" y="1168825"/>
            <a:ext cx="147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EB3B5A"/>
                </a:solidFill>
              </a:rPr>
              <a:t>Science QA</a:t>
            </a:r>
            <a:endParaRPr sz="1800">
              <a:solidFill>
                <a:srgbClr val="EB3B5A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6868050" y="1167942"/>
            <a:ext cx="160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67D6"/>
                </a:solidFill>
              </a:rPr>
              <a:t>Multilignual QA</a:t>
            </a:r>
            <a:endParaRPr i="1" sz="1800">
              <a:solidFill>
                <a:srgbClr val="3867D6"/>
              </a:solidFill>
            </a:endParaRPr>
          </a:p>
        </p:txBody>
      </p:sp>
      <p:cxnSp>
        <p:nvCxnSpPr>
          <p:cNvPr id="280" name="Google Shape;280;p20"/>
          <p:cNvCxnSpPr>
            <a:stCxn id="278" idx="3"/>
            <a:endCxn id="277" idx="1"/>
          </p:cNvCxnSpPr>
          <p:nvPr/>
        </p:nvCxnSpPr>
        <p:spPr>
          <a:xfrm>
            <a:off x="2210934" y="1365625"/>
            <a:ext cx="685200" cy="1597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EB3B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0"/>
          <p:cNvCxnSpPr>
            <a:stCxn id="279" idx="1"/>
            <a:endCxn id="277" idx="3"/>
          </p:cNvCxnSpPr>
          <p:nvPr/>
        </p:nvCxnSpPr>
        <p:spPr>
          <a:xfrm flipH="1">
            <a:off x="6247950" y="1364742"/>
            <a:ext cx="620100" cy="15984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rgbClr val="3867D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5489150" y="140225"/>
            <a:ext cx="35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287" name="Google Shape;2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0" y="529475"/>
            <a:ext cx="8512200" cy="44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