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jnXDpNPb6klbcJNR37PkneXMHR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1b3cde27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31b3cde27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1b3cde27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31b3cde27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31b3cde27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31b3cde27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31b3cde27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31b3cde27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31b3cde279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31b3cde279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31b3cde27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31b3cde27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31b3cde27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31b3cde27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31b3cde27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31b3cde27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31b3cde27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31b3cde27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31b3cde279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g131b3cde279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1b3cde27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31b3cde27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1b3cde279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1b3cde279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1b3cde279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1b3cde279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1b3cde27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1b3cde27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1b3cde27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31b3cde27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1b3cde27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31b3cde27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1b3cde27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1b3cde27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1b3cde27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1b3cde27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5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" name="Google Shape;58;p6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60" name="Google Shape;60;p66"/>
          <p:cNvGrpSpPr/>
          <p:nvPr/>
        </p:nvGrpSpPr>
        <p:grpSpPr>
          <a:xfrm>
            <a:off x="72000" y="4705200"/>
            <a:ext cx="1384389" cy="270000"/>
            <a:chOff x="601275" y="3240700"/>
            <a:chExt cx="5539772" cy="1080000"/>
          </a:xfrm>
        </p:grpSpPr>
        <p:pic>
          <p:nvPicPr>
            <p:cNvPr id="61" name="Google Shape;61;p66"/>
            <p:cNvPicPr preferRelativeResize="0"/>
            <p:nvPr/>
          </p:nvPicPr>
          <p:blipFill rotWithShape="1">
            <a:blip r:embed="rId2">
              <a:alphaModFix/>
            </a:blip>
            <a:srcRect b="0" l="27145" r="0" t="0"/>
            <a:stretch/>
          </p:blipFill>
          <p:spPr>
            <a:xfrm>
              <a:off x="1805948" y="3240700"/>
              <a:ext cx="4335099" cy="10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" name="Google Shape;62;p66"/>
            <p:cNvPicPr preferRelativeResize="0"/>
            <p:nvPr/>
          </p:nvPicPr>
          <p:blipFill rotWithShape="1">
            <a:blip r:embed="rId3">
              <a:alphaModFix/>
            </a:blip>
            <a:srcRect b="0" l="0" r="79498" t="0"/>
            <a:stretch/>
          </p:blipFill>
          <p:spPr>
            <a:xfrm>
              <a:off x="601275" y="3240700"/>
              <a:ext cx="1219924" cy="1080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65" name="Google Shape;65;p67"/>
          <p:cNvGrpSpPr/>
          <p:nvPr/>
        </p:nvGrpSpPr>
        <p:grpSpPr>
          <a:xfrm>
            <a:off x="72000" y="4705200"/>
            <a:ext cx="1384389" cy="270000"/>
            <a:chOff x="601275" y="3240700"/>
            <a:chExt cx="5539772" cy="1080000"/>
          </a:xfrm>
        </p:grpSpPr>
        <p:pic>
          <p:nvPicPr>
            <p:cNvPr id="66" name="Google Shape;66;p67"/>
            <p:cNvPicPr preferRelativeResize="0"/>
            <p:nvPr/>
          </p:nvPicPr>
          <p:blipFill rotWithShape="1">
            <a:blip r:embed="rId2">
              <a:alphaModFix/>
            </a:blip>
            <a:srcRect b="0" l="27145" r="0" t="0"/>
            <a:stretch/>
          </p:blipFill>
          <p:spPr>
            <a:xfrm>
              <a:off x="1805948" y="3240700"/>
              <a:ext cx="4335099" cy="10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" name="Google Shape;67;p67"/>
            <p:cNvPicPr preferRelativeResize="0"/>
            <p:nvPr/>
          </p:nvPicPr>
          <p:blipFill rotWithShape="1">
            <a:blip r:embed="rId3">
              <a:alphaModFix/>
            </a:blip>
            <a:srcRect b="0" l="0" r="79498" t="0"/>
            <a:stretch/>
          </p:blipFill>
          <p:spPr>
            <a:xfrm>
              <a:off x="601275" y="3240700"/>
              <a:ext cx="1219924" cy="1080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17" name="Google Shape;17;p58"/>
          <p:cNvGrpSpPr/>
          <p:nvPr/>
        </p:nvGrpSpPr>
        <p:grpSpPr>
          <a:xfrm>
            <a:off x="72000" y="4705200"/>
            <a:ext cx="1384389" cy="270000"/>
            <a:chOff x="601275" y="3240700"/>
            <a:chExt cx="5539772" cy="1080000"/>
          </a:xfrm>
        </p:grpSpPr>
        <p:pic>
          <p:nvPicPr>
            <p:cNvPr id="18" name="Google Shape;18;p58"/>
            <p:cNvPicPr preferRelativeResize="0"/>
            <p:nvPr/>
          </p:nvPicPr>
          <p:blipFill rotWithShape="1">
            <a:blip r:embed="rId2">
              <a:alphaModFix/>
            </a:blip>
            <a:srcRect b="0" l="27145" r="0" t="0"/>
            <a:stretch/>
          </p:blipFill>
          <p:spPr>
            <a:xfrm>
              <a:off x="1805948" y="3240700"/>
              <a:ext cx="4335099" cy="10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9;p58"/>
            <p:cNvPicPr preferRelativeResize="0"/>
            <p:nvPr/>
          </p:nvPicPr>
          <p:blipFill rotWithShape="1">
            <a:blip r:embed="rId3">
              <a:alphaModFix/>
            </a:blip>
            <a:srcRect b="0" l="0" r="79498" t="0"/>
            <a:stretch/>
          </p:blipFill>
          <p:spPr>
            <a:xfrm>
              <a:off x="601275" y="3240700"/>
              <a:ext cx="1219924" cy="1080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25" name="Google Shape;25;p59"/>
          <p:cNvGrpSpPr/>
          <p:nvPr/>
        </p:nvGrpSpPr>
        <p:grpSpPr>
          <a:xfrm>
            <a:off x="72000" y="4705200"/>
            <a:ext cx="1384389" cy="270000"/>
            <a:chOff x="601275" y="3240700"/>
            <a:chExt cx="5539772" cy="1080000"/>
          </a:xfrm>
        </p:grpSpPr>
        <p:pic>
          <p:nvPicPr>
            <p:cNvPr id="26" name="Google Shape;26;p59"/>
            <p:cNvPicPr preferRelativeResize="0"/>
            <p:nvPr/>
          </p:nvPicPr>
          <p:blipFill rotWithShape="1">
            <a:blip r:embed="rId2">
              <a:alphaModFix/>
            </a:blip>
            <a:srcRect b="0" l="27145" r="0" t="0"/>
            <a:stretch/>
          </p:blipFill>
          <p:spPr>
            <a:xfrm>
              <a:off x="1805948" y="3240700"/>
              <a:ext cx="4335099" cy="10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Google Shape;27;p59"/>
            <p:cNvPicPr preferRelativeResize="0"/>
            <p:nvPr/>
          </p:nvPicPr>
          <p:blipFill rotWithShape="1">
            <a:blip r:embed="rId3">
              <a:alphaModFix/>
            </a:blip>
            <a:srcRect b="0" l="0" r="79498" t="0"/>
            <a:stretch/>
          </p:blipFill>
          <p:spPr>
            <a:xfrm>
              <a:off x="601275" y="3240700"/>
              <a:ext cx="1219924" cy="1080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31" name="Google Shape;31;p60"/>
          <p:cNvGrpSpPr/>
          <p:nvPr/>
        </p:nvGrpSpPr>
        <p:grpSpPr>
          <a:xfrm>
            <a:off x="72000" y="4705200"/>
            <a:ext cx="1384389" cy="270000"/>
            <a:chOff x="601275" y="3240700"/>
            <a:chExt cx="5539772" cy="1080000"/>
          </a:xfrm>
        </p:grpSpPr>
        <p:pic>
          <p:nvPicPr>
            <p:cNvPr id="32" name="Google Shape;32;p60"/>
            <p:cNvPicPr preferRelativeResize="0"/>
            <p:nvPr/>
          </p:nvPicPr>
          <p:blipFill rotWithShape="1">
            <a:blip r:embed="rId2">
              <a:alphaModFix/>
            </a:blip>
            <a:srcRect b="0" l="27145" r="0" t="0"/>
            <a:stretch/>
          </p:blipFill>
          <p:spPr>
            <a:xfrm>
              <a:off x="1805948" y="3240700"/>
              <a:ext cx="4335099" cy="10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" name="Google Shape;33;p60"/>
            <p:cNvPicPr preferRelativeResize="0"/>
            <p:nvPr/>
          </p:nvPicPr>
          <p:blipFill rotWithShape="1">
            <a:blip r:embed="rId3">
              <a:alphaModFix/>
            </a:blip>
            <a:srcRect b="0" l="0" r="79498" t="0"/>
            <a:stretch/>
          </p:blipFill>
          <p:spPr>
            <a:xfrm>
              <a:off x="601275" y="3240700"/>
              <a:ext cx="1219924" cy="1080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6" name="Google Shape;36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6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41" name="Google Shape;41;p62"/>
          <p:cNvGrpSpPr/>
          <p:nvPr/>
        </p:nvGrpSpPr>
        <p:grpSpPr>
          <a:xfrm>
            <a:off x="72000" y="4705200"/>
            <a:ext cx="1384389" cy="270000"/>
            <a:chOff x="601275" y="3240700"/>
            <a:chExt cx="5539772" cy="1080000"/>
          </a:xfrm>
        </p:grpSpPr>
        <p:pic>
          <p:nvPicPr>
            <p:cNvPr id="42" name="Google Shape;42;p62"/>
            <p:cNvPicPr preferRelativeResize="0"/>
            <p:nvPr/>
          </p:nvPicPr>
          <p:blipFill rotWithShape="1">
            <a:blip r:embed="rId2">
              <a:alphaModFix/>
            </a:blip>
            <a:srcRect b="0" l="27145" r="0" t="0"/>
            <a:stretch/>
          </p:blipFill>
          <p:spPr>
            <a:xfrm>
              <a:off x="1805948" y="3240700"/>
              <a:ext cx="4335099" cy="10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" name="Google Shape;43;p62"/>
            <p:cNvPicPr preferRelativeResize="0"/>
            <p:nvPr/>
          </p:nvPicPr>
          <p:blipFill rotWithShape="1">
            <a:blip r:embed="rId3">
              <a:alphaModFix/>
            </a:blip>
            <a:srcRect b="0" l="0" r="79498" t="0"/>
            <a:stretch/>
          </p:blipFill>
          <p:spPr>
            <a:xfrm>
              <a:off x="601275" y="3240700"/>
              <a:ext cx="1219924" cy="1080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6" name="Google Shape;46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6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6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6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arxiv.org/abs/2103.00242" TargetMode="External"/><Relationship Id="rId4" Type="http://schemas.openxmlformats.org/officeDocument/2006/relationships/hyperlink" Target="mailto:hardalov@fmi.uni-sofia.com" TargetMode="External"/><Relationship Id="rId5" Type="http://schemas.openxmlformats.org/officeDocument/2006/relationships/hyperlink" Target="mailto:hardalov@fmi.uni-sofia.com" TargetMode="External"/><Relationship Id="rId6" Type="http://schemas.openxmlformats.org/officeDocument/2006/relationships/hyperlink" Target="mailto:hardalov@fmi.uni-sofia.com" TargetMode="External"/><Relationship Id="rId7" Type="http://schemas.openxmlformats.org/officeDocument/2006/relationships/hyperlink" Target="mailto:hardalov@fmi.uni-sofia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7.png"/><Relationship Id="rId10" Type="http://schemas.openxmlformats.org/officeDocument/2006/relationships/image" Target="../media/image15.png"/><Relationship Id="rId13" Type="http://schemas.openxmlformats.org/officeDocument/2006/relationships/image" Target="../media/image8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firstdraftnews.org/wp-content/uploads/2018/07/Types-of-Information-Disorder-Venn-Diagram.png" TargetMode="External"/><Relationship Id="rId4" Type="http://schemas.openxmlformats.org/officeDocument/2006/relationships/hyperlink" Target="https://firstdraftnews.org/wp-content/uploads/2018/07/Types-of-Information-Disorder-Venn-Diagram.png" TargetMode="External"/><Relationship Id="rId9" Type="http://schemas.openxmlformats.org/officeDocument/2006/relationships/image" Target="../media/image12.jpg"/><Relationship Id="rId15" Type="http://schemas.openxmlformats.org/officeDocument/2006/relationships/image" Target="../media/image13.png"/><Relationship Id="rId14" Type="http://schemas.openxmlformats.org/officeDocument/2006/relationships/image" Target="../media/image18.png"/><Relationship Id="rId17" Type="http://schemas.openxmlformats.org/officeDocument/2006/relationships/image" Target="../media/image9.png"/><Relationship Id="rId16" Type="http://schemas.openxmlformats.org/officeDocument/2006/relationships/image" Target="../media/image14.png"/><Relationship Id="rId5" Type="http://schemas.openxmlformats.org/officeDocument/2006/relationships/hyperlink" Target="https://firstdraftnews.org/wp-content/uploads/2018/07/Types-of-Information-Disorder-Venn-Diagram.png" TargetMode="External"/><Relationship Id="rId19" Type="http://schemas.openxmlformats.org/officeDocument/2006/relationships/image" Target="../media/image19.png"/><Relationship Id="rId6" Type="http://schemas.openxmlformats.org/officeDocument/2006/relationships/image" Target="../media/image24.png"/><Relationship Id="rId18" Type="http://schemas.openxmlformats.org/officeDocument/2006/relationships/image" Target="../media/image20.png"/><Relationship Id="rId7" Type="http://schemas.openxmlformats.org/officeDocument/2006/relationships/image" Target="../media/image10.png"/><Relationship Id="rId8" Type="http://schemas.openxmlformats.org/officeDocument/2006/relationships/image" Target="../media/image1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/>
          <p:nvPr>
            <p:ph type="ctrTitle"/>
          </p:nvPr>
        </p:nvSpPr>
        <p:spPr>
          <a:xfrm>
            <a:off x="311700" y="677500"/>
            <a:ext cx="85206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2900">
                <a:latin typeface="Verdana"/>
                <a:ea typeface="Verdana"/>
                <a:cs typeface="Verdana"/>
                <a:sym typeface="Verdana"/>
              </a:rPr>
              <a:t>A Survey on Stance Detection</a:t>
            </a:r>
            <a:endParaRPr sz="29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2900">
                <a:latin typeface="Verdana"/>
                <a:ea typeface="Verdana"/>
                <a:cs typeface="Verdana"/>
                <a:sym typeface="Verdana"/>
              </a:rPr>
              <a:t>for Mis- and Disinformation Identification</a:t>
            </a:r>
            <a:endParaRPr sz="3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3" name="Google Shape;73;p1"/>
          <p:cNvSpPr txBox="1"/>
          <p:nvPr>
            <p:ph idx="1" type="subTitle"/>
          </p:nvPr>
        </p:nvSpPr>
        <p:spPr>
          <a:xfrm>
            <a:off x="311700" y="2432175"/>
            <a:ext cx="8520600" cy="14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7303"/>
              <a:buNone/>
            </a:pPr>
            <a:r>
              <a:rPr b="1" lang="en-GB" sz="2718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Momchil Hardalov</a:t>
            </a:r>
            <a:r>
              <a:rPr lang="en-GB" sz="2718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aseline="30000" lang="en-GB" sz="2718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1,2</a:t>
            </a:r>
            <a:r>
              <a:rPr lang="en-GB" sz="2718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Arnav Arora,</a:t>
            </a:r>
            <a:r>
              <a:rPr baseline="30000" lang="en-GB" sz="2718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1,3</a:t>
            </a:r>
            <a:r>
              <a:rPr lang="en-GB" sz="2718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Preslav Nakov,</a:t>
            </a:r>
            <a:r>
              <a:rPr baseline="30000" lang="en-GB" sz="2718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1,4</a:t>
            </a:r>
            <a:r>
              <a:rPr lang="en-GB" sz="2718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Isabelle Augenstein</a:t>
            </a:r>
            <a:r>
              <a:rPr baseline="30000" lang="en-GB" sz="2718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1,3</a:t>
            </a:r>
            <a:endParaRPr sz="2718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75548"/>
              <a:buNone/>
            </a:pPr>
            <a:br>
              <a:rPr lang="en-GB" sz="2900">
                <a:latin typeface="Verdana"/>
                <a:ea typeface="Verdana"/>
                <a:cs typeface="Verdana"/>
                <a:sym typeface="Verdana"/>
              </a:rPr>
            </a:br>
            <a:r>
              <a:rPr baseline="30000" lang="en-GB" sz="25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GB" sz="2500">
                <a:latin typeface="Verdana"/>
                <a:ea typeface="Verdana"/>
                <a:cs typeface="Verdana"/>
                <a:sym typeface="Verdana"/>
              </a:rPr>
              <a:t>Checkstep Research</a:t>
            </a:r>
            <a:br>
              <a:rPr lang="en-GB" sz="2500">
                <a:latin typeface="Verdana"/>
                <a:ea typeface="Verdana"/>
                <a:cs typeface="Verdana"/>
                <a:sym typeface="Verdana"/>
              </a:rPr>
            </a:br>
            <a:r>
              <a:rPr baseline="30000" lang="en-GB" sz="25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GB" sz="25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Sofia University "St. Kliment Ohridski"</a:t>
            </a:r>
            <a:br>
              <a:rPr lang="en-GB" sz="25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aseline="30000" lang="en-GB" sz="25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en-GB" sz="25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University of Copenhagen </a:t>
            </a:r>
            <a:br>
              <a:rPr lang="en-GB" sz="25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aseline="30000" lang="en-GB" sz="25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en-GB" sz="25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Qatar Computing Research Institute, HBKU</a:t>
            </a:r>
            <a:endParaRPr sz="2500"/>
          </a:p>
        </p:txBody>
      </p:sp>
      <p:pic>
        <p:nvPicPr>
          <p:cNvPr id="74" name="Google Shape;74;p1"/>
          <p:cNvPicPr preferRelativeResize="0"/>
          <p:nvPr/>
        </p:nvPicPr>
        <p:blipFill rotWithShape="1">
          <a:blip r:embed="rId3">
            <a:alphaModFix/>
          </a:blip>
          <a:srcRect b="4288" l="0" r="0" t="18988"/>
          <a:stretch/>
        </p:blipFill>
        <p:spPr>
          <a:xfrm>
            <a:off x="56075" y="25800"/>
            <a:ext cx="2206537" cy="71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60787" y="25800"/>
            <a:ext cx="2022426" cy="71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95124" y="25800"/>
            <a:ext cx="2106946" cy="7187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"/>
          <p:cNvSpPr txBox="1"/>
          <p:nvPr>
            <p:ph idx="1" type="subTitle"/>
          </p:nvPr>
        </p:nvSpPr>
        <p:spPr>
          <a:xfrm>
            <a:off x="495275" y="3895275"/>
            <a:ext cx="85206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970"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i="1" lang="en-GB" sz="970">
                <a:latin typeface="Verdana"/>
                <a:ea typeface="Verdana"/>
                <a:cs typeface="Verdana"/>
                <a:sym typeface="Verdana"/>
              </a:rPr>
              <a:t>2022 Annual Conference of the North American Chapter of the Association for Computational Linguistics</a:t>
            </a:r>
            <a:r>
              <a:rPr b="1" lang="en-GB" sz="2300">
                <a:solidFill>
                  <a:srgbClr val="000000"/>
                </a:solidFill>
              </a:rPr>
              <a:t> </a:t>
            </a:r>
            <a:r>
              <a:rPr i="1" lang="en-GB" sz="970">
                <a:latin typeface="Verdana"/>
                <a:ea typeface="Verdana"/>
                <a:cs typeface="Verdana"/>
                <a:sym typeface="Verdana"/>
              </a:rPr>
              <a:t>(NAACL 2022)</a:t>
            </a:r>
            <a:endParaRPr i="1" sz="970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78" name="Google Shape;78;p1"/>
          <p:cNvGrpSpPr/>
          <p:nvPr/>
        </p:nvGrpSpPr>
        <p:grpSpPr>
          <a:xfrm>
            <a:off x="2872952" y="4405965"/>
            <a:ext cx="3398096" cy="662364"/>
            <a:chOff x="601275" y="3240700"/>
            <a:chExt cx="5539772" cy="1080000"/>
          </a:xfrm>
        </p:grpSpPr>
        <p:pic>
          <p:nvPicPr>
            <p:cNvPr id="79" name="Google Shape;79;p1"/>
            <p:cNvPicPr preferRelativeResize="0"/>
            <p:nvPr/>
          </p:nvPicPr>
          <p:blipFill rotWithShape="1">
            <a:blip r:embed="rId6">
              <a:alphaModFix/>
            </a:blip>
            <a:srcRect b="0" l="27145" r="0" t="0"/>
            <a:stretch/>
          </p:blipFill>
          <p:spPr>
            <a:xfrm>
              <a:off x="1805948" y="3240700"/>
              <a:ext cx="4335099" cy="10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1"/>
            <p:cNvPicPr preferRelativeResize="0"/>
            <p:nvPr/>
          </p:nvPicPr>
          <p:blipFill rotWithShape="1">
            <a:blip r:embed="rId7">
              <a:alphaModFix/>
            </a:blip>
            <a:srcRect b="0" l="0" r="79498" t="0"/>
            <a:stretch/>
          </p:blipFill>
          <p:spPr>
            <a:xfrm>
              <a:off x="601275" y="3240700"/>
              <a:ext cx="1219924" cy="1080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1b3cde279_0_4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31b3cde279_0_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Lessons Learned and Future Trend</a:t>
            </a:r>
            <a:endParaRPr/>
          </a:p>
        </p:txBody>
      </p:sp>
      <p:pic>
        <p:nvPicPr>
          <p:cNvPr id="176" name="Google Shape;176;g131b3cde279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2350" y="1941751"/>
            <a:ext cx="1259999" cy="125999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131b3cde279_0_43"/>
          <p:cNvSpPr txBox="1"/>
          <p:nvPr>
            <p:ph idx="1" type="body"/>
          </p:nvPr>
        </p:nvSpPr>
        <p:spPr>
          <a:xfrm>
            <a:off x="311700" y="1152475"/>
            <a:ext cx="452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/>
              <a:t>Dataset Size</a:t>
            </a:r>
            <a:endParaRPr b="1"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A major limitation when training models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The vast majority of datasets contain just a few thousand examples</a:t>
            </a:r>
            <a:endParaRPr sz="14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/>
              <a:t>Data Mixing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Can compensate for small dataset sizes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Not trivial, task definitions and label inventories vary across datasets</a:t>
            </a:r>
            <a:endParaRPr b="1" sz="1800"/>
          </a:p>
        </p:txBody>
      </p:sp>
      <p:sp>
        <p:nvSpPr>
          <p:cNvPr id="178" name="Google Shape;178;g131b3cde279_0_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7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31b3cde279_0_3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131b3cde279_0_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Lessons Learned and Future Trend</a:t>
            </a:r>
            <a:endParaRPr/>
          </a:p>
        </p:txBody>
      </p:sp>
      <p:pic>
        <p:nvPicPr>
          <p:cNvPr id="185" name="Google Shape;185;g131b3cde279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2350" y="1941750"/>
            <a:ext cx="1260000" cy="12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131b3cde279_0_36"/>
          <p:cNvSpPr txBox="1"/>
          <p:nvPr>
            <p:ph idx="1" type="body"/>
          </p:nvPr>
        </p:nvSpPr>
        <p:spPr>
          <a:xfrm>
            <a:off x="311700" y="1152475"/>
            <a:ext cx="452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/>
              <a:t>Multilinguality</a:t>
            </a:r>
            <a:endParaRPr b="1"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Currently, only a handful of multilingual datasets exist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Small in size and do not offer cross-lingual setups</a:t>
            </a:r>
            <a:br>
              <a:rPr lang="en-GB" sz="1400"/>
            </a:br>
            <a:r>
              <a:rPr lang="en-GB" sz="1400"/>
              <a:t>(X-Stance is an exception)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Cultural norms play a crucial role</a:t>
            </a:r>
            <a:endParaRPr b="1" sz="1800"/>
          </a:p>
        </p:txBody>
      </p:sp>
      <p:sp>
        <p:nvSpPr>
          <p:cNvPr id="187" name="Google Shape;187;g131b3cde279_0_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31b3cde279_0_7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131b3cde279_0_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Lessons Learned and Future Trend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g131b3cde279_0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2338" y="1941751"/>
            <a:ext cx="1260001" cy="1259999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131b3cde279_0_78"/>
          <p:cNvSpPr txBox="1"/>
          <p:nvPr>
            <p:ph idx="1" type="body"/>
          </p:nvPr>
        </p:nvSpPr>
        <p:spPr>
          <a:xfrm>
            <a:off x="311700" y="1152475"/>
            <a:ext cx="452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/>
              <a:t>Multilinguality</a:t>
            </a:r>
            <a:endParaRPr b="1"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Currently, only a handful of multilingual datasets exist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Small in size and do not offer cross-lingual setups</a:t>
            </a:r>
            <a:br>
              <a:rPr lang="en-GB" sz="1400"/>
            </a:br>
            <a:r>
              <a:rPr lang="en-GB" sz="1400"/>
              <a:t>(X-Stance is an exception)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Cultural norms play a crucial role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/>
              <a:t>Modelling the context</a:t>
            </a:r>
            <a:endParaRPr b="1"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Background of the stance-taker, e.g., previous activity, network, interests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Characteristics of the target, e.g., funding, previously known biases, credibility</a:t>
            </a:r>
            <a:endParaRPr/>
          </a:p>
        </p:txBody>
      </p:sp>
      <p:sp>
        <p:nvSpPr>
          <p:cNvPr id="196" name="Google Shape;196;g131b3cde279_0_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31b3cde279_0_6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131b3cde279_0_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Lessons Learned and Future Trend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g131b3cde279_0_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2350" y="1941750"/>
            <a:ext cx="1260000" cy="12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131b3cde279_0_69"/>
          <p:cNvSpPr txBox="1"/>
          <p:nvPr>
            <p:ph idx="1" type="body"/>
          </p:nvPr>
        </p:nvSpPr>
        <p:spPr>
          <a:xfrm>
            <a:off x="311700" y="1152475"/>
            <a:ext cx="452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/>
              <a:t>Multimodal content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Spreading mis- and disinformation through multiple modalities is becoming increasingly popular (e.g., </a:t>
            </a:r>
            <a:r>
              <a:rPr i="1" lang="en-GB" sz="1400"/>
              <a:t>deepfakes</a:t>
            </a:r>
            <a:r>
              <a:rPr lang="en-GB" sz="1400"/>
              <a:t>, </a:t>
            </a:r>
            <a:r>
              <a:rPr i="1" lang="en-GB" sz="1400"/>
              <a:t>memetic warfare</a:t>
            </a:r>
            <a:r>
              <a:rPr lang="en-GB" sz="1400"/>
              <a:t>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The wisdom of the crowd in social media can be an additional information source</a:t>
            </a:r>
            <a:endParaRPr/>
          </a:p>
        </p:txBody>
      </p:sp>
      <p:sp>
        <p:nvSpPr>
          <p:cNvPr id="205" name="Google Shape;205;g131b3cde279_0_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9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31b3cde279_0_18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131b3cde279_0_1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Lessons Learned and Future Trend</a:t>
            </a:r>
            <a:endParaRPr/>
          </a:p>
        </p:txBody>
      </p:sp>
      <p:sp>
        <p:nvSpPr>
          <p:cNvPr id="212" name="Google Shape;212;g131b3cde279_0_183"/>
          <p:cNvSpPr txBox="1"/>
          <p:nvPr>
            <p:ph idx="1" type="body"/>
          </p:nvPr>
        </p:nvSpPr>
        <p:spPr>
          <a:xfrm>
            <a:off x="311700" y="1152475"/>
            <a:ext cx="452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/>
              <a:t>Multimodal content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Spreading mis- and disinformation through multiple modalities is becoming increasingly popular (e.g., </a:t>
            </a:r>
            <a:r>
              <a:rPr i="1" lang="en-GB" sz="1400"/>
              <a:t>deepfakes</a:t>
            </a:r>
            <a:r>
              <a:rPr lang="en-GB" sz="1400"/>
              <a:t>, </a:t>
            </a:r>
            <a:r>
              <a:rPr i="1" lang="en-GB" sz="1400"/>
              <a:t>memetic warfare</a:t>
            </a:r>
            <a:r>
              <a:rPr lang="en-GB" sz="1400"/>
              <a:t>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The wisdom of the crowd in social media can be an additional information source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/>
              <a:t>Shades of truth</a:t>
            </a:r>
            <a:endParaRPr b="1"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Missing notion in stance detection, but fact-checking goes beyond true/false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Fine-grained labels are common for the related task of Sentiment Analysis</a:t>
            </a:r>
            <a:endParaRPr/>
          </a:p>
        </p:txBody>
      </p:sp>
      <p:pic>
        <p:nvPicPr>
          <p:cNvPr id="213" name="Google Shape;213;g131b3cde279_0_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2338" y="1941750"/>
            <a:ext cx="1260000" cy="12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g131b3cde279_0_1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9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31b3cde279_0_8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131b3cde279_0_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Lessons Learned and Future Trend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g131b3cde279_0_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2351" y="1941750"/>
            <a:ext cx="1260000" cy="12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131b3cde279_0_85"/>
          <p:cNvSpPr txBox="1"/>
          <p:nvPr>
            <p:ph idx="1" type="body"/>
          </p:nvPr>
        </p:nvSpPr>
        <p:spPr>
          <a:xfrm>
            <a:off x="311700" y="1152475"/>
            <a:ext cx="452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/>
              <a:t>Label Semantics</a:t>
            </a:r>
            <a:endParaRPr b="1"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With time, the stance task definition and the label inventories have evolved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The labels can share semantic similarities, but there can be mismatches in the label definitions</a:t>
            </a:r>
            <a:endParaRPr/>
          </a:p>
        </p:txBody>
      </p:sp>
      <p:sp>
        <p:nvSpPr>
          <p:cNvPr id="223" name="Google Shape;223;g131b3cde279_0_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10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31b3cde279_0_6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131b3cde279_0_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Lessons Learned and Future Trend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g131b3cde279_0_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2351" y="1941749"/>
            <a:ext cx="1260001" cy="1260001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g131b3cde279_0_62"/>
          <p:cNvSpPr txBox="1"/>
          <p:nvPr>
            <p:ph idx="1" type="body"/>
          </p:nvPr>
        </p:nvSpPr>
        <p:spPr>
          <a:xfrm>
            <a:off x="311700" y="1152475"/>
            <a:ext cx="4520700" cy="3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/>
              <a:t>Label Semantics</a:t>
            </a:r>
            <a:endParaRPr b="1"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With time, the stance task definition and the label inventories have evolved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The labels can share semantic similarities, but there can be mismatches in the label definitions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/>
              <a:t>Explainability</a:t>
            </a:r>
            <a:endParaRPr b="1"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A crucial step towards adopting fully automated fact-checking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There is a need for holistic and realistic explanations of how a fact-checking model arrived at its prediction</a:t>
            </a:r>
            <a:endParaRPr b="1" sz="1800"/>
          </a:p>
        </p:txBody>
      </p:sp>
      <p:sp>
        <p:nvSpPr>
          <p:cNvPr id="232" name="Google Shape;232;g131b3cde279_0_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10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31b3cde279_0_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Lessons Learned and Future Trend</a:t>
            </a:r>
            <a:endParaRPr/>
          </a:p>
        </p:txBody>
      </p:sp>
      <p:sp>
        <p:nvSpPr>
          <p:cNvPr id="238" name="Google Shape;238;g131b3cde279_0_23"/>
          <p:cNvSpPr txBox="1"/>
          <p:nvPr>
            <p:ph type="title"/>
          </p:nvPr>
        </p:nvSpPr>
        <p:spPr>
          <a:xfrm>
            <a:off x="311700" y="2357600"/>
            <a:ext cx="85206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GB" sz="1800">
                <a:solidFill>
                  <a:schemeClr val="dk2"/>
                </a:solidFill>
              </a:rPr>
              <a:t>We argue that a tighter integration between stance and fact-checking is needed</a:t>
            </a:r>
            <a:endParaRPr i="1" sz="1800"/>
          </a:p>
        </p:txBody>
      </p:sp>
      <p:sp>
        <p:nvSpPr>
          <p:cNvPr id="239" name="Google Shape;239;g131b3cde279_0_23"/>
          <p:cNvSpPr txBox="1"/>
          <p:nvPr/>
        </p:nvSpPr>
        <p:spPr>
          <a:xfrm>
            <a:off x="2919600" y="19441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400">
                <a:solidFill>
                  <a:schemeClr val="dk2"/>
                </a:solidFill>
              </a:rPr>
              <a:t>Integration</a:t>
            </a:r>
            <a:endParaRPr i="1" sz="2400"/>
          </a:p>
        </p:txBody>
      </p:sp>
      <p:pic>
        <p:nvPicPr>
          <p:cNvPr id="240" name="Google Shape;240;g131b3cde279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4268" y="3023925"/>
            <a:ext cx="2035464" cy="163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g131b3cde279_0_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11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31b3cde279_0_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247" name="Google Shape;247;g131b3cde279_0_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12</a:t>
            </a:r>
            <a:endParaRPr/>
          </a:p>
        </p:txBody>
      </p:sp>
      <p:sp>
        <p:nvSpPr>
          <p:cNvPr id="248" name="Google Shape;248;g131b3cde279_0_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Holistic overview</a:t>
            </a:r>
            <a:r>
              <a:rPr lang="en-GB"/>
              <a:t> of the role that different formulations of </a:t>
            </a:r>
            <a:r>
              <a:rPr b="1" lang="en-GB"/>
              <a:t>stance detection</a:t>
            </a:r>
            <a:r>
              <a:rPr lang="en-GB"/>
              <a:t> </a:t>
            </a:r>
            <a:r>
              <a:rPr lang="en-GB"/>
              <a:t>play in the </a:t>
            </a:r>
            <a:r>
              <a:rPr b="1" lang="en-GB"/>
              <a:t>detection of false content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Settings</a:t>
            </a:r>
            <a:r>
              <a:rPr lang="en-GB"/>
              <a:t> for </a:t>
            </a:r>
            <a:r>
              <a:rPr b="1" lang="en-GB"/>
              <a:t>mis-</a:t>
            </a:r>
            <a:r>
              <a:rPr lang="en-GB"/>
              <a:t> and </a:t>
            </a:r>
            <a:r>
              <a:rPr b="1" lang="en-GB"/>
              <a:t>disinformation identification</a:t>
            </a:r>
            <a:r>
              <a:rPr lang="en-GB"/>
              <a:t> to which </a:t>
            </a:r>
            <a:r>
              <a:rPr b="1" lang="en-GB"/>
              <a:t>stance</a:t>
            </a:r>
            <a:r>
              <a:rPr lang="en-GB"/>
              <a:t> detection has been </a:t>
            </a:r>
            <a:r>
              <a:rPr b="1" lang="en-GB"/>
              <a:t>successfully applied</a:t>
            </a:r>
            <a:r>
              <a:rPr lang="en-GB"/>
              <a:t>: datasets and task formulations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Current state-of-the-art </a:t>
            </a:r>
            <a:r>
              <a:rPr b="1" lang="en-GB"/>
              <a:t>approaches, systems</a:t>
            </a:r>
            <a:r>
              <a:rPr lang="en-GB"/>
              <a:t> and </a:t>
            </a:r>
            <a:r>
              <a:rPr b="1" lang="en-GB"/>
              <a:t>applications</a:t>
            </a:r>
            <a:r>
              <a:rPr lang="en-GB"/>
              <a:t> of stance detection for mis- and </a:t>
            </a:r>
            <a:r>
              <a:rPr lang="en-GB"/>
              <a:t>disinformation</a:t>
            </a:r>
            <a:r>
              <a:rPr lang="en-GB"/>
              <a:t> </a:t>
            </a:r>
            <a:r>
              <a:rPr lang="en-GB"/>
              <a:t>identification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b="1" lang="en-GB"/>
              <a:t>Lessons learned</a:t>
            </a:r>
            <a:r>
              <a:rPr lang="en-GB"/>
              <a:t> and key </a:t>
            </a:r>
            <a:r>
              <a:rPr b="1" lang="en-GB"/>
              <a:t>future trends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31b3cde279_0_10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/>
              <a:t>Thank You for Listening!</a:t>
            </a:r>
            <a:endParaRPr/>
          </a:p>
        </p:txBody>
      </p:sp>
      <p:sp>
        <p:nvSpPr>
          <p:cNvPr id="254" name="Google Shape;254;g131b3cde279_0_10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0537"/>
              <a:buNone/>
            </a:pPr>
            <a:r>
              <a:rPr lang="en-GB" sz="2400"/>
              <a:t>Please check out our paper for more details:</a:t>
            </a:r>
            <a:br>
              <a:rPr lang="en-GB" sz="2400"/>
            </a:br>
            <a:r>
              <a:rPr lang="en-GB" sz="2400" u="sng">
                <a:solidFill>
                  <a:schemeClr val="hlink"/>
                </a:solidFill>
                <a:hlinkClick r:id="rId3"/>
              </a:rPr>
              <a:t>“A Survey on Stance Detection for Mis- and Disinformation Identification”</a:t>
            </a:r>
            <a:endParaRPr sz="2400"/>
          </a:p>
        </p:txBody>
      </p:sp>
      <p:sp>
        <p:nvSpPr>
          <p:cNvPr id="255" name="Google Shape;255;g131b3cde279_0_101"/>
          <p:cNvSpPr txBox="1"/>
          <p:nvPr/>
        </p:nvSpPr>
        <p:spPr>
          <a:xfrm>
            <a:off x="1752900" y="3626725"/>
            <a:ext cx="7079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GB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If you have more questions, please contact </a:t>
            </a:r>
            <a:r>
              <a:rPr lang="en-GB" sz="2000" u="sng">
                <a:solidFill>
                  <a:schemeClr val="hlink"/>
                </a:solidFill>
                <a:hlinkClick r:id="rId4"/>
              </a:rPr>
              <a:t>hardalov</a:t>
            </a:r>
            <a:r>
              <a:rPr b="0" i="0" lang="en-GB" sz="2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@</a:t>
            </a:r>
            <a:r>
              <a:rPr lang="en-GB" sz="2000" u="sng">
                <a:solidFill>
                  <a:schemeClr val="hlink"/>
                </a:solidFill>
                <a:hlinkClick r:id="rId6"/>
              </a:rPr>
              <a:t>fmi.uni-sofia</a:t>
            </a:r>
            <a:r>
              <a:rPr b="0" i="0" lang="en-GB" sz="2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.com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1b3cde279_0_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Motivation</a:t>
            </a:r>
            <a:endParaRPr/>
          </a:p>
        </p:txBody>
      </p:sp>
      <p:sp>
        <p:nvSpPr>
          <p:cNvPr id="86" name="Google Shape;86;g131b3cde279_0_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Rapid Growth in Popularity of Social Media Platforms 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Led to a flood of dubious content, especially during controversial events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COVID-19 gave rise to the first global infodemic</a:t>
            </a:r>
            <a:endParaRPr/>
          </a:p>
        </p:txBody>
      </p:sp>
      <p:sp>
        <p:nvSpPr>
          <p:cNvPr id="87" name="Google Shape;87;g131b3cde279_0_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1b3cde279_0_2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Motivation</a:t>
            </a:r>
            <a:endParaRPr/>
          </a:p>
        </p:txBody>
      </p:sp>
      <p:sp>
        <p:nvSpPr>
          <p:cNvPr id="93" name="Google Shape;93;g131b3cde279_0_2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Rapid Growth in Popularity of Social Media Platforms 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Led to a flood of dubious content, especially during controversial events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COVID-19 gave rise to the first global infodemic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en-GB"/>
              <a:t>Need for Effective Mis- and Disinformation Identification Online</a:t>
            </a:r>
            <a:endParaRPr b="1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Fact-checkers/journalists need tools to assess the veracity and the factuality of online content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The wisdom of the crowd can help for detecting rumours, hoaxes, fake news, etc.</a:t>
            </a:r>
            <a:endParaRPr/>
          </a:p>
        </p:txBody>
      </p:sp>
      <p:sp>
        <p:nvSpPr>
          <p:cNvPr id="94" name="Google Shape;94;g131b3cde279_0_2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1b3cde279_0_3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Motivation</a:t>
            </a:r>
            <a:endParaRPr/>
          </a:p>
        </p:txBody>
      </p:sp>
      <p:sp>
        <p:nvSpPr>
          <p:cNvPr id="100" name="Google Shape;100;g131b3cde279_0_3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Rapid Growth in Popularity of Social Media Platforms 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Led to a flood of dubious content, especially during controversial events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COVID-19 gave rise to the first global infodemic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en-GB"/>
              <a:t>Need for Effective Mis- and Disinformation Identification Online</a:t>
            </a:r>
            <a:endParaRPr b="1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Fact-checkers/journalists need tools to assess the veracity and the factuality of online content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The wisdom of the crowd can help for detecting rumours, hoaxes, fake news, etc.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/>
              <a:t>Automatically Detecting False Information Online w/ Stance Detection</a:t>
            </a:r>
            <a:endParaRPr b="1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Stance detection can be a powerful tool for detecting false information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No existing holistic overview of stance detection for false content identification</a:t>
            </a:r>
            <a:endParaRPr/>
          </a:p>
        </p:txBody>
      </p:sp>
      <p:sp>
        <p:nvSpPr>
          <p:cNvPr id="101" name="Google Shape;101;g131b3cde279_0_3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1b3cde279_0_55"/>
          <p:cNvSpPr txBox="1"/>
          <p:nvPr/>
        </p:nvSpPr>
        <p:spPr>
          <a:xfrm>
            <a:off x="6275825" y="4703625"/>
            <a:ext cx="2937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GB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[1] </a:t>
            </a:r>
            <a:r>
              <a:rPr lang="en-GB" sz="700" u="sng">
                <a:solidFill>
                  <a:schemeClr val="hlink"/>
                </a:solidFill>
                <a:hlinkClick r:id="rId3"/>
              </a:rPr>
              <a:t>https://firstdraftnews.org/wp-content/uploads/2018/07/</a:t>
            </a:r>
            <a:br>
              <a:rPr lang="en-GB" sz="700" u="sng">
                <a:solidFill>
                  <a:schemeClr val="hlink"/>
                </a:solidFill>
                <a:hlinkClick r:id="rId4"/>
              </a:rPr>
            </a:br>
            <a:r>
              <a:rPr lang="en-GB" sz="700" u="sng">
                <a:solidFill>
                  <a:schemeClr val="hlink"/>
                </a:solidFill>
                <a:hlinkClick r:id="rId5"/>
              </a:rPr>
              <a:t>Types-of-Information-Disorder-Venn-Diagram.png</a:t>
            </a:r>
            <a:br>
              <a:rPr lang="en-GB" sz="700"/>
            </a:b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131b3cde279_0_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Stance Detection and Mis- and Disinformation</a:t>
            </a:r>
            <a:endParaRPr/>
          </a:p>
        </p:txBody>
      </p:sp>
      <p:sp>
        <p:nvSpPr>
          <p:cNvPr id="108" name="Google Shape;108;g131b3cde279_0_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endParaRPr/>
          </a:p>
        </p:txBody>
      </p:sp>
      <p:pic>
        <p:nvPicPr>
          <p:cNvPr id="109" name="Google Shape;109;g131b3cde279_0_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1152475"/>
            <a:ext cx="2882601" cy="22280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" name="Google Shape;110;g131b3cde279_0_55"/>
          <p:cNvGrpSpPr/>
          <p:nvPr/>
        </p:nvGrpSpPr>
        <p:grpSpPr>
          <a:xfrm>
            <a:off x="-55046" y="1758675"/>
            <a:ext cx="3513514" cy="1876138"/>
            <a:chOff x="-55046" y="1758675"/>
            <a:chExt cx="3513514" cy="1876138"/>
          </a:xfrm>
        </p:grpSpPr>
        <p:sp>
          <p:nvSpPr>
            <p:cNvPr id="111" name="Google Shape;111;g131b3cde279_0_55"/>
            <p:cNvSpPr/>
            <p:nvPr/>
          </p:nvSpPr>
          <p:spPr>
            <a:xfrm>
              <a:off x="589775" y="1758675"/>
              <a:ext cx="1530000" cy="1542300"/>
            </a:xfrm>
            <a:prstGeom prst="ellipse">
              <a:avLst/>
            </a:prstGeom>
            <a:noFill/>
            <a:ln cap="flat" cmpd="sng" w="28575">
              <a:solidFill>
                <a:srgbClr val="93C4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2" name="Google Shape;112;g131b3cde279_0_5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035725" y="2170200"/>
              <a:ext cx="979699" cy="719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" name="Google Shape;113;g131b3cde279_0_55"/>
            <p:cNvSpPr txBox="1"/>
            <p:nvPr/>
          </p:nvSpPr>
          <p:spPr>
            <a:xfrm flipH="1" rot="-562">
              <a:off x="-55046" y="3233724"/>
              <a:ext cx="1835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n-GB">
                  <a:solidFill>
                    <a:srgbClr val="93C47D"/>
                  </a:solidFill>
                </a:rPr>
                <a:t>In this survey</a:t>
              </a:r>
              <a:endParaRPr b="1" i="0" sz="1400" u="none" cap="none" strike="noStrike">
                <a:solidFill>
                  <a:srgbClr val="93C47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g131b3cde279_0_55"/>
            <p:cNvSpPr txBox="1"/>
            <p:nvPr/>
          </p:nvSpPr>
          <p:spPr>
            <a:xfrm rot="3371">
              <a:off x="1623067" y="3233713"/>
              <a:ext cx="1835401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n-GB">
                  <a:solidFill>
                    <a:srgbClr val="E06666"/>
                  </a:solidFill>
                </a:rPr>
                <a:t>Not included</a:t>
              </a:r>
              <a:endParaRPr b="1" i="0" sz="1400" u="none" cap="none" strike="noStrike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5" name="Google Shape;115;g131b3cde279_0_5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55825" y="1017725"/>
            <a:ext cx="1649175" cy="1319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131b3cde279_0_5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941811" y="1735278"/>
            <a:ext cx="1649175" cy="12327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" name="Google Shape;117;g131b3cde279_0_55"/>
          <p:cNvGrpSpPr/>
          <p:nvPr/>
        </p:nvGrpSpPr>
        <p:grpSpPr>
          <a:xfrm>
            <a:off x="5168900" y="1053416"/>
            <a:ext cx="1739140" cy="937800"/>
            <a:chOff x="5637600" y="1152466"/>
            <a:chExt cx="1739140" cy="937800"/>
          </a:xfrm>
        </p:grpSpPr>
        <p:pic>
          <p:nvPicPr>
            <p:cNvPr id="118" name="Google Shape;118;g131b3cde279_0_55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5637600" y="1152466"/>
              <a:ext cx="1739140" cy="937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" name="Google Shape;119;g131b3cde279_0_55"/>
            <p:cNvSpPr/>
            <p:nvPr/>
          </p:nvSpPr>
          <p:spPr>
            <a:xfrm>
              <a:off x="6710400" y="1511188"/>
              <a:ext cx="548700" cy="33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" name="Google Shape;120;g131b3cde279_0_55"/>
          <p:cNvGrpSpPr/>
          <p:nvPr/>
        </p:nvGrpSpPr>
        <p:grpSpPr>
          <a:xfrm>
            <a:off x="3355825" y="1522316"/>
            <a:ext cx="5476463" cy="2947455"/>
            <a:chOff x="3355825" y="1522316"/>
            <a:chExt cx="5476463" cy="2947455"/>
          </a:xfrm>
        </p:grpSpPr>
        <p:pic>
          <p:nvPicPr>
            <p:cNvPr id="121" name="Google Shape;121;g131b3cde279_0_55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5715712" y="3097504"/>
              <a:ext cx="2677511" cy="63017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2" name="Google Shape;122;g131b3cde279_0_55"/>
            <p:cNvGrpSpPr/>
            <p:nvPr/>
          </p:nvGrpSpPr>
          <p:grpSpPr>
            <a:xfrm>
              <a:off x="6547413" y="2678468"/>
              <a:ext cx="2033888" cy="335924"/>
              <a:chOff x="0" y="1512375"/>
              <a:chExt cx="4218675" cy="727925"/>
            </a:xfrm>
          </p:grpSpPr>
          <p:pic>
            <p:nvPicPr>
              <p:cNvPr id="123" name="Google Shape;123;g131b3cde279_0_55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0" y="1826025"/>
                <a:ext cx="4218675" cy="4142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4" name="Google Shape;124;g131b3cde279_0_55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0" y="1512375"/>
                <a:ext cx="2156825" cy="3136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25" name="Google Shape;125;g131b3cde279_0_55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5715712" y="4019624"/>
              <a:ext cx="2103889" cy="3734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g131b3cde279_0_55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7237552" y="3540844"/>
              <a:ext cx="1594736" cy="8522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g131b3cde279_0_55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8073658" y="1531453"/>
              <a:ext cx="347125" cy="3322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Google Shape;128;g131b3cde279_0_55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4373326" y="3519485"/>
              <a:ext cx="347125" cy="3322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g131b3cde279_0_55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5060161" y="3343901"/>
              <a:ext cx="347126" cy="33224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0" name="Google Shape;130;g131b3cde279_0_55"/>
            <p:cNvCxnSpPr>
              <a:stCxn id="115" idx="1"/>
              <a:endCxn id="128" idx="1"/>
            </p:cNvCxnSpPr>
            <p:nvPr/>
          </p:nvCxnSpPr>
          <p:spPr>
            <a:xfrm>
              <a:off x="3355825" y="1677236"/>
              <a:ext cx="1017600" cy="2008500"/>
            </a:xfrm>
            <a:prstGeom prst="curvedConnector3">
              <a:avLst>
                <a:gd fmla="val -23401" name="adj1"/>
              </a:avLst>
            </a:prstGeom>
            <a:noFill/>
            <a:ln cap="flat" cmpd="sng" w="9525">
              <a:solidFill>
                <a:srgbClr val="4B6584"/>
              </a:solidFill>
              <a:prstDash val="dashDot"/>
              <a:round/>
              <a:headEnd len="med" w="med" type="stealth"/>
              <a:tailEnd len="med" w="med" type="none"/>
            </a:ln>
          </p:spPr>
        </p:cxnSp>
        <p:cxnSp>
          <p:nvCxnSpPr>
            <p:cNvPr id="131" name="Google Shape;131;g131b3cde279_0_55"/>
            <p:cNvCxnSpPr>
              <a:stCxn id="128" idx="3"/>
              <a:endCxn id="125" idx="1"/>
            </p:cNvCxnSpPr>
            <p:nvPr/>
          </p:nvCxnSpPr>
          <p:spPr>
            <a:xfrm>
              <a:off x="4720450" y="3685608"/>
              <a:ext cx="995400" cy="520800"/>
            </a:xfrm>
            <a:prstGeom prst="curvedConnector3">
              <a:avLst>
                <a:gd fmla="val 49993" name="adj1"/>
              </a:avLst>
            </a:prstGeom>
            <a:noFill/>
            <a:ln cap="flat" cmpd="sng" w="9525">
              <a:solidFill>
                <a:srgbClr val="4B6584"/>
              </a:solidFill>
              <a:prstDash val="dashDot"/>
              <a:round/>
              <a:headEnd len="med" w="med" type="none"/>
              <a:tailEnd len="med" w="med" type="none"/>
            </a:ln>
          </p:spPr>
        </p:cxnSp>
        <p:cxnSp>
          <p:nvCxnSpPr>
            <p:cNvPr id="132" name="Google Shape;132;g131b3cde279_0_55"/>
            <p:cNvCxnSpPr>
              <a:stCxn id="118" idx="3"/>
              <a:endCxn id="127" idx="1"/>
            </p:cNvCxnSpPr>
            <p:nvPr/>
          </p:nvCxnSpPr>
          <p:spPr>
            <a:xfrm>
              <a:off x="6908040" y="1522316"/>
              <a:ext cx="1165500" cy="175200"/>
            </a:xfrm>
            <a:prstGeom prst="curvedConnector3">
              <a:avLst>
                <a:gd fmla="val 50005" name="adj1"/>
              </a:avLst>
            </a:prstGeom>
            <a:noFill/>
            <a:ln cap="flat" cmpd="sng" w="9525">
              <a:solidFill>
                <a:srgbClr val="4B6584"/>
              </a:solidFill>
              <a:prstDash val="dashDot"/>
              <a:round/>
              <a:headEnd len="med" w="med" type="stealth"/>
              <a:tailEnd len="med" w="med" type="none"/>
            </a:ln>
          </p:spPr>
        </p:cxnSp>
        <p:cxnSp>
          <p:nvCxnSpPr>
            <p:cNvPr id="133" name="Google Shape;133;g131b3cde279_0_55"/>
            <p:cNvCxnSpPr>
              <a:stCxn id="127" idx="3"/>
              <a:endCxn id="124" idx="3"/>
            </p:cNvCxnSpPr>
            <p:nvPr/>
          </p:nvCxnSpPr>
          <p:spPr>
            <a:xfrm flipH="1">
              <a:off x="7587382" y="1697576"/>
              <a:ext cx="833400" cy="1053300"/>
            </a:xfrm>
            <a:prstGeom prst="curvedConnector3">
              <a:avLst>
                <a:gd fmla="val -28573" name="adj1"/>
              </a:avLst>
            </a:prstGeom>
            <a:noFill/>
            <a:ln cap="flat" cmpd="sng" w="9525">
              <a:solidFill>
                <a:srgbClr val="4B6584"/>
              </a:solidFill>
              <a:prstDash val="dashDot"/>
              <a:round/>
              <a:headEnd len="med" w="med" type="none"/>
              <a:tailEnd len="med" w="med" type="none"/>
            </a:ln>
          </p:spPr>
        </p:cxnSp>
        <p:pic>
          <p:nvPicPr>
            <p:cNvPr id="134" name="Google Shape;134;g131b3cde279_0_55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8355935" y="4137526"/>
              <a:ext cx="347125" cy="33224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5" name="Google Shape;135;g131b3cde279_0_55"/>
            <p:cNvCxnSpPr>
              <a:stCxn id="129" idx="3"/>
              <a:endCxn id="121" idx="1"/>
            </p:cNvCxnSpPr>
            <p:nvPr/>
          </p:nvCxnSpPr>
          <p:spPr>
            <a:xfrm flipH="1" rot="10800000">
              <a:off x="5407286" y="3412525"/>
              <a:ext cx="308400" cy="97500"/>
            </a:xfrm>
            <a:prstGeom prst="curvedConnector3">
              <a:avLst>
                <a:gd fmla="val 50004" name="adj1"/>
              </a:avLst>
            </a:prstGeom>
            <a:noFill/>
            <a:ln cap="flat" cmpd="sng" w="9525">
              <a:solidFill>
                <a:srgbClr val="4B6584"/>
              </a:solidFill>
              <a:prstDash val="dashDot"/>
              <a:round/>
              <a:headEnd len="med" w="med" type="none"/>
              <a:tailEnd len="med" w="med" type="none"/>
            </a:ln>
          </p:spPr>
        </p:cxnSp>
        <p:cxnSp>
          <p:nvCxnSpPr>
            <p:cNvPr id="136" name="Google Shape;136;g131b3cde279_0_55"/>
            <p:cNvCxnSpPr>
              <a:stCxn id="116" idx="2"/>
              <a:endCxn id="129" idx="1"/>
            </p:cNvCxnSpPr>
            <p:nvPr/>
          </p:nvCxnSpPr>
          <p:spPr>
            <a:xfrm flipH="1" rot="-5400000">
              <a:off x="4642199" y="3092237"/>
              <a:ext cx="542100" cy="293700"/>
            </a:xfrm>
            <a:prstGeom prst="curvedConnector2">
              <a:avLst/>
            </a:prstGeom>
            <a:noFill/>
            <a:ln cap="flat" cmpd="sng" w="9525">
              <a:solidFill>
                <a:srgbClr val="4B6584"/>
              </a:solidFill>
              <a:prstDash val="dashDot"/>
              <a:round/>
              <a:headEnd len="med" w="med" type="stealth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1b3cde279_0_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Stance Detection as Fact-Checking</a:t>
            </a:r>
            <a:endParaRPr/>
          </a:p>
        </p:txBody>
      </p:sp>
      <p:sp>
        <p:nvSpPr>
          <p:cNvPr id="142" name="Google Shape;142;g131b3cde279_0_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pic>
        <p:nvPicPr>
          <p:cNvPr id="143" name="Google Shape;143;g131b3cde279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1845" y="1358365"/>
            <a:ext cx="7280310" cy="2426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31b3cde279_0_16"/>
          <p:cNvSpPr txBox="1"/>
          <p:nvPr>
            <p:ph type="title"/>
          </p:nvPr>
        </p:nvSpPr>
        <p:spPr>
          <a:xfrm>
            <a:off x="313200" y="446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Stance Detection as Part of a Fact-Checking Pipeline</a:t>
            </a:r>
            <a:endParaRPr/>
          </a:p>
        </p:txBody>
      </p:sp>
      <p:sp>
        <p:nvSpPr>
          <p:cNvPr id="149" name="Google Shape;149;g131b3cde279_0_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</a:t>
            </a:r>
            <a:endParaRPr/>
          </a:p>
        </p:txBody>
      </p:sp>
      <p:pic>
        <p:nvPicPr>
          <p:cNvPr id="150" name="Google Shape;150;g131b3cde279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691" y="1159799"/>
            <a:ext cx="7638619" cy="351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1b3cde279_0_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Types of Stance Settings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131b3cde279_0_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</a:t>
            </a:r>
            <a:endParaRPr/>
          </a:p>
        </p:txBody>
      </p:sp>
      <p:pic>
        <p:nvPicPr>
          <p:cNvPr id="157" name="Google Shape;157;g131b3cde279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3992" y="1042262"/>
            <a:ext cx="6176016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131b3cde279_0_3"/>
          <p:cNvSpPr/>
          <p:nvPr/>
        </p:nvSpPr>
        <p:spPr>
          <a:xfrm>
            <a:off x="2487175" y="1011925"/>
            <a:ext cx="5358300" cy="402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131b3cde279_0_3"/>
          <p:cNvSpPr/>
          <p:nvPr/>
        </p:nvSpPr>
        <p:spPr>
          <a:xfrm>
            <a:off x="3468625" y="1011925"/>
            <a:ext cx="4377000" cy="402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131b3cde279_0_3"/>
          <p:cNvSpPr/>
          <p:nvPr/>
        </p:nvSpPr>
        <p:spPr>
          <a:xfrm>
            <a:off x="5779000" y="1011925"/>
            <a:ext cx="2066700" cy="402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1b3cde279_0_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131b3cde279_0_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Lessons Learned and Future Trend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131b3cde279_0_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7</a:t>
            </a:r>
            <a:endParaRPr/>
          </a:p>
        </p:txBody>
      </p:sp>
      <p:sp>
        <p:nvSpPr>
          <p:cNvPr id="168" name="Google Shape;168;g131b3cde279_0_29"/>
          <p:cNvSpPr txBox="1"/>
          <p:nvPr>
            <p:ph idx="1" type="body"/>
          </p:nvPr>
        </p:nvSpPr>
        <p:spPr>
          <a:xfrm>
            <a:off x="311700" y="1152475"/>
            <a:ext cx="452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/>
              <a:t>Dataset Size</a:t>
            </a:r>
            <a:endParaRPr b="1"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A major limitation when training models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The vast majority of datasets contain just a few thousand examples</a:t>
            </a:r>
            <a:endParaRPr b="1" sz="1800"/>
          </a:p>
        </p:txBody>
      </p:sp>
      <p:pic>
        <p:nvPicPr>
          <p:cNvPr id="169" name="Google Shape;169;g131b3cde279_0_29"/>
          <p:cNvPicPr preferRelativeResize="0"/>
          <p:nvPr/>
        </p:nvPicPr>
        <p:blipFill rotWithShape="1">
          <a:blip r:embed="rId3">
            <a:alphaModFix/>
          </a:blip>
          <a:srcRect b="7587" l="0" r="4095" t="0"/>
          <a:stretch/>
        </p:blipFill>
        <p:spPr>
          <a:xfrm>
            <a:off x="6202350" y="1941751"/>
            <a:ext cx="1260001" cy="125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23273B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