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Macroeconomic factors and loan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analysis of Lending Club’s portfolio</a:t>
            </a:r>
          </a:p>
        </p:txBody>
      </p:sp>
    </p:spTree>
    <p:extLst>
      <p:ext uri="{BB962C8B-B14F-4D97-AF65-F5344CB8AC3E}">
        <p14:creationId xmlns:p14="http://schemas.microsoft.com/office/powerpoint/2010/main" val="262429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Macroeconomic Factors – S&amp;P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138928"/>
            <a:ext cx="9872871" cy="128930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Decreases in the S&amp;P 500 might represent economic deterioration that would predict higher default likelihood. The x-axis of the plots above shows the monthly change in the S&amp;P 500 stock index.</a:t>
            </a:r>
          </a:p>
          <a:p>
            <a:r>
              <a:rPr lang="en-US" sz="2600" dirty="0" smtClean="0"/>
              <a:t>There is not a clear relationship between changes in the S&amp;P 500 and default rates.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3" y="1691640"/>
            <a:ext cx="10236107" cy="33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874520"/>
            <a:ext cx="9872871" cy="39044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Relationships between macroeconomic variables and loan default rates appear to be weak.</a:t>
            </a:r>
          </a:p>
          <a:p>
            <a:r>
              <a:rPr lang="en-US" sz="2600" dirty="0" smtClean="0"/>
              <a:t>To more rigorously evaluate these relationships, statistical tests must be used.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563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Unsecured personal loans are risky – companies need to price their loans to compensate for the default risks that they face.</a:t>
            </a:r>
          </a:p>
          <a:p>
            <a:r>
              <a:rPr lang="en-US" sz="2600" dirty="0" smtClean="0"/>
              <a:t>Lending companies use sophisticated models to evaluate borrowers’ loan default likelihood based on their credit profiles.</a:t>
            </a:r>
          </a:p>
          <a:p>
            <a:r>
              <a:rPr lang="en-US" sz="2600" dirty="0" smtClean="0"/>
              <a:t>Some overlooked factors outside of an individual borrower’s credit portfolio are likely to impact default likelihood – how do macroeconomic factors, like stock market fluctuations or the unemployment rate, impact lending risk?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1566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Lending Club is a company that originates unsecured personal loans. Data on their loans is publically published and will be the basis for this exploration.</a:t>
            </a:r>
          </a:p>
          <a:p>
            <a:r>
              <a:rPr lang="en-US" sz="2600" dirty="0" smtClean="0"/>
              <a:t>FRED – Federal Reserve Economic Data – is a US government-maintained database of economic data. Daily S&amp;P 500 closing stock prices and monthly unemployment rates are sourced from FRED.</a:t>
            </a:r>
          </a:p>
          <a:p>
            <a:r>
              <a:rPr lang="en-US" sz="2600" dirty="0" err="1" smtClean="0"/>
              <a:t>Epiq</a:t>
            </a:r>
            <a:r>
              <a:rPr lang="en-US" sz="2600" dirty="0" smtClean="0"/>
              <a:t> Global maintains statistics on the number of personal bankruptcies filed each month in the US, which is a potential macroeconomic variable of interest.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7868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 – Loan Originations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138928"/>
            <a:ext cx="9872871" cy="11247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Lending Club has originated tens of thousands of loans per month in recent years, with a trend of increased originations over time.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4" y="1800999"/>
            <a:ext cx="6682930" cy="33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2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 –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138928"/>
            <a:ext cx="9872871" cy="128930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Lending Club loans are graded A through G, with grade A loans being lower-risk and lower-interest rate, and grade G loans being the highest-risk, highest-rate loans. Total originations for each grade are shown in the bar graph above – the large majority are grades A, B, or C.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35" y="1750575"/>
            <a:ext cx="6734175" cy="33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 – Loan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138928"/>
            <a:ext cx="9872871" cy="128930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Loans range in size from $5,000 to $40,000. Since 2014, they have averaged roughly $14,000 - $16,000 per loan.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96" y="1642301"/>
            <a:ext cx="7000617" cy="34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 – Charge-Offs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138928"/>
            <a:ext cx="9872871" cy="128930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Charge-offs are the variable of interest – a loan is “charged off” if the borrower did not make all payments required.</a:t>
            </a:r>
          </a:p>
          <a:p>
            <a:r>
              <a:rPr lang="en-US" sz="2600" dirty="0" smtClean="0"/>
              <a:t>The graph above shows that the loan “grading” by Lending Club is accurate in a relative sense – Grade C loans are significantly more likely to charge off than Grade A loans.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17" y="1657731"/>
            <a:ext cx="7080695" cy="35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9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Macroeconomic Factors - Bankruptcies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138928"/>
            <a:ext cx="9872871" cy="1289304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It might be expected that higher national bankruptcy rates when loans are originated would predict higher charge-off rates throughout the life of the loan.</a:t>
            </a:r>
          </a:p>
          <a:p>
            <a:r>
              <a:rPr lang="en-US" sz="2600" dirty="0" smtClean="0"/>
              <a:t>This prediction does not appear to be borne out in the data, where the </a:t>
            </a:r>
            <a:r>
              <a:rPr lang="en-US" sz="2600" i="1" dirty="0" smtClean="0"/>
              <a:t>opposite</a:t>
            </a:r>
            <a:r>
              <a:rPr lang="en-US" sz="2600" dirty="0"/>
              <a:t> </a:t>
            </a:r>
            <a:r>
              <a:rPr lang="en-US" sz="2600" dirty="0" smtClean="0"/>
              <a:t>trend is observed. The graphs above show that higher bankruptcies are correlated with lower charge-off rates.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5" y="1645920"/>
            <a:ext cx="10161735" cy="3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2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Macroeconomic Factors -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138928"/>
            <a:ext cx="9872871" cy="1289304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One would expect a higher unemployment rate to predict a higher charge-off likelihood</a:t>
            </a:r>
          </a:p>
          <a:p>
            <a:r>
              <a:rPr lang="en-US" sz="2600" dirty="0" smtClean="0"/>
              <a:t>This does not appear to be the case in the data. Higher unemployment rates at origination appear to be associated with higher charge-off rates.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47" y="1655065"/>
            <a:ext cx="9619217" cy="32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930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</TotalTime>
  <Words>547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Corbel</vt:lpstr>
      <vt:lpstr>Basis</vt:lpstr>
      <vt:lpstr>Macroeconomic factors and loan quality</vt:lpstr>
      <vt:lpstr>The Problem</vt:lpstr>
      <vt:lpstr>The Data</vt:lpstr>
      <vt:lpstr>Exploring the Data – Loan Originations</vt:lpstr>
      <vt:lpstr>Exploring the Data – Grades</vt:lpstr>
      <vt:lpstr>Exploring the Data – Loan Size</vt:lpstr>
      <vt:lpstr>Exploring the Data – Charge-Offs</vt:lpstr>
      <vt:lpstr>Macroeconomic Factors - Bankruptcies</vt:lpstr>
      <vt:lpstr>Macroeconomic Factors - Unemployment</vt:lpstr>
      <vt:lpstr>Macroeconomic Factors – S&amp;P 500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Macroeconomic factors and loan quality</dc:title>
  <dc:creator>Mark Hardcastle</dc:creator>
  <cp:lastModifiedBy>Mark Hardcastle</cp:lastModifiedBy>
  <cp:revision>14</cp:revision>
  <dcterms:created xsi:type="dcterms:W3CDTF">2019-06-11T00:01:16Z</dcterms:created>
  <dcterms:modified xsi:type="dcterms:W3CDTF">2019-06-11T00:38:35Z</dcterms:modified>
</cp:coreProperties>
</file>