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FFFF"/>
                </a:solidFill>
              </a:rPr>
              <a:t>Wearable Application</a:t>
            </a:r>
            <a:r>
              <a:rPr lang="en"/>
              <a:t>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
                <a:solidFill>
                  <a:srgbClr val="FFFFFF"/>
                </a:solidFill>
              </a:rPr>
              <a:t>Battery-Saving Compression Techniques</a:t>
            </a:r>
            <a:endParaRPr>
              <a:solidFill>
                <a:srgbClr val="FFFFFF"/>
              </a:solidFill>
            </a:endParaRPr>
          </a:p>
          <a:p>
            <a:pPr indent="0" lvl="0" marL="0">
              <a:spcBef>
                <a:spcPts val="0"/>
              </a:spcBef>
              <a:spcAft>
                <a:spcPts val="0"/>
              </a:spcAft>
              <a:buClr>
                <a:srgbClr val="000000"/>
              </a:buClr>
              <a:buSzPts val="1100"/>
              <a:buFont typeface="Arial"/>
              <a:buNone/>
            </a:pPr>
            <a:r>
              <a:t/>
            </a:r>
            <a:endParaRPr i="1">
              <a:solidFill>
                <a:srgbClr val="FFFFFF"/>
              </a:solidFill>
              <a:latin typeface="Times New Roman"/>
              <a:ea typeface="Times New Roman"/>
              <a:cs typeface="Times New Roman"/>
              <a:sym typeface="Times New Roman"/>
            </a:endParaRPr>
          </a:p>
          <a:p>
            <a:pPr indent="0" lvl="0" marL="0">
              <a:spcBef>
                <a:spcPts val="0"/>
              </a:spcBef>
              <a:spcAft>
                <a:spcPts val="0"/>
              </a:spcAft>
              <a:buClr>
                <a:srgbClr val="000000"/>
              </a:buClr>
              <a:buSzPts val="1100"/>
              <a:buFont typeface="Arial"/>
              <a:buNone/>
            </a:pPr>
            <a:r>
              <a:rPr i="1" lang="en" sz="1400">
                <a:solidFill>
                  <a:srgbClr val="FFFFFF"/>
                </a:solidFill>
                <a:latin typeface="Times New Roman"/>
                <a:ea typeface="Times New Roman"/>
                <a:cs typeface="Times New Roman"/>
                <a:sym typeface="Times New Roman"/>
              </a:rPr>
              <a:t>By Michael Harootoonyan</a:t>
            </a:r>
            <a:endParaRPr i="1" sz="1400">
              <a:solidFill>
                <a:srgbClr val="FFFFFF"/>
              </a:solidFill>
              <a:latin typeface="Times New Roman"/>
              <a:ea typeface="Times New Roman"/>
              <a:cs typeface="Times New Roman"/>
              <a:sym typeface="Times New Roman"/>
            </a:endParaRPr>
          </a:p>
          <a:p>
            <a:pPr indent="0" lvl="0" marL="0">
              <a:spcBef>
                <a:spcPts val="0"/>
              </a:spcBef>
              <a:spcAft>
                <a:spcPts val="0"/>
              </a:spcAft>
              <a:buClr>
                <a:srgbClr val="000000"/>
              </a:buClr>
              <a:buSzPts val="1100"/>
              <a:buFont typeface="Arial"/>
              <a:buNone/>
            </a:pPr>
            <a:r>
              <a:rPr i="1" lang="en" sz="1400">
                <a:solidFill>
                  <a:srgbClr val="FFFFFF"/>
                </a:solidFill>
                <a:latin typeface="Times New Roman"/>
                <a:ea typeface="Times New Roman"/>
                <a:cs typeface="Times New Roman"/>
                <a:sym typeface="Times New Roman"/>
              </a:rPr>
              <a:t>Email: michael.harootoonyan.535@my.csun.edu</a:t>
            </a:r>
            <a:endParaRPr i="1" sz="1400">
              <a:solidFill>
                <a:srgbClr val="FFFFFF"/>
              </a:solidFill>
              <a:latin typeface="Times New Roman"/>
              <a:ea typeface="Times New Roman"/>
              <a:cs typeface="Times New Roman"/>
              <a:sym typeface="Times New Roman"/>
            </a:endParaRPr>
          </a:p>
          <a:p>
            <a:pPr indent="0" lvl="0" marL="0">
              <a:spcBef>
                <a:spcPts val="0"/>
              </a:spcBef>
              <a:spcAft>
                <a:spcPts val="0"/>
              </a:spcAft>
              <a:buClr>
                <a:srgbClr val="000000"/>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Testing &amp; Data</a:t>
            </a:r>
            <a:endParaRPr>
              <a:solidFill>
                <a:srgbClr val="FFFFFF"/>
              </a:solidFill>
            </a:endParaRPr>
          </a:p>
        </p:txBody>
      </p:sp>
      <p:sp>
        <p:nvSpPr>
          <p:cNvPr id="123" name="Shape 123"/>
          <p:cNvSpPr txBox="1"/>
          <p:nvPr>
            <p:ph idx="1" type="body"/>
          </p:nvPr>
        </p:nvSpPr>
        <p:spPr>
          <a:xfrm>
            <a:off x="4070550" y="1468625"/>
            <a:ext cx="3192600" cy="1195800"/>
          </a:xfrm>
          <a:prstGeom prst="rect">
            <a:avLst/>
          </a:prstGeom>
          <a:solidFill>
            <a:srgbClr val="000000"/>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FFFFFF"/>
                </a:solidFill>
              </a:rPr>
              <a:t>Transferring</a:t>
            </a:r>
            <a:r>
              <a:rPr lang="en">
                <a:solidFill>
                  <a:srgbClr val="FFFFFF"/>
                </a:solidFill>
              </a:rPr>
              <a:t> data from the </a:t>
            </a:r>
            <a:endParaRPr>
              <a:solidFill>
                <a:srgbClr val="FFFFFF"/>
              </a:solidFill>
            </a:endParaRPr>
          </a:p>
          <a:p>
            <a:pPr indent="0" lvl="0" marL="0" rtl="0">
              <a:lnSpc>
                <a:spcPct val="100000"/>
              </a:lnSpc>
              <a:spcBef>
                <a:spcPts val="0"/>
              </a:spcBef>
              <a:spcAft>
                <a:spcPts val="0"/>
              </a:spcAft>
              <a:buNone/>
            </a:pPr>
            <a:r>
              <a:rPr lang="en">
                <a:solidFill>
                  <a:srgbClr val="FFFFFF"/>
                </a:solidFill>
              </a:rPr>
              <a:t>handheld device</a:t>
            </a:r>
            <a:r>
              <a:rPr lang="en">
                <a:solidFill>
                  <a:srgbClr val="FFFFFF"/>
                </a:solidFill>
              </a:rPr>
              <a:t> to the </a:t>
            </a:r>
            <a:endParaRPr>
              <a:solidFill>
                <a:srgbClr val="FFFFFF"/>
              </a:solidFill>
            </a:endParaRPr>
          </a:p>
          <a:p>
            <a:pPr indent="0" lvl="0" marL="0" rtl="0">
              <a:lnSpc>
                <a:spcPct val="100000"/>
              </a:lnSpc>
              <a:spcBef>
                <a:spcPts val="0"/>
              </a:spcBef>
              <a:spcAft>
                <a:spcPts val="0"/>
              </a:spcAft>
              <a:buNone/>
            </a:pPr>
            <a:r>
              <a:rPr lang="en">
                <a:solidFill>
                  <a:srgbClr val="FFFFFF"/>
                </a:solidFill>
              </a:rPr>
              <a:t>wearable device</a:t>
            </a:r>
            <a:r>
              <a:rPr lang="en">
                <a:solidFill>
                  <a:srgbClr val="FFFFFF"/>
                </a:solidFill>
              </a:rPr>
              <a: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and Data</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30" name="Shape 130"/>
          <p:cNvSpPr txBox="1"/>
          <p:nvPr/>
        </p:nvSpPr>
        <p:spPr>
          <a:xfrm>
            <a:off x="1923025" y="89950"/>
            <a:ext cx="4448400" cy="51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txBox="1"/>
          <p:nvPr/>
        </p:nvSpPr>
        <p:spPr>
          <a:xfrm>
            <a:off x="548325" y="0"/>
            <a:ext cx="8325300" cy="519000"/>
          </a:xfrm>
          <a:prstGeom prst="rect">
            <a:avLst/>
          </a:prstGeom>
          <a:noFill/>
          <a:ln>
            <a:noFill/>
          </a:ln>
        </p:spPr>
        <p:txBody>
          <a:bodyPr anchorCtr="0" anchor="t" bIns="91425" lIns="91425" spcFirstLastPara="1" rIns="91425" wrap="square" tIns="91425">
            <a:noAutofit/>
          </a:bodyPr>
          <a:lstStyle/>
          <a:p>
            <a:pPr indent="457200" lvl="0" marL="457200" rtl="0">
              <a:spcBef>
                <a:spcPts val="0"/>
              </a:spcBef>
              <a:spcAft>
                <a:spcPts val="0"/>
              </a:spcAft>
              <a:buNone/>
            </a:pPr>
            <a:r>
              <a:rPr lang="en"/>
              <a:t>Compressed								Uncompressed</a:t>
            </a:r>
            <a:endParaRPr/>
          </a:p>
        </p:txBody>
      </p:sp>
      <p:pic>
        <p:nvPicPr>
          <p:cNvPr descr="1.png" id="132" name="Shape 132"/>
          <p:cNvPicPr preferRelativeResize="0"/>
          <p:nvPr/>
        </p:nvPicPr>
        <p:blipFill>
          <a:blip r:embed="rId3">
            <a:alphaModFix/>
          </a:blip>
          <a:stretch>
            <a:fillRect/>
          </a:stretch>
        </p:blipFill>
        <p:spPr>
          <a:xfrm>
            <a:off x="0" y="308475"/>
            <a:ext cx="4333250" cy="4835025"/>
          </a:xfrm>
          <a:prstGeom prst="rect">
            <a:avLst/>
          </a:prstGeom>
          <a:noFill/>
          <a:ln>
            <a:noFill/>
          </a:ln>
        </p:spPr>
      </p:pic>
      <p:pic>
        <p:nvPicPr>
          <p:cNvPr descr="1.png" id="133" name="Shape 133"/>
          <p:cNvPicPr preferRelativeResize="0"/>
          <p:nvPr/>
        </p:nvPicPr>
        <p:blipFill>
          <a:blip r:embed="rId4">
            <a:alphaModFix/>
          </a:blip>
          <a:stretch>
            <a:fillRect/>
          </a:stretch>
        </p:blipFill>
        <p:spPr>
          <a:xfrm>
            <a:off x="4477275" y="308475"/>
            <a:ext cx="4666724" cy="479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and Data</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40" name="Shape 140"/>
          <p:cNvSpPr txBox="1"/>
          <p:nvPr/>
        </p:nvSpPr>
        <p:spPr>
          <a:xfrm>
            <a:off x="1923025" y="89950"/>
            <a:ext cx="4448400" cy="51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1" name="Shape 141"/>
          <p:cNvSpPr txBox="1"/>
          <p:nvPr/>
        </p:nvSpPr>
        <p:spPr>
          <a:xfrm>
            <a:off x="548325" y="0"/>
            <a:ext cx="8325300" cy="519000"/>
          </a:xfrm>
          <a:prstGeom prst="rect">
            <a:avLst/>
          </a:prstGeom>
          <a:noFill/>
          <a:ln>
            <a:noFill/>
          </a:ln>
        </p:spPr>
        <p:txBody>
          <a:bodyPr anchorCtr="0" anchor="t" bIns="91425" lIns="91425" spcFirstLastPara="1" rIns="91425" wrap="square" tIns="91425">
            <a:noAutofit/>
          </a:bodyPr>
          <a:lstStyle/>
          <a:p>
            <a:pPr indent="457200" lvl="0" marL="457200" rtl="0">
              <a:spcBef>
                <a:spcPts val="0"/>
              </a:spcBef>
              <a:spcAft>
                <a:spcPts val="0"/>
              </a:spcAft>
              <a:buNone/>
            </a:pPr>
            <a:r>
              <a:rPr lang="en"/>
              <a:t>Compressed								Uncompressed</a:t>
            </a:r>
            <a:endParaRPr/>
          </a:p>
        </p:txBody>
      </p:sp>
      <p:pic>
        <p:nvPicPr>
          <p:cNvPr descr="1.png" id="142" name="Shape 142"/>
          <p:cNvPicPr preferRelativeResize="0"/>
          <p:nvPr/>
        </p:nvPicPr>
        <p:blipFill>
          <a:blip r:embed="rId3">
            <a:alphaModFix/>
          </a:blip>
          <a:stretch>
            <a:fillRect/>
          </a:stretch>
        </p:blipFill>
        <p:spPr>
          <a:xfrm>
            <a:off x="0" y="288350"/>
            <a:ext cx="4297751" cy="4855150"/>
          </a:xfrm>
          <a:prstGeom prst="rect">
            <a:avLst/>
          </a:prstGeom>
          <a:noFill/>
          <a:ln>
            <a:noFill/>
          </a:ln>
        </p:spPr>
      </p:pic>
      <p:pic>
        <p:nvPicPr>
          <p:cNvPr descr="2.png" id="143" name="Shape 143"/>
          <p:cNvPicPr preferRelativeResize="0"/>
          <p:nvPr/>
        </p:nvPicPr>
        <p:blipFill>
          <a:blip r:embed="rId4">
            <a:alphaModFix/>
          </a:blip>
          <a:stretch>
            <a:fillRect/>
          </a:stretch>
        </p:blipFill>
        <p:spPr>
          <a:xfrm>
            <a:off x="4695600" y="288350"/>
            <a:ext cx="4448401" cy="485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FFFFFF"/>
                </a:solidFill>
              </a:rPr>
              <a:t>What has been left to future work?</a:t>
            </a:r>
            <a:endParaRPr>
              <a:solidFill>
                <a:srgbClr val="FFFFFF"/>
              </a:solidFill>
            </a:endParaRPr>
          </a:p>
          <a:p>
            <a:pPr indent="0" lvl="0" marL="0">
              <a:spcBef>
                <a:spcPts val="0"/>
              </a:spcBef>
              <a:spcAft>
                <a:spcPts val="0"/>
              </a:spcAft>
              <a:buNone/>
            </a:pPr>
            <a:r>
              <a:t/>
            </a:r>
            <a:endParaRPr/>
          </a:p>
        </p:txBody>
      </p:sp>
      <p:sp>
        <p:nvSpPr>
          <p:cNvPr id="149" name="Shape 149"/>
          <p:cNvSpPr txBox="1"/>
          <p:nvPr>
            <p:ph idx="1" type="body"/>
          </p:nvPr>
        </p:nvSpPr>
        <p:spPr>
          <a:xfrm>
            <a:off x="3399950" y="1017725"/>
            <a:ext cx="4821600" cy="2851500"/>
          </a:xfrm>
          <a:prstGeom prst="rect">
            <a:avLst/>
          </a:prstGeom>
          <a:solidFill>
            <a:srgbClr val="000000"/>
          </a:solidFill>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FFFFF"/>
                </a:solidFill>
              </a:rPr>
              <a:t>From the results you can see in both systems that applications A and B have very similar trend lines when sending the data.  Future work involves developing automated versions of the applications A and B, so that the data can be sent out regularly.  Having the the programs run for some period of time and then using the Battery Historian to see the battery sync in the long run.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Lessons learned</a:t>
            </a:r>
            <a:endParaRPr>
              <a:solidFill>
                <a:srgbClr val="FFFFFF"/>
              </a:solidFill>
            </a:endParaRPr>
          </a:p>
        </p:txBody>
      </p:sp>
      <p:sp>
        <p:nvSpPr>
          <p:cNvPr id="155" name="Shape 155"/>
          <p:cNvSpPr txBox="1"/>
          <p:nvPr>
            <p:ph idx="1" type="body"/>
          </p:nvPr>
        </p:nvSpPr>
        <p:spPr>
          <a:xfrm>
            <a:off x="3218875" y="985775"/>
            <a:ext cx="4955700" cy="3500400"/>
          </a:xfrm>
          <a:prstGeom prst="rect">
            <a:avLst/>
          </a:prstGeom>
          <a:solidFill>
            <a:srgbClr val="000000"/>
          </a:solidFill>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Using the application Power Tutor on the mobile device was not an accurate way to collect battery consumption.</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Using the Battery Historian to measure battery consumption is only good for long term results.</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Collect lots of test data to confirm your results and get a better understanding.</a:t>
            </a:r>
            <a:endParaRPr>
              <a:solidFill>
                <a:srgbClr val="FFFFFF"/>
              </a:solidFill>
            </a:endParaRPr>
          </a:p>
          <a:p>
            <a:pPr indent="-342900" lvl="0" marL="457200">
              <a:spcBef>
                <a:spcPts val="0"/>
              </a:spcBef>
              <a:spcAft>
                <a:spcPts val="0"/>
              </a:spcAft>
              <a:buClr>
                <a:srgbClr val="FFFFFF"/>
              </a:buClr>
              <a:buSzPts val="1800"/>
              <a:buChar char="●"/>
            </a:pPr>
            <a:r>
              <a:rPr lang="en">
                <a:solidFill>
                  <a:srgbClr val="FFFFFF"/>
                </a:solidFill>
              </a:rPr>
              <a:t>Be sure to have controlled tests to gather consistent data.</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Introduction</a:t>
            </a:r>
            <a:endParaRPr>
              <a:solidFill>
                <a:srgbClr val="FFFFFF"/>
              </a:solidFill>
            </a:endParaRPr>
          </a:p>
        </p:txBody>
      </p:sp>
      <p:sp>
        <p:nvSpPr>
          <p:cNvPr id="61" name="Shape 61"/>
          <p:cNvSpPr txBox="1"/>
          <p:nvPr>
            <p:ph idx="1" type="body"/>
          </p:nvPr>
        </p:nvSpPr>
        <p:spPr>
          <a:xfrm>
            <a:off x="3197200" y="1732625"/>
            <a:ext cx="5634900" cy="2008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sz="1200">
              <a:solidFill>
                <a:srgbClr val="FFFFFF"/>
              </a:solidFill>
            </a:endParaRPr>
          </a:p>
        </p:txBody>
      </p:sp>
      <p:sp>
        <p:nvSpPr>
          <p:cNvPr id="62" name="Shape 62"/>
          <p:cNvSpPr/>
          <p:nvPr/>
        </p:nvSpPr>
        <p:spPr>
          <a:xfrm>
            <a:off x="3507250" y="932125"/>
            <a:ext cx="4236900" cy="3044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600"/>
              </a:spcAft>
              <a:buClr>
                <a:schemeClr val="dk1"/>
              </a:buClr>
              <a:buSzPts val="1100"/>
              <a:buFont typeface="Arial"/>
              <a:buNone/>
            </a:pPr>
            <a:r>
              <a:rPr lang="en" sz="1800">
                <a:solidFill>
                  <a:srgbClr val="FFFFFF"/>
                </a:solidFill>
                <a:latin typeface="Times New Roman"/>
                <a:ea typeface="Times New Roman"/>
                <a:cs typeface="Times New Roman"/>
                <a:sym typeface="Times New Roman"/>
              </a:rPr>
              <a:t>Consider a wearable application that collects sensor data by writing it into a text file and then transferring that data over to a mobile device after a certain amount of sensor data is collected.  Imagine that the app remains powered on all day and multiple transfers occur throughout the day.  These data transfers between the wearable and mobile device will then contribute to one of the main battery syncs in wearable applications.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Investigation</a:t>
            </a:r>
            <a:endParaRPr>
              <a:solidFill>
                <a:srgbClr val="FFFFFF"/>
              </a:solidFill>
            </a:endParaRPr>
          </a:p>
        </p:txBody>
      </p:sp>
      <p:sp>
        <p:nvSpPr>
          <p:cNvPr id="68" name="Shape 68"/>
          <p:cNvSpPr txBox="1"/>
          <p:nvPr/>
        </p:nvSpPr>
        <p:spPr>
          <a:xfrm>
            <a:off x="482050" y="1017725"/>
            <a:ext cx="2883300" cy="15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I investigated the relationship between data compression and battery performance when passing data from wearable devices and mobile devices.</a:t>
            </a:r>
            <a:endParaRPr>
              <a:solidFill>
                <a:schemeClr val="lt1"/>
              </a:solidFill>
            </a:endParaRPr>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Two Systems were Developed for the Investigation</a:t>
            </a:r>
            <a:endParaRPr>
              <a:solidFill>
                <a:srgbClr val="FFFFFF"/>
              </a:solidFill>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5" name="Shape 75"/>
          <p:cNvPicPr preferRelativeResize="0"/>
          <p:nvPr/>
        </p:nvPicPr>
        <p:blipFill>
          <a:blip r:embed="rId3">
            <a:alphaModFix/>
          </a:blip>
          <a:stretch>
            <a:fillRect/>
          </a:stretch>
        </p:blipFill>
        <p:spPr>
          <a:xfrm>
            <a:off x="4662225" y="1225325"/>
            <a:ext cx="4004525" cy="2951350"/>
          </a:xfrm>
          <a:prstGeom prst="rect">
            <a:avLst/>
          </a:prstGeom>
          <a:noFill/>
          <a:ln>
            <a:noFill/>
          </a:ln>
        </p:spPr>
      </p:pic>
      <p:pic>
        <p:nvPicPr>
          <p:cNvPr id="76" name="Shape 76"/>
          <p:cNvPicPr preferRelativeResize="0"/>
          <p:nvPr/>
        </p:nvPicPr>
        <p:blipFill>
          <a:blip r:embed="rId4">
            <a:alphaModFix/>
          </a:blip>
          <a:stretch>
            <a:fillRect/>
          </a:stretch>
        </p:blipFill>
        <p:spPr>
          <a:xfrm>
            <a:off x="172775" y="1225313"/>
            <a:ext cx="3849049" cy="2905125"/>
          </a:xfrm>
          <a:prstGeom prst="rect">
            <a:avLst/>
          </a:prstGeom>
          <a:noFill/>
          <a:ln>
            <a:noFill/>
          </a:ln>
        </p:spPr>
      </p:pic>
      <p:sp>
        <p:nvSpPr>
          <p:cNvPr id="77" name="Shape 77"/>
          <p:cNvSpPr txBox="1"/>
          <p:nvPr/>
        </p:nvSpPr>
        <p:spPr>
          <a:xfrm>
            <a:off x="1022150" y="4666950"/>
            <a:ext cx="4786200" cy="55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nvSpPr>
        <p:spPr>
          <a:xfrm>
            <a:off x="681475" y="4268100"/>
            <a:ext cx="8150700" cy="55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Mobile Device to Wearable Device				Wearable Device to Mobile Device</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278450" y="4118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What was developed?</a:t>
            </a:r>
            <a:endParaRPr>
              <a:solidFill>
                <a:srgbClr val="FFFFFF"/>
              </a:solidFill>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FFFFF"/>
                </a:solidFill>
              </a:rPr>
              <a:t>In each system, there were two applications developed.  In both systems, Application A involves using a lossless data compression algorithm to compress the data before </a:t>
            </a:r>
            <a:r>
              <a:rPr lang="en">
                <a:solidFill>
                  <a:srgbClr val="FFFFFF"/>
                </a:solidFill>
              </a:rPr>
              <a:t>transferring</a:t>
            </a:r>
            <a:r>
              <a:rPr lang="en">
                <a:solidFill>
                  <a:srgbClr val="FFFFFF"/>
                </a:solidFill>
              </a:rPr>
              <a:t> it over through bluetooth.  The data is then decoded on the device that </a:t>
            </a:r>
            <a:r>
              <a:rPr lang="en">
                <a:solidFill>
                  <a:srgbClr val="FFFFFF"/>
                </a:solidFill>
              </a:rPr>
              <a:t>received it </a:t>
            </a:r>
            <a:r>
              <a:rPr lang="en">
                <a:solidFill>
                  <a:srgbClr val="FFFFFF"/>
                </a:solidFill>
              </a:rPr>
              <a:t>to be read by the user.</a:t>
            </a:r>
            <a:endParaRPr>
              <a:solidFill>
                <a:srgbClr val="FFFFFF"/>
              </a:solidFill>
            </a:endParaRPr>
          </a:p>
        </p:txBody>
      </p:sp>
      <p:pic>
        <p:nvPicPr>
          <p:cNvPr id="85" name="Shape 85"/>
          <p:cNvPicPr preferRelativeResize="0"/>
          <p:nvPr/>
        </p:nvPicPr>
        <p:blipFill>
          <a:blip r:embed="rId3">
            <a:alphaModFix/>
          </a:blip>
          <a:stretch>
            <a:fillRect/>
          </a:stretch>
        </p:blipFill>
        <p:spPr>
          <a:xfrm>
            <a:off x="5511500" y="2587600"/>
            <a:ext cx="2392049" cy="2162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278450" y="411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What was developed? (continued)</a:t>
            </a:r>
            <a:endParaRPr>
              <a:solidFill>
                <a:srgbClr val="FFFFFF"/>
              </a:solidFill>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FFFFFF"/>
                </a:solidFill>
              </a:rPr>
              <a:t>In both systems, Application B did not use a compression algorithm on the data before transferring it over through bluetooth.  The data was sent uncompressed.</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FFFFF"/>
                </a:solidFill>
              </a:rPr>
              <a:t>Testing &amp; Data</a:t>
            </a:r>
            <a:endParaRPr>
              <a:solidFill>
                <a:srgbClr val="FFFFFF"/>
              </a:solidFill>
            </a:endParaRPr>
          </a:p>
        </p:txBody>
      </p:sp>
      <p:sp>
        <p:nvSpPr>
          <p:cNvPr id="97" name="Shape 97"/>
          <p:cNvSpPr txBox="1"/>
          <p:nvPr>
            <p:ph idx="1" type="body"/>
          </p:nvPr>
        </p:nvSpPr>
        <p:spPr>
          <a:xfrm>
            <a:off x="3886000" y="1848650"/>
            <a:ext cx="3437100" cy="981300"/>
          </a:xfrm>
          <a:prstGeom prst="rect">
            <a:avLst/>
          </a:prstGeom>
          <a:solidFill>
            <a:srgbClr val="000000"/>
          </a:solidFill>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FFFFFF"/>
                </a:solidFill>
              </a:rPr>
              <a:t>Transferring data from the </a:t>
            </a:r>
            <a:endParaRPr>
              <a:solidFill>
                <a:srgbClr val="FFFFFF"/>
              </a:solidFill>
            </a:endParaRPr>
          </a:p>
          <a:p>
            <a:pPr indent="0" lvl="0" marL="0" rtl="0">
              <a:lnSpc>
                <a:spcPct val="100000"/>
              </a:lnSpc>
              <a:spcBef>
                <a:spcPts val="0"/>
              </a:spcBef>
              <a:spcAft>
                <a:spcPts val="0"/>
              </a:spcAft>
              <a:buNone/>
            </a:pPr>
            <a:r>
              <a:rPr lang="en">
                <a:solidFill>
                  <a:srgbClr val="FFFFFF"/>
                </a:solidFill>
              </a:rPr>
              <a:t>wearable device to the </a:t>
            </a:r>
            <a:endParaRPr>
              <a:solidFill>
                <a:srgbClr val="FFFFFF"/>
              </a:solidFill>
            </a:endParaRPr>
          </a:p>
          <a:p>
            <a:pPr indent="0" lvl="0" marL="0">
              <a:lnSpc>
                <a:spcPct val="100000"/>
              </a:lnSpc>
              <a:spcBef>
                <a:spcPts val="0"/>
              </a:spcBef>
              <a:spcAft>
                <a:spcPts val="0"/>
              </a:spcAft>
              <a:buNone/>
            </a:pPr>
            <a:r>
              <a:rPr lang="en">
                <a:solidFill>
                  <a:srgbClr val="FFFFFF"/>
                </a:solidFill>
              </a:rPr>
              <a:t>handheld device.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and Data</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1.png" id="104" name="Shape 104"/>
          <p:cNvPicPr preferRelativeResize="0"/>
          <p:nvPr/>
        </p:nvPicPr>
        <p:blipFill>
          <a:blip r:embed="rId3">
            <a:alphaModFix/>
          </a:blip>
          <a:stretch>
            <a:fillRect/>
          </a:stretch>
        </p:blipFill>
        <p:spPr>
          <a:xfrm>
            <a:off x="0" y="406600"/>
            <a:ext cx="4471000" cy="4814124"/>
          </a:xfrm>
          <a:prstGeom prst="rect">
            <a:avLst/>
          </a:prstGeom>
          <a:noFill/>
          <a:ln>
            <a:noFill/>
          </a:ln>
        </p:spPr>
      </p:pic>
      <p:pic>
        <p:nvPicPr>
          <p:cNvPr descr="2.png" id="105" name="Shape 105"/>
          <p:cNvPicPr preferRelativeResize="0"/>
          <p:nvPr/>
        </p:nvPicPr>
        <p:blipFill>
          <a:blip r:embed="rId4">
            <a:alphaModFix/>
          </a:blip>
          <a:stretch>
            <a:fillRect/>
          </a:stretch>
        </p:blipFill>
        <p:spPr>
          <a:xfrm>
            <a:off x="4540500" y="406600"/>
            <a:ext cx="4570600" cy="4736901"/>
          </a:xfrm>
          <a:prstGeom prst="rect">
            <a:avLst/>
          </a:prstGeom>
          <a:noFill/>
          <a:ln>
            <a:noFill/>
          </a:ln>
        </p:spPr>
      </p:pic>
      <p:sp>
        <p:nvSpPr>
          <p:cNvPr id="106" name="Shape 106"/>
          <p:cNvSpPr txBox="1"/>
          <p:nvPr/>
        </p:nvSpPr>
        <p:spPr>
          <a:xfrm>
            <a:off x="1923025" y="89950"/>
            <a:ext cx="4448400" cy="51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nvSpPr>
        <p:spPr>
          <a:xfrm>
            <a:off x="548325" y="0"/>
            <a:ext cx="8325300" cy="519000"/>
          </a:xfrm>
          <a:prstGeom prst="rect">
            <a:avLst/>
          </a:prstGeom>
          <a:noFill/>
          <a:ln>
            <a:noFill/>
          </a:ln>
        </p:spPr>
        <p:txBody>
          <a:bodyPr anchorCtr="0" anchor="t" bIns="91425" lIns="91425" spcFirstLastPara="1" rIns="91425" wrap="square" tIns="91425">
            <a:noAutofit/>
          </a:bodyPr>
          <a:lstStyle/>
          <a:p>
            <a:pPr indent="457200" lvl="0" marL="457200">
              <a:spcBef>
                <a:spcPts val="0"/>
              </a:spcBef>
              <a:spcAft>
                <a:spcPts val="0"/>
              </a:spcAft>
              <a:buNone/>
            </a:pPr>
            <a:r>
              <a:rPr lang="en"/>
              <a:t>Compressed								Uncompressed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and Data</a:t>
            </a:r>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14" name="Shape 114"/>
          <p:cNvSpPr txBox="1"/>
          <p:nvPr/>
        </p:nvSpPr>
        <p:spPr>
          <a:xfrm>
            <a:off x="1923025" y="89950"/>
            <a:ext cx="4448400" cy="51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5" name="Shape 115"/>
          <p:cNvSpPr txBox="1"/>
          <p:nvPr/>
        </p:nvSpPr>
        <p:spPr>
          <a:xfrm>
            <a:off x="548325" y="0"/>
            <a:ext cx="8325300" cy="519000"/>
          </a:xfrm>
          <a:prstGeom prst="rect">
            <a:avLst/>
          </a:prstGeom>
          <a:noFill/>
          <a:ln>
            <a:noFill/>
          </a:ln>
        </p:spPr>
        <p:txBody>
          <a:bodyPr anchorCtr="0" anchor="t" bIns="91425" lIns="91425" spcFirstLastPara="1" rIns="91425" wrap="square" tIns="91425">
            <a:noAutofit/>
          </a:bodyPr>
          <a:lstStyle/>
          <a:p>
            <a:pPr indent="457200" lvl="0" marL="457200" rtl="0">
              <a:spcBef>
                <a:spcPts val="0"/>
              </a:spcBef>
              <a:spcAft>
                <a:spcPts val="0"/>
              </a:spcAft>
              <a:buNone/>
            </a:pPr>
            <a:r>
              <a:rPr lang="en"/>
              <a:t>Compressed								Uncompressed</a:t>
            </a:r>
            <a:endParaRPr/>
          </a:p>
        </p:txBody>
      </p:sp>
      <p:pic>
        <p:nvPicPr>
          <p:cNvPr descr="2.png" id="116" name="Shape 116"/>
          <p:cNvPicPr preferRelativeResize="0"/>
          <p:nvPr/>
        </p:nvPicPr>
        <p:blipFill>
          <a:blip r:embed="rId3">
            <a:alphaModFix/>
          </a:blip>
          <a:stretch>
            <a:fillRect/>
          </a:stretch>
        </p:blipFill>
        <p:spPr>
          <a:xfrm>
            <a:off x="4533375" y="360275"/>
            <a:ext cx="4448400" cy="4783224"/>
          </a:xfrm>
          <a:prstGeom prst="rect">
            <a:avLst/>
          </a:prstGeom>
          <a:noFill/>
          <a:ln>
            <a:noFill/>
          </a:ln>
        </p:spPr>
      </p:pic>
      <p:pic>
        <p:nvPicPr>
          <p:cNvPr descr="1.png" id="117" name="Shape 117"/>
          <p:cNvPicPr preferRelativeResize="0"/>
          <p:nvPr/>
        </p:nvPicPr>
        <p:blipFill>
          <a:blip r:embed="rId4">
            <a:alphaModFix/>
          </a:blip>
          <a:stretch>
            <a:fillRect/>
          </a:stretch>
        </p:blipFill>
        <p:spPr>
          <a:xfrm>
            <a:off x="0" y="360275"/>
            <a:ext cx="4386699" cy="4783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