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8" r:id="rId2"/>
    <p:sldId id="307" r:id="rId3"/>
    <p:sldId id="312" r:id="rId4"/>
    <p:sldId id="313" r:id="rId5"/>
    <p:sldId id="311" r:id="rId6"/>
    <p:sldId id="309" r:id="rId7"/>
    <p:sldId id="278" r:id="rId8"/>
    <p:sldId id="279" r:id="rId9"/>
    <p:sldId id="281" r:id="rId10"/>
    <p:sldId id="293" r:id="rId11"/>
    <p:sldId id="294" r:id="rId12"/>
    <p:sldId id="301" r:id="rId13"/>
    <p:sldId id="264" r:id="rId14"/>
    <p:sldId id="302" r:id="rId15"/>
    <p:sldId id="261" r:id="rId16"/>
    <p:sldId id="257" r:id="rId17"/>
    <p:sldId id="258" r:id="rId18"/>
    <p:sldId id="269" r:id="rId19"/>
    <p:sldId id="270" r:id="rId20"/>
    <p:sldId id="260" r:id="rId21"/>
    <p:sldId id="272" r:id="rId22"/>
    <p:sldId id="262" r:id="rId23"/>
    <p:sldId id="263" r:id="rId24"/>
    <p:sldId id="268" r:id="rId25"/>
    <p:sldId id="314" r:id="rId26"/>
    <p:sldId id="271" r:id="rId27"/>
    <p:sldId id="274" r:id="rId28"/>
    <p:sldId id="277" r:id="rId29"/>
    <p:sldId id="315" r:id="rId30"/>
    <p:sldId id="276" r:id="rId31"/>
    <p:sldId id="31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05" autoAdjust="0"/>
  </p:normalViewPr>
  <p:slideViewPr>
    <p:cSldViewPr>
      <p:cViewPr varScale="1">
        <p:scale>
          <a:sx n="58" d="100"/>
          <a:sy n="58" d="100"/>
        </p:scale>
        <p:origin x="6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Kontos" userId="b2176531-bcd7-40f2-ae34-e6b99e8bcf84" providerId="ADAL" clId="{893910E9-07D2-40A1-828E-C3E6E515D956}"/>
    <pc:docChg chg="delSld modSld">
      <pc:chgData name="George Kontos" userId="b2176531-bcd7-40f2-ae34-e6b99e8bcf84" providerId="ADAL" clId="{893910E9-07D2-40A1-828E-C3E6E515D956}" dt="2023-05-24T10:49:01.605" v="4" actId="2696"/>
      <pc:docMkLst>
        <pc:docMk/>
      </pc:docMkLst>
      <pc:sldChg chg="modSp mod">
        <pc:chgData name="George Kontos" userId="b2176531-bcd7-40f2-ae34-e6b99e8bcf84" providerId="ADAL" clId="{893910E9-07D2-40A1-828E-C3E6E515D956}" dt="2023-05-24T10:48:45.699" v="3" actId="20577"/>
        <pc:sldMkLst>
          <pc:docMk/>
          <pc:sldMk cId="2259980450" sldId="264"/>
        </pc:sldMkLst>
        <pc:spChg chg="mod">
          <ac:chgData name="George Kontos" userId="b2176531-bcd7-40f2-ae34-e6b99e8bcf84" providerId="ADAL" clId="{893910E9-07D2-40A1-828E-C3E6E515D956}" dt="2023-05-24T10:48:45.699" v="3" actId="20577"/>
          <ac:spMkLst>
            <pc:docMk/>
            <pc:sldMk cId="2259980450" sldId="264"/>
            <ac:spMk id="3" creationId="{00000000-0000-0000-0000-000000000000}"/>
          </ac:spMkLst>
        </pc:spChg>
      </pc:sldChg>
      <pc:sldChg chg="del">
        <pc:chgData name="George Kontos" userId="b2176531-bcd7-40f2-ae34-e6b99e8bcf84" providerId="ADAL" clId="{893910E9-07D2-40A1-828E-C3E6E515D956}" dt="2023-05-24T10:49:01.605" v="4" actId="2696"/>
        <pc:sldMkLst>
          <pc:docMk/>
          <pc:sldMk cId="719091897" sldId="292"/>
        </pc:sldMkLst>
      </pc:sldChg>
      <pc:sldChg chg="del">
        <pc:chgData name="George Kontos" userId="b2176531-bcd7-40f2-ae34-e6b99e8bcf84" providerId="ADAL" clId="{893910E9-07D2-40A1-828E-C3E6E515D956}" dt="2023-05-24T10:47:54.054" v="0" actId="2696"/>
        <pc:sldMkLst>
          <pc:docMk/>
          <pc:sldMk cId="2646909772" sldId="295"/>
        </pc:sldMkLst>
      </pc:sldChg>
      <pc:sldChg chg="modSp mod">
        <pc:chgData name="George Kontos" userId="b2176531-bcd7-40f2-ae34-e6b99e8bcf84" providerId="ADAL" clId="{893910E9-07D2-40A1-828E-C3E6E515D956}" dt="2023-05-24T10:48:17.795" v="2" actId="5793"/>
        <pc:sldMkLst>
          <pc:docMk/>
          <pc:sldMk cId="3968282369" sldId="302"/>
        </pc:sldMkLst>
        <pc:spChg chg="mod">
          <ac:chgData name="George Kontos" userId="b2176531-bcd7-40f2-ae34-e6b99e8bcf84" providerId="ADAL" clId="{893910E9-07D2-40A1-828E-C3E6E515D956}" dt="2023-05-24T10:48:17.795" v="2" actId="5793"/>
          <ac:spMkLst>
            <pc:docMk/>
            <pc:sldMk cId="3968282369" sldId="30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0D752-50B7-4234-8152-569364E36FA1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6A95F-E09D-42C1-A8D3-9C8CBF336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610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4280" y="906233"/>
            <a:ext cx="7816470" cy="6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62500"/>
              </a:lnSpc>
              <a:spcBef>
                <a:spcPts val="150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>
            <a:lvl1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A4F7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A4F7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2462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246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66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DE6C-599A-AFDF-CF68-EBFBD58E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Relationships between tables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4FAC0-77E7-4196-D7E6-9882D4A9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1463" indent="-271463"/>
            <a:r>
              <a:rPr lang="en-GB" dirty="0"/>
              <a:t>Tables in a database are linked, or related</a:t>
            </a:r>
          </a:p>
          <a:p>
            <a:pPr marL="271463" indent="-271463">
              <a:spcBef>
                <a:spcPts val="1400"/>
              </a:spcBef>
            </a:pPr>
            <a:r>
              <a:rPr lang="en-GB" dirty="0"/>
              <a:t>There are three possible ways in which two tables may be related:</a:t>
            </a:r>
          </a:p>
          <a:p>
            <a:pPr marL="723900" lvl="1" indent="-279400"/>
            <a:r>
              <a:rPr lang="en-GB" dirty="0"/>
              <a:t>One-to-one		e.g. Husband and Wife</a:t>
            </a:r>
          </a:p>
          <a:p>
            <a:pPr marL="723900" lvl="1" indent="-279400">
              <a:spcBef>
                <a:spcPts val="1200"/>
              </a:spcBef>
            </a:pPr>
            <a:r>
              <a:rPr lang="en-GB" dirty="0"/>
              <a:t>One-to-many 		e.g. Mother and Child, School 							and Pupil</a:t>
            </a:r>
          </a:p>
          <a:p>
            <a:pPr marL="723900" lvl="1" indent="-279400">
              <a:spcBef>
                <a:spcPts val="1200"/>
              </a:spcBef>
            </a:pPr>
            <a:r>
              <a:rPr lang="en-GB" dirty="0"/>
              <a:t>Many-to-many	e.g. Actor and Film, Recipe 						and Ingredient</a:t>
            </a:r>
          </a:p>
        </p:txBody>
      </p:sp>
    </p:spTree>
    <p:extLst>
      <p:ext uri="{BB962C8B-B14F-4D97-AF65-F5344CB8AC3E}">
        <p14:creationId xmlns:p14="http://schemas.microsoft.com/office/powerpoint/2010/main" val="3998794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Good and bad selections for primary keys. </a:t>
            </a:r>
          </a:p>
          <a:p>
            <a:r>
              <a:rPr lang="en-GB" dirty="0"/>
              <a:t>On table “student”:</a:t>
            </a:r>
          </a:p>
          <a:p>
            <a:pPr lvl="1"/>
            <a:r>
              <a:rPr lang="en-GB" dirty="0"/>
              <a:t>“Date of birth” is …</a:t>
            </a:r>
          </a:p>
          <a:p>
            <a:pPr lvl="1"/>
            <a:r>
              <a:rPr lang="en-GB" dirty="0"/>
              <a:t>“Student number” is good …</a:t>
            </a:r>
          </a:p>
          <a:p>
            <a:pPr lvl="1"/>
            <a:r>
              <a:rPr lang="en-GB" dirty="0"/>
              <a:t>“Name” is not good …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93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Good and bad selections for primary keys. </a:t>
            </a:r>
          </a:p>
          <a:p>
            <a:r>
              <a:rPr lang="en-GB" dirty="0"/>
              <a:t>On table “student”:</a:t>
            </a:r>
          </a:p>
          <a:p>
            <a:pPr lvl="1"/>
            <a:r>
              <a:rPr lang="en-GB" dirty="0"/>
              <a:t>“Date of birth” is </a:t>
            </a:r>
            <a:r>
              <a:rPr lang="en-GB" dirty="0">
                <a:solidFill>
                  <a:srgbClr val="FF0000"/>
                </a:solidFill>
              </a:rPr>
              <a:t>NOT GOOD</a:t>
            </a:r>
            <a:r>
              <a:rPr lang="en-GB" dirty="0"/>
              <a:t>… why?</a:t>
            </a:r>
          </a:p>
          <a:p>
            <a:pPr lvl="1"/>
            <a:r>
              <a:rPr lang="en-GB" dirty="0"/>
              <a:t>“Student number” is 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GOOD</a:t>
            </a:r>
            <a:r>
              <a:rPr lang="en-GB" dirty="0"/>
              <a:t>… why?</a:t>
            </a:r>
          </a:p>
          <a:p>
            <a:pPr lvl="1"/>
            <a:r>
              <a:rPr lang="en-GB" dirty="0"/>
              <a:t>“Name” is </a:t>
            </a:r>
            <a:r>
              <a:rPr lang="en-GB" dirty="0">
                <a:solidFill>
                  <a:srgbClr val="FF0000"/>
                </a:solidFill>
              </a:rPr>
              <a:t>NOT GOOD</a:t>
            </a:r>
            <a:r>
              <a:rPr lang="en-GB" dirty="0"/>
              <a:t>… why?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2881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Primary key is a COLUMN in our table</a:t>
            </a:r>
          </a:p>
          <a:p>
            <a:endParaRPr lang="en-GB" dirty="0"/>
          </a:p>
          <a:p>
            <a:r>
              <a:rPr lang="en-GB" dirty="0"/>
              <a:t>This means that EVERY row has a primary key assigned to it: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2" descr="http://www.rapid-business-intelligence-success.com/images/t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38960"/>
            <a:ext cx="6477000" cy="246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268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keys as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one way to eliminate having to think about whether a column is unique or not:</a:t>
            </a:r>
          </a:p>
          <a:p>
            <a:endParaRPr lang="en-GB" dirty="0"/>
          </a:p>
          <a:p>
            <a:r>
              <a:rPr lang="en-GB" dirty="0"/>
              <a:t>id is going to be our primary key. It will be an integer starting from 1,2,3 ….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9980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 Primary key? </a:t>
            </a:r>
          </a:p>
          <a:p>
            <a:r>
              <a:rPr lang="en-GB" dirty="0"/>
              <a:t>What values can a Primary key have?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8282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is a relationship actually implemented?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Let’s take the example of Category and Product</a:t>
            </a:r>
          </a:p>
          <a:p>
            <a:endParaRPr lang="en-GB" dirty="0"/>
          </a:p>
          <a:p>
            <a:r>
              <a:rPr lang="en-GB" dirty="0"/>
              <a:t>How can we specify that Product X is of Category Y?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751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Every table whose records references records in another table has an extra row. </a:t>
            </a:r>
          </a:p>
          <a:p>
            <a:endParaRPr lang="en-GB" dirty="0"/>
          </a:p>
          <a:p>
            <a:r>
              <a:rPr lang="en-GB" dirty="0"/>
              <a:t>For example each of our Products needs to say which Category they are of. </a:t>
            </a:r>
          </a:p>
          <a:p>
            <a:endParaRPr lang="en-GB" dirty="0"/>
          </a:p>
          <a:p>
            <a:r>
              <a:rPr lang="en-GB" dirty="0"/>
              <a:t>We need to use the PRIMARY KEY of Category inside the Products table. When it is inside the Product table we will call it a FOREIGN KEY. </a:t>
            </a:r>
          </a:p>
        </p:txBody>
      </p:sp>
    </p:spTree>
    <p:extLst>
      <p:ext uri="{BB962C8B-B14F-4D97-AF65-F5344CB8AC3E}">
        <p14:creationId xmlns:p14="http://schemas.microsoft.com/office/powerpoint/2010/main" val="3155326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extra row on table Product called “</a:t>
            </a:r>
            <a:r>
              <a:rPr lang="en-GB" dirty="0" err="1"/>
              <a:t>CategoryID</a:t>
            </a:r>
            <a:r>
              <a:rPr lang="en-GB" dirty="0"/>
              <a:t>” –is for FOREIGN KEY. </a:t>
            </a:r>
          </a:p>
          <a:p>
            <a:endParaRPr lang="en-GB" dirty="0"/>
          </a:p>
          <a:p>
            <a:r>
              <a:rPr lang="en-GB" dirty="0"/>
              <a:t>The primary key of the row of the category this product is in.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020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to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ONE to ONE relationships works exactly the same way a ONE to MANY works:</a:t>
            </a:r>
          </a:p>
          <a:p>
            <a:pPr lvl="1"/>
            <a:r>
              <a:rPr lang="en-GB" dirty="0"/>
              <a:t>One of the tables has the other’s PRIMARY KEY as a FOERIGN KEY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8837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keys, tables, and many to many relationships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What do we do about Products and Orders?</a:t>
            </a:r>
          </a:p>
          <a:p>
            <a:pPr lvl="1"/>
            <a:r>
              <a:rPr lang="en-GB" dirty="0"/>
              <a:t>Draw simple ERD diagram</a:t>
            </a:r>
          </a:p>
          <a:p>
            <a:endParaRPr lang="en-GB" dirty="0"/>
          </a:p>
          <a:p>
            <a:r>
              <a:rPr lang="en-GB" dirty="0"/>
              <a:t>Many Products can be in one Order</a:t>
            </a:r>
          </a:p>
          <a:p>
            <a:endParaRPr lang="en-GB" dirty="0"/>
          </a:p>
          <a:p>
            <a:r>
              <a:rPr lang="en-GB" dirty="0"/>
              <a:t>One Product can be in many Orders</a:t>
            </a:r>
          </a:p>
          <a:p>
            <a:endParaRPr lang="en-GB" dirty="0"/>
          </a:p>
          <a:p>
            <a:r>
              <a:rPr lang="en-GB" dirty="0"/>
              <a:t>It’s a one to many either way or  </a:t>
            </a:r>
          </a:p>
          <a:p>
            <a:pPr marL="0" indent="0">
              <a:buNone/>
            </a:pPr>
            <a:r>
              <a:rPr lang="en-GB" dirty="0"/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144820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DE6C-599A-AFDF-CF68-EBFBD58E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Entity relationship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4FAC0-77E7-4196-D7E6-9882D4A9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1463" indent="-271463"/>
            <a:r>
              <a:rPr lang="en-GB" dirty="0"/>
              <a:t>An entity relationship (E-R) diagram is a graphical way of representing the relationships between tables</a:t>
            </a:r>
          </a:p>
          <a:p>
            <a:pPr marL="271463" indent="-112713">
              <a:spcBef>
                <a:spcPts val="1400"/>
              </a:spcBef>
              <a:buNone/>
            </a:pPr>
            <a:endParaRPr lang="en-GB" dirty="0"/>
          </a:p>
          <a:p>
            <a:pPr marL="271463" indent="-112713">
              <a:spcBef>
                <a:spcPts val="1400"/>
              </a:spcBef>
              <a:buNone/>
            </a:pPr>
            <a:endParaRPr lang="en-GB" dirty="0"/>
          </a:p>
          <a:p>
            <a:pPr marL="271463" indent="-112713">
              <a:spcBef>
                <a:spcPts val="1400"/>
              </a:spcBef>
              <a:buNone/>
            </a:pPr>
            <a:endParaRPr lang="en-GB" dirty="0"/>
          </a:p>
          <a:p>
            <a:pPr marL="271463" indent="-112713">
              <a:spcBef>
                <a:spcPts val="1400"/>
              </a:spcBef>
              <a:buNone/>
            </a:pPr>
            <a:endParaRPr lang="en-GB" dirty="0"/>
          </a:p>
          <a:p>
            <a:pPr marL="271463" indent="-271463">
              <a:spcBef>
                <a:spcPts val="1400"/>
              </a:spcBef>
            </a:pPr>
            <a:r>
              <a:rPr lang="en-GB" dirty="0"/>
              <a:t>We can say, for example, that one school has many pupils, or many pupils attend one school</a:t>
            </a:r>
          </a:p>
          <a:p>
            <a:pPr marL="271463" indent="-112713">
              <a:spcBef>
                <a:spcPts val="1400"/>
              </a:spcBef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Google Shape;131;p21" descr="C:\Users\Rob\AppData\Roaming\PixelMetrics\CaptureWiz\Temp\149.png">
            <a:extLst>
              <a:ext uri="{FF2B5EF4-FFF2-40B4-BE49-F238E27FC236}">
                <a16:creationId xmlns:a16="http://schemas.microsoft.com/office/drawing/2014/main" id="{3CEB4115-B592-5D8E-4F19-6E8BD51455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2743200"/>
            <a:ext cx="4570601" cy="21212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8;p21">
            <a:extLst>
              <a:ext uri="{FF2B5EF4-FFF2-40B4-BE49-F238E27FC236}">
                <a16:creationId xmlns:a16="http://schemas.microsoft.com/office/drawing/2014/main" id="{90E1023C-7B08-00A0-9BB3-BBC5ED7D27E5}"/>
              </a:ext>
            </a:extLst>
          </p:cNvPr>
          <p:cNvSpPr txBox="1"/>
          <p:nvPr/>
        </p:nvSpPr>
        <p:spPr>
          <a:xfrm>
            <a:off x="5562600" y="2819400"/>
            <a:ext cx="16458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One-to-One</a:t>
            </a:r>
            <a:endParaRPr dirty="0"/>
          </a:p>
        </p:txBody>
      </p:sp>
      <p:sp>
        <p:nvSpPr>
          <p:cNvPr id="6" name="Google Shape;129;p21">
            <a:extLst>
              <a:ext uri="{FF2B5EF4-FFF2-40B4-BE49-F238E27FC236}">
                <a16:creationId xmlns:a16="http://schemas.microsoft.com/office/drawing/2014/main" id="{9AF0A48E-0CBD-A3D9-2C1A-AF25776A7A2A}"/>
              </a:ext>
            </a:extLst>
          </p:cNvPr>
          <p:cNvSpPr txBox="1"/>
          <p:nvPr/>
        </p:nvSpPr>
        <p:spPr>
          <a:xfrm>
            <a:off x="5562600" y="3572281"/>
            <a:ext cx="16458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One-to-Many</a:t>
            </a:r>
            <a:endParaRPr/>
          </a:p>
        </p:txBody>
      </p:sp>
      <p:sp>
        <p:nvSpPr>
          <p:cNvPr id="7" name="Google Shape;130;p21">
            <a:extLst>
              <a:ext uri="{FF2B5EF4-FFF2-40B4-BE49-F238E27FC236}">
                <a16:creationId xmlns:a16="http://schemas.microsoft.com/office/drawing/2014/main" id="{9811650A-FD80-3FF0-5752-D6FA9D4D03F7}"/>
              </a:ext>
            </a:extLst>
          </p:cNvPr>
          <p:cNvSpPr txBox="1"/>
          <p:nvPr/>
        </p:nvSpPr>
        <p:spPr>
          <a:xfrm>
            <a:off x="5562600" y="4280339"/>
            <a:ext cx="16458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Many-to-Many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2595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Intermediate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Table </a:t>
            </a:r>
            <a:r>
              <a:rPr lang="en-GB" dirty="0" err="1"/>
              <a:t>OrderDetails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OrderID</a:t>
            </a:r>
            <a:endParaRPr lang="en-GB" dirty="0"/>
          </a:p>
          <a:p>
            <a:r>
              <a:rPr lang="en-GB" dirty="0" err="1"/>
              <a:t>ProductID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131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a films database, you have tables “actor”, and “film” (draw).</a:t>
            </a:r>
          </a:p>
          <a:p>
            <a:endParaRPr lang="en-GB" dirty="0"/>
          </a:p>
          <a:p>
            <a:r>
              <a:rPr lang="en-GB" dirty="0"/>
              <a:t>What relationship is there between “actor”, and “film”?</a:t>
            </a:r>
          </a:p>
          <a:p>
            <a:pPr lvl="1"/>
            <a:r>
              <a:rPr lang="en-GB" dirty="0"/>
              <a:t>one to one</a:t>
            </a:r>
          </a:p>
          <a:p>
            <a:pPr lvl="1"/>
            <a:r>
              <a:rPr lang="en-GB" dirty="0"/>
              <a:t>one to many</a:t>
            </a:r>
          </a:p>
          <a:p>
            <a:pPr lvl="1"/>
            <a:r>
              <a:rPr lang="en-GB" dirty="0"/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1023919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Draw the </a:t>
            </a:r>
            <a:r>
              <a:rPr lang="en-GB" u="sng" dirty="0"/>
              <a:t>simple ERD</a:t>
            </a:r>
            <a:r>
              <a:rPr lang="en-GB" dirty="0"/>
              <a:t> and then the </a:t>
            </a:r>
            <a:r>
              <a:rPr lang="en-GB" u="sng" dirty="0"/>
              <a:t>full ERD</a:t>
            </a:r>
          </a:p>
          <a:p>
            <a:endParaRPr lang="en-GB" dirty="0"/>
          </a:p>
          <a:p>
            <a:r>
              <a:rPr lang="en-GB" dirty="0"/>
              <a:t>Fill in the tables with Primary and Foreign keys wherever necessary. </a:t>
            </a:r>
          </a:p>
        </p:txBody>
      </p:sp>
    </p:spTree>
    <p:extLst>
      <p:ext uri="{BB962C8B-B14F-4D97-AF65-F5344CB8AC3E}">
        <p14:creationId xmlns:p14="http://schemas.microsoft.com/office/powerpoint/2010/main" val="3129300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is this relationship implemented?</a:t>
            </a:r>
          </a:p>
          <a:p>
            <a:endParaRPr lang="en-GB" dirty="0"/>
          </a:p>
          <a:p>
            <a:r>
              <a:rPr lang="en-GB" dirty="0"/>
              <a:t>Where does the  _______ table go?</a:t>
            </a:r>
          </a:p>
          <a:p>
            <a:endParaRPr lang="en-GB" dirty="0"/>
          </a:p>
          <a:p>
            <a:r>
              <a:rPr lang="en-GB" dirty="0"/>
              <a:t>For 10 films and 10 actors how many lines does the _______ table have?</a:t>
            </a:r>
          </a:p>
        </p:txBody>
      </p:sp>
    </p:spTree>
    <p:extLst>
      <p:ext uri="{BB962C8B-B14F-4D97-AF65-F5344CB8AC3E}">
        <p14:creationId xmlns:p14="http://schemas.microsoft.com/office/powerpoint/2010/main" val="3934817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E-R diagram</a:t>
            </a: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271463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There is a one-to many relationship between Customer and Subscription </a:t>
            </a:r>
            <a:endParaRPr/>
          </a:p>
          <a:p>
            <a:pPr marL="723900" lvl="1" indent="-279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A4F73"/>
              </a:buClr>
              <a:buSzPts val="2000"/>
              <a:buChar char="•"/>
            </a:pPr>
            <a:r>
              <a:rPr lang="en-GB"/>
              <a:t>One customer may have several subscriptions, but a particular subscription belongs to only one customer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There is a one-to-many relationship between Product and Subscription</a:t>
            </a:r>
            <a:endParaRPr/>
          </a:p>
          <a:p>
            <a:pPr marL="723900" lvl="1" indent="-279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A4F73"/>
              </a:buClr>
              <a:buSzPts val="2000"/>
              <a:buChar char="•"/>
            </a:pPr>
            <a:r>
              <a:rPr lang="en-GB"/>
              <a:t>One product may appear on several subscriptions, but a subscription is for only one product</a:t>
            </a:r>
            <a:endParaRPr/>
          </a:p>
          <a:p>
            <a:pPr marL="723900" lvl="1" indent="-152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A4F73"/>
              </a:buClr>
              <a:buSzPts val="2000"/>
              <a:buNone/>
            </a:pPr>
            <a:endParaRPr/>
          </a:p>
        </p:txBody>
      </p:sp>
      <p:pic>
        <p:nvPicPr>
          <p:cNvPr id="138" name="Google Shape;138;p22" descr="C:\Users\Rob\AppData\Roaming\PixelMetrics\CaptureWiz\Temp\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2882" y="5264207"/>
            <a:ext cx="7278236" cy="75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Creating a relationship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2"/>
          </p:nvPr>
        </p:nvSpPr>
        <p:spPr>
          <a:xfrm>
            <a:off x="724280" y="1704179"/>
            <a:ext cx="7797230" cy="4696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271463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To create a relationship between Customer and Subscription, we need to include custID in the entity description of Subscription </a:t>
            </a:r>
            <a:endParaRPr/>
          </a:p>
          <a:p>
            <a:pPr marL="723900" lvl="1" indent="-279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A4F73"/>
              </a:buClr>
              <a:buSzPts val="2000"/>
              <a:buChar char="•"/>
            </a:pPr>
            <a:r>
              <a:rPr lang="en-GB"/>
              <a:t>Subscription (</a:t>
            </a:r>
            <a:r>
              <a:rPr lang="en-GB" u="sng"/>
              <a:t>subID</a:t>
            </a:r>
            <a:r>
              <a:rPr lang="en-GB"/>
              <a:t>, startDate, endDate, custID )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ProductId also needs to be included in the entity description of Subscription</a:t>
            </a:r>
            <a:endParaRPr/>
          </a:p>
          <a:p>
            <a:pPr marL="723900" lvl="1" indent="-279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A4F73"/>
              </a:buClr>
              <a:buSzPts val="2000"/>
              <a:buChar char="•"/>
            </a:pPr>
            <a:r>
              <a:rPr lang="en-GB"/>
              <a:t>Subscription (</a:t>
            </a:r>
            <a:r>
              <a:rPr lang="en-GB" u="sng"/>
              <a:t>subID</a:t>
            </a:r>
            <a:r>
              <a:rPr lang="en-GB"/>
              <a:t>, startDate, endDate, </a:t>
            </a:r>
            <a:r>
              <a:rPr lang="en-GB" i="1"/>
              <a:t>custID</a:t>
            </a:r>
            <a:r>
              <a:rPr lang="en-GB"/>
              <a:t>, </a:t>
            </a:r>
            <a:r>
              <a:rPr lang="en-GB" i="1"/>
              <a:t>productID</a:t>
            </a:r>
            <a:r>
              <a:rPr lang="en-GB"/>
              <a:t>)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custID and productID are </a:t>
            </a:r>
            <a:r>
              <a:rPr lang="en-GB">
                <a:solidFill>
                  <a:srgbClr val="D24620"/>
                </a:solidFill>
              </a:rPr>
              <a:t>foreign keys </a:t>
            </a:r>
            <a:r>
              <a:rPr lang="en-GB"/>
              <a:t>in Subscription, shown in italics</a:t>
            </a:r>
            <a:endParaRPr/>
          </a:p>
          <a:p>
            <a:pPr marL="723900" lvl="1" indent="-279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A4F73"/>
              </a:buClr>
              <a:buSzPts val="2000"/>
              <a:buChar char="•"/>
            </a:pPr>
            <a:r>
              <a:rPr lang="en-GB"/>
              <a:t>A foreign key always goes on the “many” side of a relationship</a:t>
            </a:r>
            <a:endParaRPr/>
          </a:p>
          <a:p>
            <a:pPr marL="271463" lvl="0" indent="-11271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/>
          </a:p>
          <a:p>
            <a:pPr marL="271463" lvl="0" indent="-1127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Foreign key: definition</a:t>
            </a: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271463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A foreign key is an attribute that creates a join between two tables (relations)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It is the primary key in the first relation</a:t>
            </a:r>
            <a:endParaRPr/>
          </a:p>
          <a:p>
            <a:pPr marL="271463" lvl="0" indent="-1127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/>
          </a:p>
          <a:p>
            <a:pPr marL="271463" lvl="0" indent="-1127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/>
          </a:p>
          <a:p>
            <a:pPr marL="271463" lvl="0" indent="-1127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/>
          </a:p>
          <a:p>
            <a:pPr marL="271463" lvl="0" indent="-1127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Draw an entity relationship diagram to show the relationships between the three entities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4350" y="3282890"/>
            <a:ext cx="6053773" cy="1900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RevisionSubs tables</a:t>
            </a:r>
            <a:endParaRPr/>
          </a:p>
        </p:txBody>
      </p:sp>
      <p:graphicFrame>
        <p:nvGraphicFramePr>
          <p:cNvPr id="176" name="Google Shape;176;p28"/>
          <p:cNvGraphicFramePr/>
          <p:nvPr/>
        </p:nvGraphicFramePr>
        <p:xfrm>
          <a:off x="2444750" y="3315110"/>
          <a:ext cx="6096000" cy="13411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startdate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endDate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S1211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25/02/2016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24/02/2017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C111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S1212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01/02/2016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31/01/2017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C111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S1213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04/02/2016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03/02/2017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C245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7" name="Google Shape;177;p28"/>
          <p:cNvGraphicFramePr/>
          <p:nvPr/>
        </p:nvGraphicFramePr>
        <p:xfrm>
          <a:off x="2444750" y="4840281"/>
          <a:ext cx="6096000" cy="13411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productName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subject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level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Equations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Maths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£12.00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Programming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 Science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£25.00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 Science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£25.00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8" name="Google Shape;178;p28"/>
          <p:cNvGraphicFramePr/>
          <p:nvPr/>
        </p:nvGraphicFramePr>
        <p:xfrm>
          <a:off x="2444750" y="1800096"/>
          <a:ext cx="6096000" cy="13411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custID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firstname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surname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email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C111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Fred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Carr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fcarr53@gmail.com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C245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Miss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Mabel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Jenkins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mabel777@bt.com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C364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Miss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Jasmine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Kumar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jkumar@icloud.com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9" name="Google Shape;179;p28"/>
          <p:cNvSpPr txBox="1"/>
          <p:nvPr/>
        </p:nvSpPr>
        <p:spPr>
          <a:xfrm>
            <a:off x="579580" y="1800096"/>
            <a:ext cx="16320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tblCustomer</a:t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579580" y="3306477"/>
            <a:ext cx="18651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tblSubscription</a:t>
            </a:r>
            <a:endParaRPr/>
          </a:p>
        </p:txBody>
      </p:sp>
      <p:sp>
        <p:nvSpPr>
          <p:cNvPr id="181" name="Google Shape;181;p28"/>
          <p:cNvSpPr txBox="1"/>
          <p:nvPr/>
        </p:nvSpPr>
        <p:spPr>
          <a:xfrm>
            <a:off x="579581" y="4859041"/>
            <a:ext cx="17941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tblProduct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Many-to-many relationships</a:t>
            </a:r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2"/>
          </p:nvPr>
        </p:nvSpPr>
        <p:spPr>
          <a:xfrm>
            <a:off x="724279" y="1704179"/>
            <a:ext cx="7920099" cy="345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271463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You would need several fields in tblCustomer to hold the ProductID of each product a customer has subscribed to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But how many fields would you allow?</a:t>
            </a:r>
            <a:endParaRPr/>
          </a:p>
          <a:p>
            <a:pPr marL="723900" lvl="1" indent="-279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A4F73"/>
              </a:buClr>
              <a:buSzPts val="2000"/>
              <a:buChar char="•"/>
            </a:pPr>
            <a:r>
              <a:rPr lang="en-GB"/>
              <a:t>How would you find all customers who had subscribed to a particular product?</a:t>
            </a:r>
            <a:endParaRPr/>
          </a:p>
        </p:txBody>
      </p:sp>
      <p:graphicFrame>
        <p:nvGraphicFramePr>
          <p:cNvPr id="201" name="Google Shape;201;p31"/>
          <p:cNvGraphicFramePr/>
          <p:nvPr/>
        </p:nvGraphicFramePr>
        <p:xfrm>
          <a:off x="724279" y="4487226"/>
          <a:ext cx="7812875" cy="13411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6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6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2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custID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firstname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surname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email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ProdID1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ProdID2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C111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Fred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Carr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fcarr53@gmail.com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C245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Miss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Mabel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Jenkins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mabel777@bt.com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C364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Miss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Jasmine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Kumar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jkumar@icloud.com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Many-to-many relationships</a:t>
            </a:r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body" idx="2"/>
          </p:nvPr>
        </p:nvSpPr>
        <p:spPr>
          <a:xfrm>
            <a:off x="724279" y="1704179"/>
            <a:ext cx="7920099" cy="4565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271463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This configuration does not work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It is impractical to allow several fields ProdID1, ProdID2, etc.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You cannot easily extract information from this table</a:t>
            </a: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An alternative way of organising the data is required</a:t>
            </a:r>
            <a:endParaRPr/>
          </a:p>
        </p:txBody>
      </p:sp>
      <p:graphicFrame>
        <p:nvGraphicFramePr>
          <p:cNvPr id="207" name="Google Shape;207;p32"/>
          <p:cNvGraphicFramePr/>
          <p:nvPr/>
        </p:nvGraphicFramePr>
        <p:xfrm>
          <a:off x="724279" y="4487226"/>
          <a:ext cx="7812875" cy="13411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6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6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2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custID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firstname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surname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email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ProdID1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ProdID2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C111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Fred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Carr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fcarr53@gmail.com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C245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Miss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Mabel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Jenkins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mabel777@bt.com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C364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Miss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Jasmine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Kumar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jkumar@icloud.com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246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98E5-AB65-DBBE-97AE-3693879B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to many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F385-DFEF-AEA0-4040-20158595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Coach and Players</a:t>
            </a:r>
          </a:p>
          <a:p>
            <a:r>
              <a:rPr lang="en-GB" dirty="0"/>
              <a:t>Person and Shoes</a:t>
            </a:r>
          </a:p>
          <a:p>
            <a:r>
              <a:rPr lang="en-GB" dirty="0"/>
              <a:t>Pastor and Worshipers</a:t>
            </a:r>
          </a:p>
          <a:p>
            <a:r>
              <a:rPr lang="en-GB" dirty="0"/>
              <a:t>Employer and Employees</a:t>
            </a:r>
          </a:p>
          <a:p>
            <a:r>
              <a:rPr lang="en-GB" dirty="0"/>
              <a:t>Teacher and Classes</a:t>
            </a:r>
          </a:p>
          <a:p>
            <a:r>
              <a:rPr lang="en-GB" dirty="0"/>
              <a:t>Hairdresser and Clients</a:t>
            </a:r>
          </a:p>
          <a:p>
            <a:r>
              <a:rPr lang="en-GB" dirty="0"/>
              <a:t>Pope and Cardinals</a:t>
            </a:r>
          </a:p>
          <a:p>
            <a:r>
              <a:rPr lang="en-GB" dirty="0"/>
              <a:t>League and Teams</a:t>
            </a:r>
          </a:p>
          <a:p>
            <a:r>
              <a:rPr lang="en-GB" dirty="0"/>
              <a:t>Beach and </a:t>
            </a:r>
            <a:r>
              <a:rPr lang="en-GB" dirty="0" err="1"/>
              <a:t>GrainsOfSand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4443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Many-to-many relationships</a:t>
            </a:r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271463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When there is a many-to-many relationship between tables, they cannot be directly linked</a:t>
            </a:r>
            <a:endParaRPr/>
          </a:p>
          <a:p>
            <a:pPr marL="723900" lvl="1" indent="-279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A4F73"/>
              </a:buClr>
              <a:buSzPts val="2000"/>
              <a:buChar char="•"/>
            </a:pPr>
            <a:r>
              <a:rPr lang="en-GB"/>
              <a:t>For example, you cannot link the entities Customer and Product directly</a:t>
            </a:r>
            <a:endParaRPr/>
          </a:p>
          <a:p>
            <a:pPr marL="723900" lvl="1" indent="-152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A4F73"/>
              </a:buClr>
              <a:buSzPts val="2000"/>
              <a:buNone/>
            </a:pPr>
            <a:endParaRPr/>
          </a:p>
          <a:p>
            <a:pPr marL="723900" lvl="1" indent="-152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A4F73"/>
              </a:buClr>
              <a:buSzPts val="2000"/>
              <a:buNone/>
            </a:pPr>
            <a:endParaRPr/>
          </a:p>
          <a:p>
            <a:pPr marL="723900" lvl="1" indent="-152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A4F73"/>
              </a:buClr>
              <a:buSzPts val="2000"/>
              <a:buNone/>
            </a:pP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Why not?</a:t>
            </a:r>
            <a:endParaRPr/>
          </a:p>
        </p:txBody>
      </p:sp>
      <p:pic>
        <p:nvPicPr>
          <p:cNvPr id="194" name="Google Shape;194;p30" descr="C:\Users\Rob\AppData\Roaming\PixelMetrics\CaptureWiz\Temp\15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1131" y="3511835"/>
            <a:ext cx="6123528" cy="883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Linking tables</a:t>
            </a:r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271463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Suppose you have a table holding details of gym members and the classes they take – yoga, indoor cycling, pilates, interval training, etc.</a:t>
            </a:r>
            <a:endParaRPr/>
          </a:p>
          <a:p>
            <a:pPr marL="271463" lvl="0" indent="-1127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/>
          </a:p>
          <a:p>
            <a:pPr marL="271463" lvl="0" indent="-1127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/>
          </a:p>
          <a:p>
            <a:pPr marL="271463" lvl="0" indent="-2714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/>
              <a:t>You need a link table “in the middle” just as the entity Subscription was between Customer and Product</a:t>
            </a:r>
            <a:endParaRPr/>
          </a:p>
        </p:txBody>
      </p:sp>
      <p:pic>
        <p:nvPicPr>
          <p:cNvPr id="215" name="Google Shape;215;p33" descr="C:\Users\Rob\AppData\Roaming\PixelMetrics\CaptureWiz\Temp\1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1386" y="5183361"/>
            <a:ext cx="7400925" cy="80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 descr="C:\Users\Rob\AppData\Roaming\PixelMetrics\CaptureWiz\Temp\15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3437" y="3109046"/>
            <a:ext cx="5076825" cy="79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98E5-AB65-DBBE-97AE-3693879B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 to many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F385-DFEF-AEA0-4040-20158595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Nurses and Patient</a:t>
            </a:r>
          </a:p>
          <a:p>
            <a:r>
              <a:rPr lang="en-GB" dirty="0"/>
              <a:t>Browsers and Servers</a:t>
            </a:r>
          </a:p>
          <a:p>
            <a:r>
              <a:rPr lang="en-GB" dirty="0"/>
              <a:t>Teachers and Students</a:t>
            </a:r>
          </a:p>
          <a:p>
            <a:r>
              <a:rPr lang="en-GB" dirty="0"/>
              <a:t>Students and Courses</a:t>
            </a:r>
          </a:p>
          <a:p>
            <a:r>
              <a:rPr lang="en-GB" dirty="0"/>
              <a:t>Shops and Shoppers</a:t>
            </a:r>
          </a:p>
          <a:p>
            <a:r>
              <a:rPr lang="en-GB" dirty="0"/>
              <a:t>Footballs and Players</a:t>
            </a:r>
          </a:p>
          <a:p>
            <a:r>
              <a:rPr lang="en-GB" dirty="0"/>
              <a:t>Apps and Phones</a:t>
            </a:r>
          </a:p>
          <a:p>
            <a:r>
              <a:rPr lang="en-GB" dirty="0"/>
              <a:t>Artists and Fans</a:t>
            </a:r>
          </a:p>
        </p:txBody>
      </p:sp>
    </p:spTree>
    <p:extLst>
      <p:ext uri="{BB962C8B-B14F-4D97-AF65-F5344CB8AC3E}">
        <p14:creationId xmlns:p14="http://schemas.microsoft.com/office/powerpoint/2010/main" val="5094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98E5-AB65-DBBE-97AE-3693879B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to one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F385-DFEF-AEA0-4040-20158595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Country and flag</a:t>
            </a:r>
          </a:p>
          <a:p>
            <a:r>
              <a:rPr lang="en-GB" dirty="0"/>
              <a:t>Husband and wife</a:t>
            </a:r>
          </a:p>
          <a:p>
            <a:r>
              <a:rPr lang="en-GB" dirty="0"/>
              <a:t>Country and Capital</a:t>
            </a:r>
          </a:p>
          <a:p>
            <a:r>
              <a:rPr lang="en-GB" dirty="0"/>
              <a:t>Person and Birth</a:t>
            </a:r>
          </a:p>
          <a:p>
            <a:r>
              <a:rPr lang="en-GB" dirty="0"/>
              <a:t>HTML head and HTML body</a:t>
            </a:r>
          </a:p>
          <a:p>
            <a:r>
              <a:rPr lang="en-GB" dirty="0"/>
              <a:t>Person and NIN</a:t>
            </a:r>
          </a:p>
          <a:p>
            <a:r>
              <a:rPr lang="en-GB" dirty="0"/>
              <a:t>Person and driver's licence</a:t>
            </a:r>
          </a:p>
          <a:p>
            <a:r>
              <a:rPr lang="en-GB" dirty="0"/>
              <a:t>Face and Name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08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69C87-91E6-702B-F6AD-0A7BD2B9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44958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Draw the ERD a database with the following tables: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200" dirty="0"/>
              <a:t>1)  Music:</a:t>
            </a:r>
          </a:p>
          <a:p>
            <a:pPr marL="0" indent="0">
              <a:buNone/>
            </a:pPr>
            <a:r>
              <a:rPr lang="en-GB" sz="2200" dirty="0"/>
              <a:t>artists</a:t>
            </a:r>
          </a:p>
          <a:p>
            <a:pPr marL="0" indent="0">
              <a:buNone/>
            </a:pPr>
            <a:r>
              <a:rPr lang="en-GB" sz="2200" dirty="0"/>
              <a:t>albums</a:t>
            </a:r>
          </a:p>
          <a:p>
            <a:pPr marL="0" indent="0">
              <a:buNone/>
            </a:pPr>
            <a:r>
              <a:rPr lang="en-GB" sz="2200" dirty="0"/>
              <a:t>songs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2) World BD:</a:t>
            </a:r>
          </a:p>
          <a:p>
            <a:pPr marL="0" indent="0">
              <a:buNone/>
            </a:pPr>
            <a:r>
              <a:rPr lang="en-GB" sz="2200" dirty="0"/>
              <a:t>continents</a:t>
            </a:r>
          </a:p>
          <a:p>
            <a:pPr marL="0" indent="0">
              <a:buNone/>
            </a:pPr>
            <a:r>
              <a:rPr lang="en-GB" sz="2200" dirty="0"/>
              <a:t>countries</a:t>
            </a:r>
          </a:p>
          <a:p>
            <a:pPr marL="0" indent="0">
              <a:buNone/>
            </a:pPr>
            <a:r>
              <a:rPr lang="en-GB" sz="2200" dirty="0"/>
              <a:t>cities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7F383-1DA5-3AE4-B80E-A3E8E94C48D4}"/>
              </a:ext>
            </a:extLst>
          </p:cNvPr>
          <p:cNvSpPr txBox="1"/>
          <p:nvPr/>
        </p:nvSpPr>
        <p:spPr>
          <a:xfrm>
            <a:off x="6096000" y="533400"/>
            <a:ext cx="49530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000" dirty="0"/>
          </a:p>
          <a:p>
            <a:r>
              <a:rPr lang="en-GB" sz="2000" dirty="0"/>
              <a:t>3) Company:</a:t>
            </a:r>
          </a:p>
          <a:p>
            <a:r>
              <a:rPr lang="en-GB" sz="2000" dirty="0"/>
              <a:t>departments</a:t>
            </a:r>
          </a:p>
          <a:p>
            <a:r>
              <a:rPr lang="en-GB" sz="2000" dirty="0"/>
              <a:t>employees</a:t>
            </a:r>
          </a:p>
          <a:p>
            <a:r>
              <a:rPr lang="en-GB" sz="2000" dirty="0"/>
              <a:t>projects</a:t>
            </a:r>
          </a:p>
          <a:p>
            <a:r>
              <a:rPr lang="en-GB" sz="2000" dirty="0"/>
              <a:t>assignments</a:t>
            </a:r>
          </a:p>
          <a:p>
            <a:endParaRPr lang="en-GB" sz="2000" dirty="0"/>
          </a:p>
          <a:p>
            <a:r>
              <a:rPr lang="en-GB" sz="2000" dirty="0"/>
              <a:t>4) Auction - eBay:</a:t>
            </a:r>
          </a:p>
          <a:p>
            <a:r>
              <a:rPr lang="en-GB" sz="2000" dirty="0"/>
              <a:t>sellers</a:t>
            </a:r>
          </a:p>
          <a:p>
            <a:r>
              <a:rPr lang="en-GB" sz="2000" dirty="0"/>
              <a:t>products</a:t>
            </a:r>
          </a:p>
          <a:p>
            <a:r>
              <a:rPr lang="en-GB" sz="2000" dirty="0"/>
              <a:t>buyers</a:t>
            </a:r>
          </a:p>
          <a:p>
            <a:r>
              <a:rPr lang="en-GB" sz="2000" dirty="0"/>
              <a:t>auctions</a:t>
            </a:r>
          </a:p>
          <a:p>
            <a:endParaRPr lang="en-GB" sz="2000" dirty="0"/>
          </a:p>
          <a:p>
            <a:r>
              <a:rPr lang="en-GB" sz="2000" dirty="0"/>
              <a:t>5) Literature</a:t>
            </a:r>
          </a:p>
          <a:p>
            <a:r>
              <a:rPr lang="en-GB" sz="2000" dirty="0"/>
              <a:t>publishers</a:t>
            </a:r>
          </a:p>
          <a:p>
            <a:r>
              <a:rPr lang="en-GB" sz="2000" dirty="0"/>
              <a:t>books</a:t>
            </a:r>
          </a:p>
          <a:p>
            <a:r>
              <a:rPr lang="en-GB" sz="2000" dirty="0"/>
              <a:t>authors</a:t>
            </a:r>
          </a:p>
          <a:p>
            <a:r>
              <a:rPr lang="en-GB" sz="2000" dirty="0"/>
              <a:t>reviews</a:t>
            </a:r>
          </a:p>
          <a:p>
            <a:r>
              <a:rPr lang="en-GB" sz="2000" dirty="0"/>
              <a:t>reviewers</a:t>
            </a:r>
          </a:p>
        </p:txBody>
      </p:sp>
    </p:spTree>
    <p:extLst>
      <p:ext uri="{BB962C8B-B14F-4D97-AF65-F5344CB8AC3E}">
        <p14:creationId xmlns:p14="http://schemas.microsoft.com/office/powerpoint/2010/main" val="366974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First: we give EVERY record on our table an identity: a column that identifies that row. We called that identity the row’s primary key </a:t>
            </a:r>
          </a:p>
          <a:p>
            <a:endParaRPr lang="en-GB" sz="2800" dirty="0"/>
          </a:p>
          <a:p>
            <a:r>
              <a:rPr lang="en-GB" sz="2400" dirty="0"/>
              <a:t>Example: Table is Customer and id is Customer ID</a:t>
            </a:r>
          </a:p>
          <a:p>
            <a:endParaRPr lang="en-GB" dirty="0"/>
          </a:p>
        </p:txBody>
      </p:sp>
      <p:pic>
        <p:nvPicPr>
          <p:cNvPr id="4" name="Picture 2" descr="http://www.rapid-business-intelligence-success.com/images/t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38960"/>
            <a:ext cx="6477000" cy="246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20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Which of the following row work as a primary key for the passports?</a:t>
            </a:r>
          </a:p>
          <a:p>
            <a:pPr lvl="1"/>
            <a:r>
              <a:rPr lang="en-GB" dirty="0"/>
              <a:t>Name</a:t>
            </a:r>
          </a:p>
          <a:p>
            <a:pPr lvl="1"/>
            <a:r>
              <a:rPr lang="en-GB" dirty="0"/>
              <a:t>Address</a:t>
            </a:r>
          </a:p>
          <a:p>
            <a:pPr lvl="1"/>
            <a:r>
              <a:rPr lang="en-GB" dirty="0"/>
              <a:t>DOB</a:t>
            </a:r>
          </a:p>
          <a:p>
            <a:pPr lvl="1"/>
            <a:r>
              <a:rPr lang="en-GB" dirty="0"/>
              <a:t>Passport number</a:t>
            </a:r>
          </a:p>
          <a:p>
            <a:pPr lvl="1"/>
            <a:r>
              <a:rPr lang="en-GB" dirty="0"/>
              <a:t>Height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40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we choose which column is the primary key – the identity - in a table?</a:t>
            </a:r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It should be unique for each row. </a:t>
            </a:r>
          </a:p>
          <a:p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1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1302</Words>
  <Application>Microsoft Office PowerPoint</Application>
  <PresentationFormat>On-screen Show (4:3)</PresentationFormat>
  <Paragraphs>321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 Relationships between tables </vt:lpstr>
      <vt:lpstr>Entity relationship diagrams</vt:lpstr>
      <vt:lpstr>One to many examples</vt:lpstr>
      <vt:lpstr>Many to many examples</vt:lpstr>
      <vt:lpstr>One to one examples</vt:lpstr>
      <vt:lpstr>PowerPoint Presentation</vt:lpstr>
      <vt:lpstr>primary keys</vt:lpstr>
      <vt:lpstr>primary keys</vt:lpstr>
      <vt:lpstr>primary keys</vt:lpstr>
      <vt:lpstr>primary key</vt:lpstr>
      <vt:lpstr>primary key</vt:lpstr>
      <vt:lpstr>primary key</vt:lpstr>
      <vt:lpstr>primary keys as integers</vt:lpstr>
      <vt:lpstr>Summary</vt:lpstr>
      <vt:lpstr>How is a relationship actually implemented?</vt:lpstr>
      <vt:lpstr>foreign keys</vt:lpstr>
      <vt:lpstr>foreign keys</vt:lpstr>
      <vt:lpstr>One to One</vt:lpstr>
      <vt:lpstr>keys, tables, and many to many relationships </vt:lpstr>
      <vt:lpstr>Intermediate table</vt:lpstr>
      <vt:lpstr>Films</vt:lpstr>
      <vt:lpstr>Films</vt:lpstr>
      <vt:lpstr>Films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Kontos</dc:creator>
  <cp:lastModifiedBy>George Kontos</cp:lastModifiedBy>
  <cp:revision>42</cp:revision>
  <dcterms:created xsi:type="dcterms:W3CDTF">2006-08-16T00:00:00Z</dcterms:created>
  <dcterms:modified xsi:type="dcterms:W3CDTF">2023-10-17T15:44:10Z</dcterms:modified>
</cp:coreProperties>
</file>