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Raleway"/>
      <p:regular r:id="rId58"/>
      <p:bold r:id="rId59"/>
      <p:italic r:id="rId60"/>
      <p:boldItalic r:id="rId61"/>
    </p:embeddedFont>
    <p:embeddedFont>
      <p:font typeface="Roboto"/>
      <p:regular r:id="rId62"/>
      <p:bold r:id="rId63"/>
      <p:italic r:id="rId64"/>
      <p:boldItalic r:id="rId65"/>
    </p:embeddedFont>
    <p:embeddedFont>
      <p:font typeface="Lat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60E898-AE3F-4B43-841F-5D5498D5E76C}">
  <a:tblStyle styleId="{8160E898-AE3F-4B43-841F-5D5498D5E76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regular.fntdata"/><Relationship Id="rId61" Type="http://schemas.openxmlformats.org/officeDocument/2006/relationships/font" Target="fonts/Raleway-boldItalic.fntdata"/><Relationship Id="rId20" Type="http://schemas.openxmlformats.org/officeDocument/2006/relationships/slide" Target="slides/slide14.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6.xml"/><Relationship Id="rId66" Type="http://schemas.openxmlformats.org/officeDocument/2006/relationships/font" Target="fonts/Lato-regular.fntdata"/><Relationship Id="rId21" Type="http://schemas.openxmlformats.org/officeDocument/2006/relationships/slide" Target="slides/slide15.xml"/><Relationship Id="rId65" Type="http://schemas.openxmlformats.org/officeDocument/2006/relationships/font" Target="fonts/Roboto-boldItalic.fntdata"/><Relationship Id="rId24" Type="http://schemas.openxmlformats.org/officeDocument/2006/relationships/slide" Target="slides/slide18.xml"/><Relationship Id="rId68" Type="http://schemas.openxmlformats.org/officeDocument/2006/relationships/font" Target="fonts/Lato-italic.fntdata"/><Relationship Id="rId23" Type="http://schemas.openxmlformats.org/officeDocument/2006/relationships/slide" Target="slides/slide17.xml"/><Relationship Id="rId67" Type="http://schemas.openxmlformats.org/officeDocument/2006/relationships/font" Target="fonts/Lato-bold.fntdata"/><Relationship Id="rId60" Type="http://schemas.openxmlformats.org/officeDocument/2006/relationships/font" Target="fonts/Raleway-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Lat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aleway-bold.fntdata"/><Relationship Id="rId14" Type="http://schemas.openxmlformats.org/officeDocument/2006/relationships/slide" Target="slides/slide8.xml"/><Relationship Id="rId58" Type="http://schemas.openxmlformats.org/officeDocument/2006/relationships/font" Target="fonts/Raleway-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b9f656046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b9f65604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7a6d053c1_0_6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7a6d053c1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b9f656046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b9f65604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b9f656046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b9f65604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b9f656046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8b9f65604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8b9f656046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8b9f65604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8b9f656046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8b9f65604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8b9f656046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8b9f65604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b9f656046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b9f65604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14a9daee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14a9dae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b9f656046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b9f65604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8c0afce112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8c0afce1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8c0afce11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8c0afce11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c0afce112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c0afce11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8c0afce11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8c0afce11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14a9da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914a9da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8c0afce11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8c0afce11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8c0afce11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8c0afce11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914a9dae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914a9dae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914a9da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914a9da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c0afce11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c0afce11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8c0afce11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8c0afce11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8c0afce11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8c0afce11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7a6d053c1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87a6d053c1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87a6d053c1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87a6d053c1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8c0afce11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8c0afce11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8c0afce11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8c0afce11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8b9f656046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8b9f65604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14b81c4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14b81c4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8b9f656046_0_2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8b9f65604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8b9f656046_0_2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8b9f65604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8b9f656046_0_2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8b9f65604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8b9f656046_0_2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8b9f65604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8b9f656046_0_2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8b9f65604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8b9f656046_0_2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8b9f65604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8b9f656046_0_2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8b9f65604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8c0afce112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8c0afce11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8b9f656046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8b9f65604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8c0afce11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8c0afce11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14b81c4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14b81c4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8c0afce11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8c0afce11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8c0afce11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8c0afce11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14b81c49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14b81c49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14b81c4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14b81c49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14a9dae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14a9da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image" Target="../media/image3.png"/><Relationship Id="rId7" Type="http://schemas.openxmlformats.org/officeDocument/2006/relationships/image" Target="../media/image17.png"/><Relationship Id="rId8"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6.png"/><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accent3"/>
                </a:solidFill>
              </a:rPr>
              <a:t>Capstone Project:</a:t>
            </a:r>
            <a:endParaRPr>
              <a:solidFill>
                <a:schemeClr val="accent3"/>
              </a:solidFill>
            </a:endParaRPr>
          </a:p>
          <a:p>
            <a:pPr indent="0" lvl="0" marL="0" rtl="0" algn="l">
              <a:lnSpc>
                <a:spcPct val="115000"/>
              </a:lnSpc>
              <a:spcBef>
                <a:spcPts val="0"/>
              </a:spcBef>
              <a:spcAft>
                <a:spcPts val="0"/>
              </a:spcAft>
              <a:buNone/>
            </a:pPr>
            <a:r>
              <a:rPr lang="en"/>
              <a:t>Loan Default Prediction</a:t>
            </a:r>
            <a:endParaRPr/>
          </a:p>
        </p:txBody>
      </p:sp>
      <p:sp>
        <p:nvSpPr>
          <p:cNvPr id="87" name="Google Shape;87;p13"/>
          <p:cNvSpPr txBox="1"/>
          <p:nvPr>
            <p:ph idx="1" type="subTitle"/>
          </p:nvPr>
        </p:nvSpPr>
        <p:spPr>
          <a:xfrm>
            <a:off x="727950" y="3995875"/>
            <a:ext cx="7688100" cy="80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Practical Data Science</a:t>
            </a:r>
            <a:endParaRPr/>
          </a:p>
          <a:p>
            <a:pPr indent="0" lvl="0" marL="0" rtl="0" algn="l">
              <a:spcBef>
                <a:spcPts val="0"/>
              </a:spcBef>
              <a:spcAft>
                <a:spcPts val="0"/>
              </a:spcAft>
              <a:buNone/>
            </a:pPr>
            <a:r>
              <a:rPr lang="en"/>
              <a:t>October 19, 2023</a:t>
            </a:r>
            <a:endParaRPr/>
          </a:p>
          <a:p>
            <a:pPr indent="0" lvl="0" marL="0" rtl="0" algn="l">
              <a:spcBef>
                <a:spcPts val="0"/>
              </a:spcBef>
              <a:spcAft>
                <a:spcPts val="0"/>
              </a:spcAft>
              <a:buNone/>
            </a:pPr>
            <a:r>
              <a:rPr lang="en"/>
              <a:t>Presented By: Mariah Haris</a:t>
            </a:r>
            <a:endParaRPr/>
          </a:p>
        </p:txBody>
      </p:sp>
      <p:sp>
        <p:nvSpPr>
          <p:cNvPr id="88" name="Google Shape;88;p13"/>
          <p:cNvSpPr txBox="1"/>
          <p:nvPr/>
        </p:nvSpPr>
        <p:spPr>
          <a:xfrm>
            <a:off x="729450" y="2747000"/>
            <a:ext cx="5770500" cy="7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3500">
                <a:solidFill>
                  <a:schemeClr val="dk2"/>
                </a:solidFill>
                <a:latin typeface="Raleway"/>
                <a:ea typeface="Raleway"/>
                <a:cs typeface="Raleway"/>
                <a:sym typeface="Raleway"/>
              </a:rPr>
              <a:t>Presentation</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0" y="-125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PROCESS</a:t>
            </a:r>
            <a:endParaRPr sz="3280">
              <a:solidFill>
                <a:schemeClr val="accent3"/>
              </a:solidFill>
            </a:endParaRPr>
          </a:p>
        </p:txBody>
      </p:sp>
      <p:grpSp>
        <p:nvGrpSpPr>
          <p:cNvPr id="154" name="Google Shape;154;p22"/>
          <p:cNvGrpSpPr/>
          <p:nvPr/>
        </p:nvGrpSpPr>
        <p:grpSpPr>
          <a:xfrm>
            <a:off x="-144605" y="1190004"/>
            <a:ext cx="2135784" cy="3217636"/>
            <a:chOff x="-144600" y="1189989"/>
            <a:chExt cx="2359200" cy="3217636"/>
          </a:xfrm>
        </p:grpSpPr>
        <p:sp>
          <p:nvSpPr>
            <p:cNvPr id="155" name="Google Shape;155;p22"/>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Preprocessing</a:t>
              </a:r>
              <a:endParaRPr sz="10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156" name="Google Shape;156;p22"/>
            <p:cNvSpPr txBox="1"/>
            <p:nvPr/>
          </p:nvSpPr>
          <p:spPr>
            <a:xfrm>
              <a:off x="-144600" y="2057125"/>
              <a:ext cx="2359200" cy="2350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 Data Inspection </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 Handling Missing Values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Data Transformation</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Convert Categorical Variables </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 Data Splitting</a:t>
              </a:r>
              <a:endParaRPr sz="1300">
                <a:latin typeface="Roboto"/>
                <a:ea typeface="Roboto"/>
                <a:cs typeface="Roboto"/>
                <a:sym typeface="Roboto"/>
              </a:endParaRPr>
            </a:p>
          </p:txBody>
        </p:sp>
      </p:grpSp>
      <p:grpSp>
        <p:nvGrpSpPr>
          <p:cNvPr id="157" name="Google Shape;157;p22"/>
          <p:cNvGrpSpPr/>
          <p:nvPr/>
        </p:nvGrpSpPr>
        <p:grpSpPr>
          <a:xfrm>
            <a:off x="1763150" y="1189775"/>
            <a:ext cx="1953900" cy="3217850"/>
            <a:chOff x="1763150" y="1189775"/>
            <a:chExt cx="1953900" cy="3217850"/>
          </a:xfrm>
        </p:grpSpPr>
        <p:sp>
          <p:nvSpPr>
            <p:cNvPr id="158" name="Google Shape;158;p22"/>
            <p:cNvSpPr/>
            <p:nvPr/>
          </p:nvSpPr>
          <p:spPr>
            <a:xfrm>
              <a:off x="1838325" y="1189775"/>
              <a:ext cx="18786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2. Exploratory Data Analysis</a:t>
              </a:r>
              <a:endParaRPr sz="1050">
                <a:solidFill>
                  <a:srgbClr val="FFFFFF"/>
                </a:solidFill>
                <a:highlight>
                  <a:srgbClr val="000000"/>
                </a:highlight>
                <a:latin typeface="Courier New"/>
                <a:ea typeface="Courier New"/>
                <a:cs typeface="Courier New"/>
                <a:sym typeface="Courier New"/>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59" name="Google Shape;159;p22"/>
            <p:cNvSpPr txBox="1"/>
            <p:nvPr/>
          </p:nvSpPr>
          <p:spPr>
            <a:xfrm>
              <a:off x="1763150" y="2057125"/>
              <a:ext cx="1953900" cy="2350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Univariate Analysis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 Bivariate Analysis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Multivariate Analysis </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Outlier Detection</a:t>
              </a:r>
              <a:endParaRPr sz="1100">
                <a:latin typeface="Roboto"/>
                <a:ea typeface="Roboto"/>
                <a:cs typeface="Roboto"/>
                <a:sym typeface="Roboto"/>
              </a:endParaRPr>
            </a:p>
          </p:txBody>
        </p:sp>
      </p:grpSp>
      <p:grpSp>
        <p:nvGrpSpPr>
          <p:cNvPr id="160" name="Google Shape;160;p22"/>
          <p:cNvGrpSpPr/>
          <p:nvPr/>
        </p:nvGrpSpPr>
        <p:grpSpPr>
          <a:xfrm>
            <a:off x="3516720" y="1189775"/>
            <a:ext cx="1867507" cy="3217850"/>
            <a:chOff x="3516750" y="1189775"/>
            <a:chExt cx="2064000" cy="3217850"/>
          </a:xfrm>
        </p:grpSpPr>
        <p:sp>
          <p:nvSpPr>
            <p:cNvPr id="161" name="Google Shape;161;p22"/>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Building</a:t>
              </a:r>
              <a:endParaRPr>
                <a:solidFill>
                  <a:srgbClr val="FFFFFF"/>
                </a:solidFill>
                <a:latin typeface="Roboto"/>
                <a:ea typeface="Roboto"/>
                <a:cs typeface="Roboto"/>
                <a:sym typeface="Roboto"/>
              </a:endParaRPr>
            </a:p>
          </p:txBody>
        </p:sp>
        <p:sp>
          <p:nvSpPr>
            <p:cNvPr id="162" name="Google Shape;162;p22"/>
            <p:cNvSpPr txBox="1"/>
            <p:nvPr/>
          </p:nvSpPr>
          <p:spPr>
            <a:xfrm>
              <a:off x="3534850" y="2057125"/>
              <a:ext cx="1829100" cy="23505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Logistic Regression</a:t>
              </a:r>
              <a:endParaRPr sz="1300">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Decision Tree </a:t>
              </a:r>
              <a:endParaRPr sz="1300">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Random Forest</a:t>
              </a:r>
              <a:endParaRPr sz="1100">
                <a:latin typeface="Roboto"/>
                <a:ea typeface="Roboto"/>
                <a:cs typeface="Roboto"/>
                <a:sym typeface="Roboto"/>
              </a:endParaRPr>
            </a:p>
          </p:txBody>
        </p:sp>
      </p:grpSp>
      <p:grpSp>
        <p:nvGrpSpPr>
          <p:cNvPr id="163" name="Google Shape;163;p22"/>
          <p:cNvGrpSpPr/>
          <p:nvPr/>
        </p:nvGrpSpPr>
        <p:grpSpPr>
          <a:xfrm>
            <a:off x="7026425" y="1189775"/>
            <a:ext cx="2064000" cy="3217850"/>
            <a:chOff x="6874025" y="1189775"/>
            <a:chExt cx="2064000" cy="3217850"/>
          </a:xfrm>
        </p:grpSpPr>
        <p:sp>
          <p:nvSpPr>
            <p:cNvPr id="164" name="Google Shape;164;p22"/>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Context</a:t>
              </a:r>
              <a:r>
                <a:rPr lang="en" sz="1050">
                  <a:solidFill>
                    <a:srgbClr val="FFFFFF"/>
                  </a:solidFill>
                  <a:highlight>
                    <a:srgbClr val="000000"/>
                  </a:highlight>
                  <a:latin typeface="Courier New"/>
                  <a:ea typeface="Courier New"/>
                  <a:cs typeface="Courier New"/>
                  <a:sym typeface="Courier New"/>
                </a:rPr>
                <a:t> </a:t>
              </a:r>
              <a:endParaRPr>
                <a:solidFill>
                  <a:srgbClr val="FFFFFF"/>
                </a:solidFill>
                <a:latin typeface="Roboto"/>
                <a:ea typeface="Roboto"/>
                <a:cs typeface="Roboto"/>
                <a:sym typeface="Roboto"/>
              </a:endParaRPr>
            </a:p>
          </p:txBody>
        </p:sp>
        <p:sp>
          <p:nvSpPr>
            <p:cNvPr id="165" name="Google Shape;165;p22"/>
            <p:cNvSpPr txBox="1"/>
            <p:nvPr/>
          </p:nvSpPr>
          <p:spPr>
            <a:xfrm>
              <a:off x="6940775" y="2057125"/>
              <a:ext cx="1953900" cy="23505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Evaluation</a:t>
              </a:r>
              <a:endParaRPr sz="1300">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Interpretation</a:t>
              </a:r>
              <a:endParaRPr sz="1300">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Recommendation</a:t>
              </a:r>
              <a:endParaRPr sz="1100">
                <a:latin typeface="Roboto"/>
                <a:ea typeface="Roboto"/>
                <a:cs typeface="Roboto"/>
                <a:sym typeface="Roboto"/>
              </a:endParaRPr>
            </a:p>
          </p:txBody>
        </p:sp>
      </p:grpSp>
      <p:grpSp>
        <p:nvGrpSpPr>
          <p:cNvPr id="166" name="Google Shape;166;p22"/>
          <p:cNvGrpSpPr/>
          <p:nvPr/>
        </p:nvGrpSpPr>
        <p:grpSpPr>
          <a:xfrm>
            <a:off x="5038678" y="1189775"/>
            <a:ext cx="2220562" cy="3217850"/>
            <a:chOff x="5022173" y="1189775"/>
            <a:chExt cx="2454202" cy="3217850"/>
          </a:xfrm>
        </p:grpSpPr>
        <p:sp>
          <p:nvSpPr>
            <p:cNvPr id="167" name="Google Shape;167;p22"/>
            <p:cNvSpPr/>
            <p:nvPr/>
          </p:nvSpPr>
          <p:spPr>
            <a:xfrm>
              <a:off x="5115975" y="1189775"/>
              <a:ext cx="23604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Hyperparameter Tuning</a:t>
              </a:r>
              <a:endParaRPr>
                <a:solidFill>
                  <a:srgbClr val="FFFFFF"/>
                </a:solidFill>
                <a:latin typeface="Roboto"/>
                <a:ea typeface="Roboto"/>
                <a:cs typeface="Roboto"/>
                <a:sym typeface="Roboto"/>
              </a:endParaRPr>
            </a:p>
          </p:txBody>
        </p:sp>
        <p:sp>
          <p:nvSpPr>
            <p:cNvPr id="168" name="Google Shape;168;p22"/>
            <p:cNvSpPr txBox="1"/>
            <p:nvPr/>
          </p:nvSpPr>
          <p:spPr>
            <a:xfrm>
              <a:off x="5022173" y="2057125"/>
              <a:ext cx="2064000" cy="2350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Classification</a:t>
              </a:r>
              <a:endParaRPr sz="1300">
                <a:solidFill>
                  <a:schemeClr val="accent1"/>
                </a:solidFill>
                <a:latin typeface="Lato"/>
                <a:ea typeface="Lato"/>
                <a:cs typeface="Lato"/>
                <a:sym typeface="Lato"/>
              </a:endParaRPr>
            </a:p>
            <a:p>
              <a:pPr indent="-317500" lvl="0" marL="457200" rtl="0" algn="l">
                <a:lnSpc>
                  <a:spcPct val="115000"/>
                </a:lnSpc>
                <a:spcBef>
                  <a:spcPts val="0"/>
                </a:spcBef>
                <a:spcAft>
                  <a:spcPts val="0"/>
                </a:spcAft>
                <a:buSzPts val="1400"/>
                <a:buChar char="●"/>
              </a:pPr>
              <a:r>
                <a:rPr lang="en" sz="1300">
                  <a:solidFill>
                    <a:schemeClr val="accent1"/>
                  </a:solidFill>
                  <a:latin typeface="Lato"/>
                  <a:ea typeface="Lato"/>
                  <a:cs typeface="Lato"/>
                  <a:sym typeface="Lato"/>
                </a:rPr>
                <a:t>GridsearchC</a:t>
              </a:r>
              <a:r>
                <a:rPr lang="en" sz="1100">
                  <a:latin typeface="Roboto"/>
                  <a:ea typeface="Roboto"/>
                  <a:cs typeface="Roboto"/>
                  <a:sym typeface="Roboto"/>
                </a:rPr>
                <a:t>V</a:t>
              </a:r>
              <a:endParaRPr sz="1100">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1400"/>
              </a:spcBef>
              <a:spcAft>
                <a:spcPts val="400"/>
              </a:spcAft>
              <a:buNone/>
            </a:pPr>
            <a:r>
              <a:rPr lang="en" sz="2288">
                <a:solidFill>
                  <a:srgbClr val="000000"/>
                </a:solidFill>
                <a:latin typeface="Arial"/>
                <a:ea typeface="Arial"/>
                <a:cs typeface="Arial"/>
                <a:sym typeface="Arial"/>
              </a:rPr>
              <a:t>Data Preprocessing (5960 Rows , 13 Columns)</a:t>
            </a:r>
            <a:endParaRPr sz="5088">
              <a:solidFill>
                <a:schemeClr val="accent3"/>
              </a:solidFill>
            </a:endParaRPr>
          </a:p>
        </p:txBody>
      </p:sp>
      <p:sp>
        <p:nvSpPr>
          <p:cNvPr id="174" name="Google Shape;174;p23"/>
          <p:cNvSpPr txBox="1"/>
          <p:nvPr>
            <p:ph idx="1" type="body"/>
          </p:nvPr>
        </p:nvSpPr>
        <p:spPr>
          <a:xfrm>
            <a:off x="70875" y="535200"/>
            <a:ext cx="4501200" cy="4464300"/>
          </a:xfrm>
          <a:prstGeom prst="rect">
            <a:avLst/>
          </a:prstGeom>
          <a:solidFill>
            <a:schemeClr val="lt1"/>
          </a:solidFill>
        </p:spPr>
        <p:txBody>
          <a:bodyPr anchorCtr="0" anchor="t" bIns="91425" lIns="91425" spcFirstLastPara="1" rIns="91425" wrap="square" tIns="91425">
            <a:noAutofit/>
          </a:bodyPr>
          <a:lstStyle/>
          <a:p>
            <a:pPr indent="0" lvl="0" marL="457200" rtl="0" algn="l">
              <a:spcBef>
                <a:spcPts val="0"/>
              </a:spcBef>
              <a:spcAft>
                <a:spcPts val="0"/>
              </a:spcAft>
              <a:buNone/>
            </a:pPr>
            <a:r>
              <a:rPr b="1" lang="en" sz="1400" u="sng"/>
              <a:t>Missing Values</a:t>
            </a:r>
            <a:endParaRPr b="1" sz="1400" u="sng"/>
          </a:p>
          <a:p>
            <a:pPr indent="-317500" lvl="0" marL="457200" rtl="0" algn="l">
              <a:spcBef>
                <a:spcPts val="1200"/>
              </a:spcBef>
              <a:spcAft>
                <a:spcPts val="0"/>
              </a:spcAft>
              <a:buSzPts val="1400"/>
              <a:buChar char="●"/>
            </a:pPr>
            <a:r>
              <a:rPr lang="en" sz="1400"/>
              <a:t> Missing in all columns other than BAD (default or not ) and LOAN (amount approved) </a:t>
            </a:r>
            <a:endParaRPr sz="1400"/>
          </a:p>
          <a:p>
            <a:pPr indent="-317500" lvl="0" marL="457200" rtl="0" algn="l">
              <a:spcBef>
                <a:spcPts val="0"/>
              </a:spcBef>
              <a:spcAft>
                <a:spcPts val="0"/>
              </a:spcAft>
              <a:buSzPts val="1400"/>
              <a:buChar char="●"/>
            </a:pPr>
            <a:r>
              <a:rPr lang="en" sz="1400"/>
              <a:t>Percentage of Missing Values (approx): </a:t>
            </a:r>
            <a:endParaRPr sz="1400"/>
          </a:p>
          <a:p>
            <a:pPr indent="-304800" lvl="1" marL="914400" rtl="0" algn="l">
              <a:spcBef>
                <a:spcPts val="0"/>
              </a:spcBef>
              <a:spcAft>
                <a:spcPts val="0"/>
              </a:spcAft>
              <a:buSzPts val="1200"/>
              <a:buChar char="○"/>
            </a:pPr>
            <a:r>
              <a:rPr lang="en" sz="1400"/>
              <a:t>Debt-to-income ratio 21% </a:t>
            </a:r>
            <a:endParaRPr sz="1400"/>
          </a:p>
          <a:p>
            <a:pPr indent="-304800" lvl="1" marL="914400" rtl="0" algn="l">
              <a:spcBef>
                <a:spcPts val="0"/>
              </a:spcBef>
              <a:spcAft>
                <a:spcPts val="0"/>
              </a:spcAft>
              <a:buSzPts val="1200"/>
              <a:buChar char="○"/>
            </a:pPr>
            <a:r>
              <a:rPr lang="en" sz="1400"/>
              <a:t>Number of major derogatory reports 12%</a:t>
            </a:r>
            <a:endParaRPr sz="1400"/>
          </a:p>
          <a:p>
            <a:pPr indent="-304800" lvl="1" marL="914400" rtl="0" algn="l">
              <a:spcBef>
                <a:spcPts val="0"/>
              </a:spcBef>
              <a:spcAft>
                <a:spcPts val="0"/>
              </a:spcAft>
              <a:buSzPts val="1200"/>
              <a:buChar char="○"/>
            </a:pPr>
            <a:r>
              <a:rPr lang="en" sz="1400"/>
              <a:t>  existing mortgage 9%, </a:t>
            </a:r>
            <a:endParaRPr sz="1400"/>
          </a:p>
          <a:p>
            <a:pPr indent="-304800" lvl="1" marL="914400" rtl="0" algn="l">
              <a:spcBef>
                <a:spcPts val="0"/>
              </a:spcBef>
              <a:spcAft>
                <a:spcPts val="0"/>
              </a:spcAft>
              <a:buSzPts val="1200"/>
              <a:buChar char="○"/>
            </a:pPr>
            <a:r>
              <a:rPr lang="en" sz="1400"/>
              <a:t>Years Present job 9%, </a:t>
            </a:r>
            <a:endParaRPr sz="1400"/>
          </a:p>
          <a:p>
            <a:pPr indent="-304800" lvl="1" marL="914400" rtl="0" algn="l">
              <a:spcBef>
                <a:spcPts val="0"/>
              </a:spcBef>
              <a:spcAft>
                <a:spcPts val="0"/>
              </a:spcAft>
              <a:buSzPts val="1200"/>
              <a:buChar char="○"/>
            </a:pPr>
            <a:r>
              <a:rPr lang="en" sz="1400"/>
              <a:t>Recent credit enquiries 9%</a:t>
            </a:r>
            <a:endParaRPr sz="1400"/>
          </a:p>
          <a:p>
            <a:pPr indent="-317500" lvl="0" marL="457200" rtl="0" algn="l">
              <a:lnSpc>
                <a:spcPct val="100000"/>
              </a:lnSpc>
              <a:spcBef>
                <a:spcPts val="0"/>
              </a:spcBef>
              <a:spcAft>
                <a:spcPts val="0"/>
              </a:spcAft>
              <a:buClr>
                <a:srgbClr val="980000"/>
              </a:buClr>
              <a:buSzPts val="1400"/>
              <a:buChar char="➢"/>
            </a:pPr>
            <a:r>
              <a:rPr b="1" lang="en" sz="1400">
                <a:solidFill>
                  <a:srgbClr val="980000"/>
                </a:solidFill>
              </a:rPr>
              <a:t>Because the columns are very important and % high, missing values were imputed using Median for Numerical and Mode for Categorical.</a:t>
            </a:r>
            <a:endParaRPr b="1" sz="1400">
              <a:solidFill>
                <a:srgbClr val="980000"/>
              </a:solidFill>
            </a:endParaRPr>
          </a:p>
          <a:p>
            <a:pPr indent="-317500" lvl="0" marL="457200" rtl="0" algn="l">
              <a:lnSpc>
                <a:spcPct val="100000"/>
              </a:lnSpc>
              <a:spcBef>
                <a:spcPts val="1000"/>
              </a:spcBef>
              <a:spcAft>
                <a:spcPts val="0"/>
              </a:spcAft>
              <a:buClr>
                <a:srgbClr val="980000"/>
              </a:buClr>
              <a:buSzPts val="1400"/>
              <a:buChar char="➢"/>
            </a:pPr>
            <a:r>
              <a:rPr b="1" lang="en" sz="1400">
                <a:solidFill>
                  <a:srgbClr val="980000"/>
                </a:solidFill>
              </a:rPr>
              <a:t>Dropped rows with more than 6 column values missing</a:t>
            </a:r>
            <a:endParaRPr b="1" sz="1400">
              <a:solidFill>
                <a:srgbClr val="980000"/>
              </a:solidFill>
            </a:endParaRPr>
          </a:p>
          <a:p>
            <a:pPr indent="0" lvl="0" marL="457200" rtl="0" algn="l">
              <a:lnSpc>
                <a:spcPct val="100000"/>
              </a:lnSpc>
              <a:spcBef>
                <a:spcPts val="1000"/>
              </a:spcBef>
              <a:spcAft>
                <a:spcPts val="1000"/>
              </a:spcAft>
              <a:buNone/>
            </a:pPr>
            <a:r>
              <a:t/>
            </a:r>
            <a:endParaRPr sz="1400"/>
          </a:p>
        </p:txBody>
      </p:sp>
      <p:sp>
        <p:nvSpPr>
          <p:cNvPr id="175" name="Google Shape;175;p23"/>
          <p:cNvSpPr txBox="1"/>
          <p:nvPr>
            <p:ph idx="1" type="body"/>
          </p:nvPr>
        </p:nvSpPr>
        <p:spPr>
          <a:xfrm>
            <a:off x="4711550" y="535200"/>
            <a:ext cx="4320300" cy="4464300"/>
          </a:xfrm>
          <a:prstGeom prst="rect">
            <a:avLst/>
          </a:prstGeom>
          <a:solidFill>
            <a:schemeClr val="lt1"/>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400" u="sng"/>
              <a:t>Outliers</a:t>
            </a:r>
            <a:r>
              <a:rPr lang="en" sz="1400"/>
              <a:t>:</a:t>
            </a:r>
            <a:endParaRPr sz="1400"/>
          </a:p>
          <a:p>
            <a:pPr indent="-317500" lvl="0" marL="457200" rtl="0" algn="l">
              <a:lnSpc>
                <a:spcPct val="135714"/>
              </a:lnSpc>
              <a:spcBef>
                <a:spcPts val="0"/>
              </a:spcBef>
              <a:spcAft>
                <a:spcPts val="0"/>
              </a:spcAft>
              <a:buClr>
                <a:srgbClr val="980000"/>
              </a:buClr>
              <a:buSzPts val="1400"/>
              <a:buChar char="➢"/>
            </a:pPr>
            <a:r>
              <a:rPr b="1" lang="en" sz="1400">
                <a:solidFill>
                  <a:srgbClr val="980000"/>
                </a:solidFill>
              </a:rPr>
              <a:t>all the values smaller than Lower_Whisker will be assigned value of Lower_whisker</a:t>
            </a:r>
            <a:endParaRPr b="1" sz="1400">
              <a:solidFill>
                <a:srgbClr val="980000"/>
              </a:solidFill>
            </a:endParaRPr>
          </a:p>
          <a:p>
            <a:pPr indent="0" lvl="0" marL="0" rtl="0" algn="l">
              <a:lnSpc>
                <a:spcPct val="135714"/>
              </a:lnSpc>
              <a:spcBef>
                <a:spcPts val="0"/>
              </a:spcBef>
              <a:spcAft>
                <a:spcPts val="0"/>
              </a:spcAft>
              <a:buNone/>
            </a:pPr>
            <a:r>
              <a:t/>
            </a:r>
            <a:endParaRPr b="1" sz="1400">
              <a:solidFill>
                <a:srgbClr val="980000"/>
              </a:solidFill>
            </a:endParaRPr>
          </a:p>
          <a:p>
            <a:pPr indent="-317500" lvl="0" marL="457200" rtl="0" algn="l">
              <a:lnSpc>
                <a:spcPct val="135714"/>
              </a:lnSpc>
              <a:spcBef>
                <a:spcPts val="0"/>
              </a:spcBef>
              <a:spcAft>
                <a:spcPts val="0"/>
              </a:spcAft>
              <a:buClr>
                <a:srgbClr val="980000"/>
              </a:buClr>
              <a:buSzPts val="1400"/>
              <a:buChar char="➢"/>
            </a:pPr>
            <a:r>
              <a:rPr b="1" lang="en" sz="1400">
                <a:solidFill>
                  <a:srgbClr val="980000"/>
                </a:solidFill>
              </a:rPr>
              <a:t>all the values above upper_whisker will be assigned value of upper_Whisker</a:t>
            </a:r>
            <a:endParaRPr b="1" sz="1400">
              <a:solidFill>
                <a:srgbClr val="980000"/>
              </a:solidFill>
            </a:endParaRPr>
          </a:p>
          <a:p>
            <a:pPr indent="0" lvl="0" marL="0" rtl="0" algn="l">
              <a:lnSpc>
                <a:spcPct val="135714"/>
              </a:lnSpc>
              <a:spcBef>
                <a:spcPts val="0"/>
              </a:spcBef>
              <a:spcAft>
                <a:spcPts val="0"/>
              </a:spcAft>
              <a:buNone/>
            </a:pPr>
            <a:r>
              <a:t/>
            </a:r>
            <a:endParaRPr b="1" sz="1400">
              <a:solidFill>
                <a:srgbClr val="980000"/>
              </a:solidFill>
            </a:endParaRPr>
          </a:p>
          <a:p>
            <a:pPr indent="0" lvl="0" marL="0" rtl="0" algn="l">
              <a:lnSpc>
                <a:spcPct val="135714"/>
              </a:lnSpc>
              <a:spcBef>
                <a:spcPts val="0"/>
              </a:spcBef>
              <a:spcAft>
                <a:spcPts val="0"/>
              </a:spcAft>
              <a:buNone/>
            </a:pPr>
            <a:r>
              <a:rPr b="1" lang="en" sz="1400" u="sng"/>
              <a:t>Conversion of Variables </a:t>
            </a:r>
            <a:r>
              <a:rPr lang="en" sz="1400"/>
              <a:t>:</a:t>
            </a:r>
            <a:endParaRPr b="1" sz="1400">
              <a:solidFill>
                <a:srgbClr val="980000"/>
              </a:solidFill>
            </a:endParaRPr>
          </a:p>
          <a:p>
            <a:pPr indent="-317500" lvl="0" marL="457200" rtl="0" algn="l">
              <a:lnSpc>
                <a:spcPct val="100000"/>
              </a:lnSpc>
              <a:spcBef>
                <a:spcPts val="0"/>
              </a:spcBef>
              <a:spcAft>
                <a:spcPts val="0"/>
              </a:spcAft>
              <a:buClr>
                <a:srgbClr val="980000"/>
              </a:buClr>
              <a:buSzPts val="1400"/>
              <a:buChar char="➢"/>
            </a:pPr>
            <a:r>
              <a:rPr b="1" lang="en" sz="1400">
                <a:solidFill>
                  <a:srgbClr val="980000"/>
                </a:solidFill>
              </a:rPr>
              <a:t>Converted the OBJECT type of the target variable for default or not for Model Prep.</a:t>
            </a:r>
            <a:endParaRPr b="1" sz="1400">
              <a:solidFill>
                <a:srgbClr val="980000"/>
              </a:solidFill>
            </a:endParaRPr>
          </a:p>
          <a:p>
            <a:pPr indent="0" lvl="0" marL="0" rtl="0" algn="l">
              <a:spcBef>
                <a:spcPts val="10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803850" y="602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t>Exploratory Data Analysis</a:t>
            </a:r>
            <a:r>
              <a:rPr b="1" lang="en" sz="4200"/>
              <a:t>: </a:t>
            </a:r>
            <a:endParaRPr sz="4200">
              <a:solidFill>
                <a:schemeClr val="accent3"/>
              </a:solidFill>
            </a:endParaRPr>
          </a:p>
        </p:txBody>
      </p:sp>
      <p:sp>
        <p:nvSpPr>
          <p:cNvPr id="181" name="Google Shape;181;p24"/>
          <p:cNvSpPr txBox="1"/>
          <p:nvPr/>
        </p:nvSpPr>
        <p:spPr>
          <a:xfrm>
            <a:off x="200850" y="1389900"/>
            <a:ext cx="8894700" cy="386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u="sng">
                <a:solidFill>
                  <a:schemeClr val="accent1"/>
                </a:solidFill>
                <a:latin typeface="Lato"/>
                <a:ea typeface="Lato"/>
                <a:cs typeface="Lato"/>
                <a:sym typeface="Lato"/>
              </a:rPr>
              <a:t>Univariate Analysis:</a:t>
            </a:r>
            <a:endParaRPr b="1" u="sng">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Numerical Columns: histograms or box plots </a:t>
            </a:r>
            <a:endParaRPr>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Categorical Columns: bar plots </a:t>
            </a:r>
            <a:endParaRPr>
              <a:solidFill>
                <a:schemeClr val="accent1"/>
              </a:solidFill>
              <a:latin typeface="Lato"/>
              <a:ea typeface="Lato"/>
              <a:cs typeface="Lato"/>
              <a:sym typeface="Lato"/>
            </a:endParaRPr>
          </a:p>
          <a:p>
            <a:pPr indent="0" lvl="0" marL="457200" marR="0" rtl="0" algn="l">
              <a:lnSpc>
                <a:spcPct val="100000"/>
              </a:lnSpc>
              <a:spcBef>
                <a:spcPts val="0"/>
              </a:spcBef>
              <a:spcAft>
                <a:spcPts val="0"/>
              </a:spcAft>
              <a:buNone/>
            </a:pPr>
            <a:r>
              <a:t/>
            </a:r>
            <a:endParaRPr>
              <a:solidFill>
                <a:schemeClr val="accent1"/>
              </a:solidFill>
              <a:latin typeface="Lato"/>
              <a:ea typeface="Lato"/>
              <a:cs typeface="Lato"/>
              <a:sym typeface="Lato"/>
            </a:endParaRPr>
          </a:p>
          <a:p>
            <a:pPr indent="0" lvl="0" marL="0" marR="0" rtl="0" algn="l">
              <a:lnSpc>
                <a:spcPct val="100000"/>
              </a:lnSpc>
              <a:spcBef>
                <a:spcPts val="0"/>
              </a:spcBef>
              <a:spcAft>
                <a:spcPts val="0"/>
              </a:spcAft>
              <a:buNone/>
            </a:pPr>
            <a:r>
              <a:rPr b="1" lang="en" u="sng">
                <a:solidFill>
                  <a:schemeClr val="accent1"/>
                </a:solidFill>
                <a:latin typeface="Lato"/>
                <a:ea typeface="Lato"/>
                <a:cs typeface="Lato"/>
                <a:sym typeface="Lato"/>
              </a:rPr>
              <a:t>Bivariate Analysis:</a:t>
            </a:r>
            <a:endParaRPr b="1" u="sng">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Numerical vs. Numerical:</a:t>
            </a:r>
            <a:endParaRPr>
              <a:solidFill>
                <a:schemeClr val="accent1"/>
              </a:solidFill>
              <a:latin typeface="Lato"/>
              <a:ea typeface="Lato"/>
              <a:cs typeface="Lato"/>
              <a:sym typeface="Lato"/>
            </a:endParaRPr>
          </a:p>
          <a:p>
            <a:pPr indent="-317500" lvl="1" marL="914400" marR="0" rtl="0" algn="l">
              <a:lnSpc>
                <a:spcPct val="1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Scatter plots to see relationships between two numerical columns.</a:t>
            </a:r>
            <a:endParaRPr>
              <a:solidFill>
                <a:schemeClr val="accent1"/>
              </a:solidFill>
              <a:latin typeface="Lato"/>
              <a:ea typeface="Lato"/>
              <a:cs typeface="Lato"/>
              <a:sym typeface="Lato"/>
            </a:endParaRPr>
          </a:p>
          <a:p>
            <a:pPr indent="-317500" lvl="1" marL="914400" marR="0" rtl="0" algn="l">
              <a:lnSpc>
                <a:spcPct val="1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Correlation matrices or heatmaps to identify correlated variables.</a:t>
            </a:r>
            <a:endParaRPr>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Categorical vs. Numerical: Box plots </a:t>
            </a:r>
            <a:endParaRPr>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Categorical vs. Categorical : Stacked bar plots or mosaic plots.</a:t>
            </a:r>
            <a:endParaRPr>
              <a:solidFill>
                <a:schemeClr val="accent1"/>
              </a:solidFill>
              <a:latin typeface="Lato"/>
              <a:ea typeface="Lato"/>
              <a:cs typeface="Lato"/>
              <a:sym typeface="Lato"/>
            </a:endParaRPr>
          </a:p>
          <a:p>
            <a:pPr indent="0" lvl="0" marL="457200" marR="0" rtl="0" algn="l">
              <a:lnSpc>
                <a:spcPct val="100000"/>
              </a:lnSpc>
              <a:spcBef>
                <a:spcPts val="0"/>
              </a:spcBef>
              <a:spcAft>
                <a:spcPts val="0"/>
              </a:spcAft>
              <a:buNone/>
            </a:pPr>
            <a:r>
              <a:t/>
            </a:r>
            <a:endParaRPr>
              <a:solidFill>
                <a:schemeClr val="accent1"/>
              </a:solidFill>
              <a:latin typeface="Lato"/>
              <a:ea typeface="Lato"/>
              <a:cs typeface="Lato"/>
              <a:sym typeface="Lato"/>
            </a:endParaRPr>
          </a:p>
          <a:p>
            <a:pPr indent="0" lvl="0" marL="0" marR="0" rtl="0" algn="l">
              <a:lnSpc>
                <a:spcPct val="100000"/>
              </a:lnSpc>
              <a:spcBef>
                <a:spcPts val="0"/>
              </a:spcBef>
              <a:spcAft>
                <a:spcPts val="0"/>
              </a:spcAft>
              <a:buNone/>
            </a:pPr>
            <a:r>
              <a:rPr b="1" lang="en" u="sng">
                <a:solidFill>
                  <a:schemeClr val="accent1"/>
                </a:solidFill>
                <a:latin typeface="Lato"/>
                <a:ea typeface="Lato"/>
                <a:cs typeface="Lato"/>
                <a:sym typeface="Lato"/>
              </a:rPr>
              <a:t>Multivariate Analysis:</a:t>
            </a:r>
            <a:endParaRPr b="1" u="sng">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scatter plot matrices to visualize relationships between more than two columns.</a:t>
            </a:r>
            <a:endParaRPr>
              <a:solidFill>
                <a:schemeClr val="accent1"/>
              </a:solidFill>
              <a:latin typeface="Lato"/>
              <a:ea typeface="Lato"/>
              <a:cs typeface="Lato"/>
              <a:sym typeface="Lato"/>
            </a:endParaRPr>
          </a:p>
          <a:p>
            <a:pPr indent="0" lvl="0" marL="0" marR="0" rtl="0" algn="l">
              <a:lnSpc>
                <a:spcPct val="100000"/>
              </a:lnSpc>
              <a:spcBef>
                <a:spcPts val="0"/>
              </a:spcBef>
              <a:spcAft>
                <a:spcPts val="0"/>
              </a:spcAft>
              <a:buNone/>
            </a:pPr>
            <a:r>
              <a:t/>
            </a:r>
            <a:endParaRPr>
              <a:solidFill>
                <a:srgbClr val="374151"/>
              </a:solidFill>
              <a:highlight>
                <a:srgbClr val="F7F7F8"/>
              </a:highlight>
              <a:latin typeface="Roboto"/>
              <a:ea typeface="Roboto"/>
              <a:cs typeface="Roboto"/>
              <a:sym typeface="Roboto"/>
            </a:endParaRPr>
          </a:p>
          <a:p>
            <a:pPr indent="0" lvl="0" marL="0" rtl="0" algn="l">
              <a:lnSpc>
                <a:spcPct val="100000"/>
              </a:lnSpc>
              <a:spcBef>
                <a:spcPts val="1400"/>
              </a:spcBef>
              <a:spcAft>
                <a:spcPts val="0"/>
              </a:spcAft>
              <a:buNone/>
            </a:pPr>
            <a:r>
              <a:t/>
            </a:r>
            <a:endParaRPr b="1"/>
          </a:p>
          <a:p>
            <a:pPr indent="0" lvl="0" marL="457200" rtl="0" algn="l">
              <a:lnSpc>
                <a:spcPct val="100000"/>
              </a:lnSpc>
              <a:spcBef>
                <a:spcPts val="400"/>
              </a:spcBef>
              <a:spcAft>
                <a:spcPts val="0"/>
              </a:spcAft>
              <a:buNone/>
            </a:pPr>
            <a:r>
              <a:t/>
            </a:r>
            <a:endParaRPr>
              <a:solidFill>
                <a:srgbClr val="21212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sp>
        <p:nvSpPr>
          <p:cNvPr id="187" name="Google Shape;187;p25"/>
          <p:cNvSpPr txBox="1"/>
          <p:nvPr>
            <p:ph idx="1" type="body"/>
          </p:nvPr>
        </p:nvSpPr>
        <p:spPr>
          <a:xfrm>
            <a:off x="-245325" y="535200"/>
            <a:ext cx="9669900" cy="9324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From the bar plot, we can see that there are more customers who did not default on their loans than those did.</a:t>
            </a:r>
            <a:endParaRPr sz="1400"/>
          </a:p>
          <a:p>
            <a:pPr indent="-317500" lvl="0" marL="457200" rtl="0" algn="l">
              <a:spcBef>
                <a:spcPts val="0"/>
              </a:spcBef>
              <a:spcAft>
                <a:spcPts val="0"/>
              </a:spcAft>
              <a:buSzPts val="1400"/>
              <a:buChar char="●"/>
            </a:pPr>
            <a:r>
              <a:rPr lang="en" sz="1400"/>
              <a:t>The highest Reason for loan request was Debt Consolidation(67%) </a:t>
            </a:r>
            <a:r>
              <a:rPr lang="en" sz="1400"/>
              <a:t>followed</a:t>
            </a:r>
            <a:r>
              <a:rPr lang="en" sz="1400"/>
              <a:t> by a approx 40% in home improvements.</a:t>
            </a:r>
            <a:endParaRPr sz="1400"/>
          </a:p>
          <a:p>
            <a:pPr indent="-317500" lvl="0" marL="457200" rtl="0" algn="l">
              <a:spcBef>
                <a:spcPts val="0"/>
              </a:spcBef>
              <a:spcAft>
                <a:spcPts val="0"/>
              </a:spcAft>
              <a:buSzPts val="1400"/>
              <a:buChar char="●"/>
            </a:pPr>
            <a:r>
              <a:rPr lang="en" sz="1400"/>
              <a:t>Other Jobs are highest category 41% </a:t>
            </a:r>
            <a:r>
              <a:rPr lang="en" sz="1400"/>
              <a:t>followed</a:t>
            </a:r>
            <a:r>
              <a:rPr lang="en" sz="1400"/>
              <a:t> by professionals and least is sales at 1.9% that apply for loans</a:t>
            </a:r>
            <a:endParaRPr sz="1400"/>
          </a:p>
          <a:p>
            <a:pPr indent="-317500" lvl="0" marL="457200" rtl="0" algn="l">
              <a:spcBef>
                <a:spcPts val="0"/>
              </a:spcBef>
              <a:spcAft>
                <a:spcPts val="0"/>
              </a:spcAft>
              <a:buSzPts val="1400"/>
              <a:buChar char="●"/>
            </a:pPr>
            <a:r>
              <a:t/>
            </a:r>
            <a:endParaRPr sz="1400"/>
          </a:p>
          <a:p>
            <a:pPr indent="0" lvl="0" marL="0" rtl="0" algn="l">
              <a:spcBef>
                <a:spcPts val="1200"/>
              </a:spcBef>
              <a:spcAft>
                <a:spcPts val="1200"/>
              </a:spcAft>
              <a:buNone/>
            </a:pPr>
            <a:r>
              <a:t/>
            </a:r>
            <a:endParaRPr sz="1400"/>
          </a:p>
        </p:txBody>
      </p:sp>
      <p:pic>
        <p:nvPicPr>
          <p:cNvPr id="188" name="Google Shape;188;p25"/>
          <p:cNvPicPr preferRelativeResize="0"/>
          <p:nvPr/>
        </p:nvPicPr>
        <p:blipFill>
          <a:blip r:embed="rId3">
            <a:alphaModFix/>
          </a:blip>
          <a:stretch>
            <a:fillRect/>
          </a:stretch>
        </p:blipFill>
        <p:spPr>
          <a:xfrm>
            <a:off x="70875" y="2145125"/>
            <a:ext cx="2562250" cy="2453650"/>
          </a:xfrm>
          <a:prstGeom prst="rect">
            <a:avLst/>
          </a:prstGeom>
          <a:noFill/>
          <a:ln>
            <a:noFill/>
          </a:ln>
        </p:spPr>
      </p:pic>
      <p:pic>
        <p:nvPicPr>
          <p:cNvPr id="189" name="Google Shape;189;p25"/>
          <p:cNvPicPr preferRelativeResize="0"/>
          <p:nvPr/>
        </p:nvPicPr>
        <p:blipFill>
          <a:blip r:embed="rId4">
            <a:alphaModFix/>
          </a:blip>
          <a:stretch>
            <a:fillRect/>
          </a:stretch>
        </p:blipFill>
        <p:spPr>
          <a:xfrm>
            <a:off x="2714650" y="2145124"/>
            <a:ext cx="2797037" cy="2678467"/>
          </a:xfrm>
          <a:prstGeom prst="rect">
            <a:avLst/>
          </a:prstGeom>
          <a:noFill/>
          <a:ln>
            <a:noFill/>
          </a:ln>
        </p:spPr>
      </p:pic>
      <p:pic>
        <p:nvPicPr>
          <p:cNvPr id="190" name="Google Shape;190;p25"/>
          <p:cNvPicPr preferRelativeResize="0"/>
          <p:nvPr/>
        </p:nvPicPr>
        <p:blipFill>
          <a:blip r:embed="rId5">
            <a:alphaModFix/>
          </a:blip>
          <a:stretch>
            <a:fillRect/>
          </a:stretch>
        </p:blipFill>
        <p:spPr>
          <a:xfrm>
            <a:off x="5694425" y="1620004"/>
            <a:ext cx="3345400" cy="320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sp>
        <p:nvSpPr>
          <p:cNvPr id="196" name="Google Shape;196;p26"/>
          <p:cNvSpPr txBox="1"/>
          <p:nvPr>
            <p:ph idx="1" type="body"/>
          </p:nvPr>
        </p:nvSpPr>
        <p:spPr>
          <a:xfrm>
            <a:off x="0" y="535200"/>
            <a:ext cx="8963400" cy="9324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72% applicants have 0 Deliquent ( unpaid ) credit lines with a sharp </a:t>
            </a:r>
            <a:r>
              <a:rPr lang="en" sz="1400"/>
              <a:t>decrease</a:t>
            </a:r>
            <a:r>
              <a:rPr lang="en" sz="1400"/>
              <a:t> of 1 line at 11%</a:t>
            </a:r>
            <a:endParaRPr sz="1400"/>
          </a:p>
        </p:txBody>
      </p:sp>
      <p:pic>
        <p:nvPicPr>
          <p:cNvPr id="197" name="Google Shape;197;p26"/>
          <p:cNvPicPr preferRelativeResize="0"/>
          <p:nvPr/>
        </p:nvPicPr>
        <p:blipFill>
          <a:blip r:embed="rId3">
            <a:alphaModFix/>
          </a:blip>
          <a:stretch>
            <a:fillRect/>
          </a:stretch>
        </p:blipFill>
        <p:spPr>
          <a:xfrm>
            <a:off x="152400" y="1620000"/>
            <a:ext cx="6946675" cy="3371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7620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pic>
        <p:nvPicPr>
          <p:cNvPr id="203" name="Google Shape;203;p27"/>
          <p:cNvPicPr preferRelativeResize="0"/>
          <p:nvPr/>
        </p:nvPicPr>
        <p:blipFill>
          <a:blip r:embed="rId3">
            <a:alphaModFix/>
          </a:blip>
          <a:stretch>
            <a:fillRect/>
          </a:stretch>
        </p:blipFill>
        <p:spPr>
          <a:xfrm>
            <a:off x="6142325" y="687600"/>
            <a:ext cx="2952300" cy="1736476"/>
          </a:xfrm>
          <a:prstGeom prst="rect">
            <a:avLst/>
          </a:prstGeom>
          <a:noFill/>
          <a:ln>
            <a:noFill/>
          </a:ln>
        </p:spPr>
      </p:pic>
      <p:pic>
        <p:nvPicPr>
          <p:cNvPr id="204" name="Google Shape;204;p27"/>
          <p:cNvPicPr preferRelativeResize="0"/>
          <p:nvPr/>
        </p:nvPicPr>
        <p:blipFill>
          <a:blip r:embed="rId4">
            <a:alphaModFix/>
          </a:blip>
          <a:stretch>
            <a:fillRect/>
          </a:stretch>
        </p:blipFill>
        <p:spPr>
          <a:xfrm>
            <a:off x="5921206" y="3199113"/>
            <a:ext cx="3222794" cy="1736476"/>
          </a:xfrm>
          <a:prstGeom prst="rect">
            <a:avLst/>
          </a:prstGeom>
          <a:noFill/>
          <a:ln>
            <a:noFill/>
          </a:ln>
        </p:spPr>
      </p:pic>
      <p:pic>
        <p:nvPicPr>
          <p:cNvPr id="205" name="Google Shape;205;p27"/>
          <p:cNvPicPr preferRelativeResize="0"/>
          <p:nvPr/>
        </p:nvPicPr>
        <p:blipFill>
          <a:blip r:embed="rId5">
            <a:alphaModFix/>
          </a:blip>
          <a:stretch>
            <a:fillRect/>
          </a:stretch>
        </p:blipFill>
        <p:spPr>
          <a:xfrm>
            <a:off x="0" y="609575"/>
            <a:ext cx="3222801" cy="1787224"/>
          </a:xfrm>
          <a:prstGeom prst="rect">
            <a:avLst/>
          </a:prstGeom>
          <a:noFill/>
          <a:ln>
            <a:noFill/>
          </a:ln>
        </p:spPr>
      </p:pic>
      <p:pic>
        <p:nvPicPr>
          <p:cNvPr id="206" name="Google Shape;206;p27"/>
          <p:cNvPicPr preferRelativeResize="0"/>
          <p:nvPr/>
        </p:nvPicPr>
        <p:blipFill>
          <a:blip r:embed="rId6">
            <a:alphaModFix/>
          </a:blip>
          <a:stretch>
            <a:fillRect/>
          </a:stretch>
        </p:blipFill>
        <p:spPr>
          <a:xfrm>
            <a:off x="3088425" y="3254625"/>
            <a:ext cx="2869349" cy="1625451"/>
          </a:xfrm>
          <a:prstGeom prst="rect">
            <a:avLst/>
          </a:prstGeom>
          <a:noFill/>
          <a:ln>
            <a:noFill/>
          </a:ln>
        </p:spPr>
      </p:pic>
      <p:pic>
        <p:nvPicPr>
          <p:cNvPr id="207" name="Google Shape;207;p27"/>
          <p:cNvPicPr preferRelativeResize="0"/>
          <p:nvPr/>
        </p:nvPicPr>
        <p:blipFill>
          <a:blip r:embed="rId7">
            <a:alphaModFix/>
          </a:blip>
          <a:stretch>
            <a:fillRect/>
          </a:stretch>
        </p:blipFill>
        <p:spPr>
          <a:xfrm>
            <a:off x="3216401" y="658550"/>
            <a:ext cx="2869351" cy="1689250"/>
          </a:xfrm>
          <a:prstGeom prst="rect">
            <a:avLst/>
          </a:prstGeom>
          <a:noFill/>
          <a:ln>
            <a:noFill/>
          </a:ln>
        </p:spPr>
      </p:pic>
      <p:pic>
        <p:nvPicPr>
          <p:cNvPr id="208" name="Google Shape;208;p27"/>
          <p:cNvPicPr preferRelativeResize="0"/>
          <p:nvPr/>
        </p:nvPicPr>
        <p:blipFill>
          <a:blip r:embed="rId8">
            <a:alphaModFix/>
          </a:blip>
          <a:stretch>
            <a:fillRect/>
          </a:stretch>
        </p:blipFill>
        <p:spPr>
          <a:xfrm>
            <a:off x="0" y="3143600"/>
            <a:ext cx="3156974" cy="1847499"/>
          </a:xfrm>
          <a:prstGeom prst="rect">
            <a:avLst/>
          </a:prstGeom>
          <a:noFill/>
          <a:ln>
            <a:noFill/>
          </a:ln>
        </p:spPr>
      </p:pic>
      <p:sp>
        <p:nvSpPr>
          <p:cNvPr id="209" name="Google Shape;209;p27"/>
          <p:cNvSpPr txBox="1"/>
          <p:nvPr>
            <p:ph idx="1" type="body"/>
          </p:nvPr>
        </p:nvSpPr>
        <p:spPr>
          <a:xfrm>
            <a:off x="41400" y="2471175"/>
            <a:ext cx="8963400" cy="4866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Comparing the distribution of loan defaulters and non loan defaulters with other categories, don’t give a direct link to any variable</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pic>
        <p:nvPicPr>
          <p:cNvPr id="215" name="Google Shape;215;p28"/>
          <p:cNvPicPr preferRelativeResize="0"/>
          <p:nvPr/>
        </p:nvPicPr>
        <p:blipFill>
          <a:blip r:embed="rId3">
            <a:alphaModFix/>
          </a:blip>
          <a:stretch>
            <a:fillRect/>
          </a:stretch>
        </p:blipFill>
        <p:spPr>
          <a:xfrm>
            <a:off x="152400" y="687600"/>
            <a:ext cx="6072576" cy="4303499"/>
          </a:xfrm>
          <a:prstGeom prst="rect">
            <a:avLst/>
          </a:prstGeom>
          <a:noFill/>
          <a:ln>
            <a:noFill/>
          </a:ln>
        </p:spPr>
      </p:pic>
      <p:sp>
        <p:nvSpPr>
          <p:cNvPr id="216" name="Google Shape;216;p28"/>
          <p:cNvSpPr txBox="1"/>
          <p:nvPr>
            <p:ph idx="1" type="body"/>
          </p:nvPr>
        </p:nvSpPr>
        <p:spPr>
          <a:xfrm>
            <a:off x="6334500" y="535200"/>
            <a:ext cx="2628900" cy="43842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a:t>MORTDUE (amount due on existing mortgage) and VALUE (value of current property) have a high positive correlation, which makes sense as the value of the property can affect the amount of mortgage. </a:t>
            </a:r>
            <a:endParaRPr/>
          </a:p>
          <a:p>
            <a:pPr indent="0" lvl="0" marL="0" rtl="0" algn="l">
              <a:spcBef>
                <a:spcPts val="1200"/>
              </a:spcBef>
              <a:spcAft>
                <a:spcPts val="12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pic>
        <p:nvPicPr>
          <p:cNvPr id="222" name="Google Shape;222;p29"/>
          <p:cNvPicPr preferRelativeResize="0"/>
          <p:nvPr/>
        </p:nvPicPr>
        <p:blipFill>
          <a:blip r:embed="rId3">
            <a:alphaModFix/>
          </a:blip>
          <a:stretch>
            <a:fillRect/>
          </a:stretch>
        </p:blipFill>
        <p:spPr>
          <a:xfrm>
            <a:off x="152400" y="687600"/>
            <a:ext cx="6880956" cy="4303500"/>
          </a:xfrm>
          <a:prstGeom prst="rect">
            <a:avLst/>
          </a:prstGeom>
          <a:noFill/>
          <a:ln>
            <a:noFill/>
          </a:ln>
        </p:spPr>
      </p:pic>
      <p:sp>
        <p:nvSpPr>
          <p:cNvPr id="223" name="Google Shape;223;p29"/>
          <p:cNvSpPr txBox="1"/>
          <p:nvPr>
            <p:ph idx="1" type="body"/>
          </p:nvPr>
        </p:nvSpPr>
        <p:spPr>
          <a:xfrm>
            <a:off x="7033350" y="2316000"/>
            <a:ext cx="1929900" cy="1046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1200"/>
              </a:spcAft>
              <a:buNone/>
            </a:pPr>
            <a:r>
              <a:rPr lang="en"/>
              <a:t>Greater the value of the loan, more the amount of mortgage due</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Correlation </a:t>
            </a:r>
            <a:endParaRPr sz="2100">
              <a:solidFill>
                <a:schemeClr val="accent3"/>
              </a:solidFill>
            </a:endParaRPr>
          </a:p>
        </p:txBody>
      </p:sp>
      <p:pic>
        <p:nvPicPr>
          <p:cNvPr id="229" name="Google Shape;229;p30"/>
          <p:cNvPicPr preferRelativeResize="0"/>
          <p:nvPr/>
        </p:nvPicPr>
        <p:blipFill>
          <a:blip r:embed="rId3">
            <a:alphaModFix/>
          </a:blip>
          <a:stretch>
            <a:fillRect/>
          </a:stretch>
        </p:blipFill>
        <p:spPr>
          <a:xfrm>
            <a:off x="152400" y="687600"/>
            <a:ext cx="7599424" cy="2871925"/>
          </a:xfrm>
          <a:prstGeom prst="rect">
            <a:avLst/>
          </a:prstGeom>
          <a:noFill/>
          <a:ln>
            <a:noFill/>
          </a:ln>
        </p:spPr>
      </p:pic>
      <p:sp>
        <p:nvSpPr>
          <p:cNvPr id="230" name="Google Shape;230;p30"/>
          <p:cNvSpPr txBox="1"/>
          <p:nvPr/>
        </p:nvSpPr>
        <p:spPr>
          <a:xfrm>
            <a:off x="0" y="3627875"/>
            <a:ext cx="8991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DELINQ (number of delinquent credit lines) has the highest positive correlation with BAD, followed by DEROG (number of derogatory reports) and NINQ (number of recent credit inquiries). This suggests that customers with more delinquent credit lines, derogatory reports, or recent credit inquiries are more likely to be bad customers.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CLAGE (age of oldest credit line in months) has the highest negative correlation with BAD, suggesting that customers with older credit lines are less likely to be bad customers.</a:t>
            </a:r>
            <a:endParaRPr sz="1200">
              <a:solidFill>
                <a:srgbClr val="020817"/>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231200" y="773750"/>
            <a:ext cx="4045200" cy="1675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Model Building</a:t>
            </a:r>
            <a:endParaRPr b="0" sz="2044"/>
          </a:p>
          <a:p>
            <a:pPr indent="0" lvl="0" marL="0" rtl="0" algn="l">
              <a:lnSpc>
                <a:spcPct val="115000"/>
              </a:lnSpc>
              <a:spcBef>
                <a:spcPts val="700"/>
              </a:spcBef>
              <a:spcAft>
                <a:spcPts val="0"/>
              </a:spcAft>
              <a:buNone/>
            </a:pPr>
            <a:r>
              <a:rPr b="0" lang="en" sz="2044">
                <a:solidFill>
                  <a:srgbClr val="980000"/>
                </a:solidFill>
              </a:rPr>
              <a:t>Splitting the data: </a:t>
            </a:r>
            <a:endParaRPr b="0" sz="2044">
              <a:solidFill>
                <a:srgbClr val="980000"/>
              </a:solidFill>
            </a:endParaRPr>
          </a:p>
          <a:p>
            <a:pPr indent="0" lvl="0" marL="0" rtl="0" algn="l">
              <a:lnSpc>
                <a:spcPct val="115000"/>
              </a:lnSpc>
              <a:spcBef>
                <a:spcPts val="700"/>
              </a:spcBef>
              <a:spcAft>
                <a:spcPts val="0"/>
              </a:spcAft>
              <a:buNone/>
            </a:pPr>
            <a:r>
              <a:rPr b="0" lang="en" sz="2044"/>
              <a:t> 70% train and 30% test set</a:t>
            </a:r>
            <a:endParaRPr b="0" sz="2044"/>
          </a:p>
          <a:p>
            <a:pPr indent="0" lvl="0" marL="0" rtl="0" algn="l">
              <a:spcBef>
                <a:spcPts val="700"/>
              </a:spcBef>
              <a:spcAft>
                <a:spcPts val="0"/>
              </a:spcAft>
              <a:buNone/>
            </a:pPr>
            <a:r>
              <a:rPr b="0" lang="en" sz="2044"/>
              <a:t> </a:t>
            </a:r>
            <a:endParaRPr b="0" sz="2044"/>
          </a:p>
        </p:txBody>
      </p:sp>
      <p:sp>
        <p:nvSpPr>
          <p:cNvPr id="236" name="Google Shape;236;p3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b="1" lang="en" sz="1600" u="sng"/>
              <a:t>The Model for comparison:</a:t>
            </a:r>
            <a:endParaRPr b="1" sz="1600" u="sng"/>
          </a:p>
          <a:p>
            <a:pPr indent="-330200" lvl="0" marL="457200" rtl="0" algn="l">
              <a:spcBef>
                <a:spcPts val="0"/>
              </a:spcBef>
              <a:spcAft>
                <a:spcPts val="0"/>
              </a:spcAft>
              <a:buSzPts val="1600"/>
              <a:buChar char="●"/>
            </a:pPr>
            <a:r>
              <a:rPr lang="en" sz="1600"/>
              <a:t>Log Regression Model </a:t>
            </a:r>
            <a:endParaRPr sz="1600"/>
          </a:p>
          <a:p>
            <a:pPr indent="-330200" lvl="0" marL="457200" rtl="0" algn="l">
              <a:spcBef>
                <a:spcPts val="0"/>
              </a:spcBef>
              <a:spcAft>
                <a:spcPts val="0"/>
              </a:spcAft>
              <a:buSzPts val="1600"/>
              <a:buChar char="●"/>
            </a:pPr>
            <a:r>
              <a:rPr lang="en" sz="1600"/>
              <a:t>Decision Tree</a:t>
            </a:r>
            <a:endParaRPr sz="1600"/>
          </a:p>
          <a:p>
            <a:pPr indent="-330200" lvl="0" marL="457200" rtl="0" algn="l">
              <a:spcBef>
                <a:spcPts val="0"/>
              </a:spcBef>
              <a:spcAft>
                <a:spcPts val="0"/>
              </a:spcAft>
              <a:buSzPts val="1600"/>
              <a:buChar char="●"/>
            </a:pPr>
            <a:r>
              <a:rPr lang="en" sz="1600"/>
              <a:t>Random Forest </a:t>
            </a:r>
            <a:endParaRPr sz="1600"/>
          </a:p>
          <a:p>
            <a:pPr indent="-330200" lvl="0" marL="457200" rtl="0" algn="l">
              <a:spcBef>
                <a:spcPts val="0"/>
              </a:spcBef>
              <a:spcAft>
                <a:spcPts val="0"/>
              </a:spcAft>
              <a:buSzPts val="1600"/>
              <a:buChar char="●"/>
            </a:pPr>
            <a:r>
              <a:rPr lang="en" sz="1600"/>
              <a:t>Random Forest with Hyperparameter Tuning </a:t>
            </a:r>
            <a:endParaRPr sz="1600"/>
          </a:p>
        </p:txBody>
      </p:sp>
      <p:sp>
        <p:nvSpPr>
          <p:cNvPr id="237" name="Google Shape;237;p31"/>
          <p:cNvSpPr txBox="1"/>
          <p:nvPr/>
        </p:nvSpPr>
        <p:spPr>
          <a:xfrm>
            <a:off x="80900" y="2103125"/>
            <a:ext cx="4345800" cy="2222400"/>
          </a:xfrm>
          <a:prstGeom prst="rect">
            <a:avLst/>
          </a:prstGeom>
          <a:noFill/>
          <a:ln>
            <a:noFill/>
          </a:ln>
        </p:spPr>
        <p:txBody>
          <a:bodyPr anchorCtr="0" anchor="t" bIns="91425" lIns="91425" spcFirstLastPara="1" rIns="91425" wrap="square" tIns="91425">
            <a:spAutoFit/>
          </a:bodyPr>
          <a:lstStyle/>
          <a:p>
            <a:pPr indent="-320321" lvl="0" marL="457200" rtl="0" algn="l">
              <a:spcBef>
                <a:spcPts val="0"/>
              </a:spcBef>
              <a:spcAft>
                <a:spcPts val="0"/>
              </a:spcAft>
              <a:buClr>
                <a:schemeClr val="dk2"/>
              </a:buClr>
              <a:buSzPts val="1444"/>
              <a:buFont typeface="Raleway"/>
              <a:buChar char="●"/>
            </a:pPr>
            <a:r>
              <a:rPr lang="en" sz="1444">
                <a:solidFill>
                  <a:schemeClr val="dk2"/>
                </a:solidFill>
                <a:latin typeface="Raleway"/>
                <a:ea typeface="Raleway"/>
                <a:cs typeface="Raleway"/>
                <a:sym typeface="Raleway"/>
              </a:rPr>
              <a:t>80% </a:t>
            </a:r>
            <a:r>
              <a:rPr lang="en" sz="1444">
                <a:solidFill>
                  <a:schemeClr val="dk2"/>
                </a:solidFill>
                <a:latin typeface="Raleway"/>
                <a:ea typeface="Raleway"/>
                <a:cs typeface="Raleway"/>
                <a:sym typeface="Raleway"/>
              </a:rPr>
              <a:t>can sometimes lead to overfitting but poorly on unseen data.</a:t>
            </a:r>
            <a:endParaRPr sz="1444">
              <a:solidFill>
                <a:schemeClr val="dk2"/>
              </a:solidFill>
              <a:latin typeface="Raleway"/>
              <a:ea typeface="Raleway"/>
              <a:cs typeface="Raleway"/>
              <a:sym typeface="Raleway"/>
            </a:endParaRPr>
          </a:p>
          <a:p>
            <a:pPr indent="-320321" lvl="0" marL="457200" rtl="0" algn="l">
              <a:lnSpc>
                <a:spcPct val="115000"/>
              </a:lnSpc>
              <a:spcBef>
                <a:spcPts val="0"/>
              </a:spcBef>
              <a:spcAft>
                <a:spcPts val="0"/>
              </a:spcAft>
              <a:buClr>
                <a:schemeClr val="dk2"/>
              </a:buClr>
              <a:buSzPts val="1444"/>
              <a:buFont typeface="Raleway"/>
              <a:buChar char="●"/>
            </a:pPr>
            <a:r>
              <a:rPr lang="en" sz="1444">
                <a:solidFill>
                  <a:schemeClr val="dk2"/>
                </a:solidFill>
                <a:latin typeface="Raleway"/>
                <a:ea typeface="Raleway"/>
                <a:cs typeface="Raleway"/>
                <a:sym typeface="Raleway"/>
              </a:rPr>
              <a:t>70% might not capture the entire complexity of the data, potentially leading to underfitting.</a:t>
            </a:r>
            <a:endParaRPr sz="1444">
              <a:solidFill>
                <a:schemeClr val="dk2"/>
              </a:solidFill>
              <a:latin typeface="Raleway"/>
              <a:ea typeface="Raleway"/>
              <a:cs typeface="Raleway"/>
              <a:sym typeface="Raleway"/>
            </a:endParaRPr>
          </a:p>
          <a:p>
            <a:pPr indent="-320321" lvl="0" marL="457200" rtl="0" algn="l">
              <a:lnSpc>
                <a:spcPct val="115000"/>
              </a:lnSpc>
              <a:spcBef>
                <a:spcPts val="0"/>
              </a:spcBef>
              <a:spcAft>
                <a:spcPts val="0"/>
              </a:spcAft>
              <a:buClr>
                <a:schemeClr val="dk2"/>
              </a:buClr>
              <a:buSzPts val="1444"/>
              <a:buFont typeface="Raleway"/>
              <a:buChar char="●"/>
            </a:pPr>
            <a:r>
              <a:rPr lang="en" sz="1444">
                <a:solidFill>
                  <a:schemeClr val="dk2"/>
                </a:solidFill>
                <a:latin typeface="Raleway"/>
                <a:ea typeface="Raleway"/>
                <a:cs typeface="Raleway"/>
                <a:sym typeface="Raleway"/>
              </a:rPr>
              <a:t>Due to Missing values, 70:30 split seemed reasonable </a:t>
            </a:r>
            <a:endParaRPr sz="1444">
              <a:solidFill>
                <a:schemeClr val="dk2"/>
              </a:solidFill>
              <a:latin typeface="Raleway"/>
              <a:ea typeface="Raleway"/>
              <a:cs typeface="Raleway"/>
              <a:sym typeface="Raleway"/>
            </a:endParaRPr>
          </a:p>
          <a:p>
            <a:pPr indent="0" lvl="0" marL="0" rtl="0" algn="l">
              <a:spcBef>
                <a:spcPts val="0"/>
              </a:spcBef>
              <a:spcAft>
                <a:spcPts val="0"/>
              </a:spcAft>
              <a:buNone/>
            </a:pPr>
            <a:r>
              <a:t/>
            </a:r>
            <a:endParaRPr sz="2044">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t>EXECUTIVE SUMMARY</a:t>
            </a:r>
            <a:endParaRPr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0" y="0"/>
            <a:ext cx="9144000" cy="4731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Log Regression </a:t>
            </a:r>
            <a:endParaRPr>
              <a:solidFill>
                <a:schemeClr val="lt1"/>
              </a:solidFill>
            </a:endParaRPr>
          </a:p>
        </p:txBody>
      </p:sp>
      <p:sp>
        <p:nvSpPr>
          <p:cNvPr id="243" name="Google Shape;243;p32"/>
          <p:cNvSpPr txBox="1"/>
          <p:nvPr>
            <p:ph idx="2" type="body"/>
          </p:nvPr>
        </p:nvSpPr>
        <p:spPr>
          <a:xfrm>
            <a:off x="83025" y="535202"/>
            <a:ext cx="2925300" cy="10017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rPr>
              <a:t>Accuracy :</a:t>
            </a:r>
            <a:endParaRPr b="1" sz="1400">
              <a:solidFill>
                <a:schemeClr val="lt1"/>
              </a:solidFill>
            </a:endParaRPr>
          </a:p>
          <a:p>
            <a:pPr indent="0" lvl="0" marL="0" rtl="0" algn="l">
              <a:lnSpc>
                <a:spcPct val="100000"/>
              </a:lnSpc>
              <a:spcBef>
                <a:spcPts val="1200"/>
              </a:spcBef>
              <a:spcAft>
                <a:spcPts val="0"/>
              </a:spcAft>
              <a:buNone/>
            </a:pPr>
            <a:r>
              <a:rPr lang="en" sz="1400">
                <a:solidFill>
                  <a:schemeClr val="lt1"/>
                </a:solidFill>
              </a:rPr>
              <a:t>Training Accuracy: 0.81</a:t>
            </a:r>
            <a:endParaRPr sz="1400">
              <a:solidFill>
                <a:schemeClr val="lt1"/>
              </a:solidFill>
            </a:endParaRPr>
          </a:p>
          <a:p>
            <a:pPr indent="0" lvl="0" marL="0" rtl="0" algn="l">
              <a:lnSpc>
                <a:spcPct val="100000"/>
              </a:lnSpc>
              <a:spcBef>
                <a:spcPts val="0"/>
              </a:spcBef>
              <a:spcAft>
                <a:spcPts val="0"/>
              </a:spcAft>
              <a:buNone/>
            </a:pPr>
            <a:r>
              <a:rPr lang="en" sz="1400">
                <a:solidFill>
                  <a:schemeClr val="lt1"/>
                </a:solidFill>
              </a:rPr>
              <a:t>Test Accuracy: 0.7</a:t>
            </a:r>
            <a:r>
              <a:rPr lang="en" sz="1400">
                <a:solidFill>
                  <a:schemeClr val="lt1"/>
                </a:solidFill>
              </a:rPr>
              <a:t>8</a:t>
            </a:r>
            <a:endParaRPr sz="1400">
              <a:solidFill>
                <a:schemeClr val="lt1"/>
              </a:solidFill>
            </a:endParaRPr>
          </a:p>
          <a:p>
            <a:pPr indent="0" lvl="0" marL="0" rtl="0" algn="l">
              <a:lnSpc>
                <a:spcPct val="100000"/>
              </a:lnSpc>
              <a:spcBef>
                <a:spcPts val="0"/>
              </a:spcBef>
              <a:spcAft>
                <a:spcPts val="0"/>
              </a:spcAft>
              <a:buNone/>
            </a:pPr>
            <a:r>
              <a:t/>
            </a:r>
            <a:endParaRPr sz="1400">
              <a:solidFill>
                <a:schemeClr val="lt1"/>
              </a:solidFill>
            </a:endParaRPr>
          </a:p>
          <a:p>
            <a:pPr indent="0" lvl="0" marL="0" rtl="0" algn="l">
              <a:lnSpc>
                <a:spcPct val="100000"/>
              </a:lnSpc>
              <a:spcBef>
                <a:spcPts val="0"/>
              </a:spcBef>
              <a:spcAft>
                <a:spcPts val="0"/>
              </a:spcAft>
              <a:buNone/>
            </a:pPr>
            <a:r>
              <a:t/>
            </a:r>
            <a:endParaRPr sz="1400">
              <a:solidFill>
                <a:schemeClr val="lt1"/>
              </a:solidFill>
            </a:endParaRPr>
          </a:p>
        </p:txBody>
      </p:sp>
      <p:sp>
        <p:nvSpPr>
          <p:cNvPr id="244" name="Google Shape;244;p32"/>
          <p:cNvSpPr txBox="1"/>
          <p:nvPr/>
        </p:nvSpPr>
        <p:spPr>
          <a:xfrm>
            <a:off x="0" y="1519500"/>
            <a:ext cx="8963400" cy="3624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500"/>
              </a:spcBef>
              <a:spcAft>
                <a:spcPts val="0"/>
              </a:spcAft>
              <a:buClr>
                <a:schemeClr val="accent1"/>
              </a:buClr>
              <a:buSzPts val="1200"/>
              <a:buFont typeface="Lato"/>
              <a:buChar char="●"/>
            </a:pPr>
            <a:r>
              <a:rPr lang="en" sz="1200">
                <a:solidFill>
                  <a:schemeClr val="accent1"/>
                </a:solidFill>
                <a:latin typeface="Lato"/>
                <a:ea typeface="Lato"/>
                <a:cs typeface="Lato"/>
                <a:sym typeface="Lato"/>
              </a:rPr>
              <a:t>T</a:t>
            </a:r>
            <a:r>
              <a:rPr lang="en" sz="1200">
                <a:solidFill>
                  <a:schemeClr val="accent1"/>
                </a:solidFill>
                <a:latin typeface="Lato"/>
                <a:ea typeface="Lato"/>
                <a:cs typeface="Lato"/>
                <a:sym typeface="Lato"/>
              </a:rPr>
              <a:t>he oldest credit line in months, a negative coefficient indicates that as this age increases, the likelihood of loan default decreases. A longer credit history might signify a more experienced borrower.</a:t>
            </a:r>
            <a:endParaRPr sz="1200">
              <a:solidFill>
                <a:schemeClr val="accent1"/>
              </a:solidFill>
              <a:latin typeface="Lato"/>
              <a:ea typeface="Lato"/>
              <a:cs typeface="Lato"/>
              <a:sym typeface="Lato"/>
            </a:endParaRPr>
          </a:p>
          <a:p>
            <a:pPr indent="-304800" lvl="0" marL="457200" rtl="0" algn="l">
              <a:lnSpc>
                <a:spcPct val="115000"/>
              </a:lnSpc>
              <a:spcBef>
                <a:spcPts val="1000"/>
              </a:spcBef>
              <a:spcAft>
                <a:spcPts val="0"/>
              </a:spcAft>
              <a:buClr>
                <a:schemeClr val="accent1"/>
              </a:buClr>
              <a:buSzPts val="1200"/>
              <a:buFont typeface="Lato"/>
              <a:buChar char="●"/>
            </a:pPr>
            <a:r>
              <a:rPr lang="en" sz="1200">
                <a:solidFill>
                  <a:schemeClr val="accent1"/>
                </a:solidFill>
                <a:latin typeface="Lato"/>
                <a:ea typeface="Lato"/>
                <a:cs typeface="Lato"/>
                <a:sym typeface="Lato"/>
              </a:rPr>
              <a:t>Years On Job suggests that with every additional year a person remains on their job, the likelihood of the loan default  slightly decreases. </a:t>
            </a:r>
            <a:endParaRPr sz="1200">
              <a:solidFill>
                <a:schemeClr val="accent1"/>
              </a:solidFill>
              <a:latin typeface="Lato"/>
              <a:ea typeface="Lato"/>
              <a:cs typeface="Lato"/>
              <a:sym typeface="Lato"/>
            </a:endParaRPr>
          </a:p>
          <a:p>
            <a:pPr indent="-304800" lvl="0" marL="457200" rtl="0" algn="l">
              <a:lnSpc>
                <a:spcPct val="115000"/>
              </a:lnSpc>
              <a:spcBef>
                <a:spcPts val="1000"/>
              </a:spcBef>
              <a:spcAft>
                <a:spcPts val="0"/>
              </a:spcAft>
              <a:buClr>
                <a:schemeClr val="accent1"/>
              </a:buClr>
              <a:buSzPts val="1200"/>
              <a:buFont typeface="Lato"/>
              <a:buChar char="●"/>
            </a:pPr>
            <a:r>
              <a:rPr lang="en" sz="1200">
                <a:solidFill>
                  <a:schemeClr val="accent1"/>
                </a:solidFill>
                <a:latin typeface="Lato"/>
                <a:ea typeface="Lato"/>
                <a:cs typeface="Lato"/>
                <a:sym typeface="Lato"/>
              </a:rPr>
              <a:t>The number of credit lines suggests that having more credit lines slightly decreases the likelihood of the loan default. This might be counterintuitive and warrants further investigation.</a:t>
            </a:r>
            <a:endParaRPr sz="1200">
              <a:solidFill>
                <a:schemeClr val="accent1"/>
              </a:solidFill>
              <a:latin typeface="Lato"/>
              <a:ea typeface="Lato"/>
              <a:cs typeface="Lato"/>
              <a:sym typeface="Lato"/>
            </a:endParaRPr>
          </a:p>
          <a:p>
            <a:pPr indent="-304800" lvl="0" marL="457200" rtl="0" algn="l">
              <a:lnSpc>
                <a:spcPct val="115000"/>
              </a:lnSpc>
              <a:spcBef>
                <a:spcPts val="1000"/>
              </a:spcBef>
              <a:spcAft>
                <a:spcPts val="0"/>
              </a:spcAft>
              <a:buClr>
                <a:schemeClr val="accent1"/>
              </a:buClr>
              <a:buSzPts val="1200"/>
              <a:buFont typeface="Lato"/>
              <a:buChar char="●"/>
            </a:pPr>
            <a:r>
              <a:rPr lang="en" sz="1200">
                <a:solidFill>
                  <a:schemeClr val="accent1"/>
                </a:solidFill>
                <a:latin typeface="Lato"/>
                <a:ea typeface="Lato"/>
                <a:cs typeface="Lato"/>
                <a:sym typeface="Lato"/>
              </a:rPr>
              <a:t>Debt to Income Ratio, a negative coefficient suggests that as one's debt relative to their income increases, the likelihood of the loan default  slightly decreases, which might seem unexpected.</a:t>
            </a:r>
            <a:endParaRPr sz="1200">
              <a:solidFill>
                <a:schemeClr val="accent1"/>
              </a:solidFill>
              <a:latin typeface="Lato"/>
              <a:ea typeface="Lato"/>
              <a:cs typeface="Lato"/>
              <a:sym typeface="Lato"/>
            </a:endParaRPr>
          </a:p>
          <a:p>
            <a:pPr indent="-304800" lvl="0" marL="457200" rtl="0" algn="l">
              <a:lnSpc>
                <a:spcPct val="115000"/>
              </a:lnSpc>
              <a:spcBef>
                <a:spcPts val="1000"/>
              </a:spcBef>
              <a:spcAft>
                <a:spcPts val="0"/>
              </a:spcAft>
              <a:buClr>
                <a:schemeClr val="accent1"/>
              </a:buClr>
              <a:buSzPts val="1200"/>
              <a:buFont typeface="Lato"/>
              <a:buChar char="●"/>
            </a:pPr>
            <a:r>
              <a:rPr lang="en" sz="1200">
                <a:solidFill>
                  <a:schemeClr val="accent1"/>
                </a:solidFill>
                <a:latin typeface="Lato"/>
                <a:ea typeface="Lato"/>
                <a:cs typeface="Lato"/>
                <a:sym typeface="Lato"/>
              </a:rPr>
              <a:t>The number of delinquent credit lines, a positive coefficient indicates that as delinquencies increase, the likelihood of the loan default  increases, which is intuitive.</a:t>
            </a:r>
            <a:endParaRPr sz="1200">
              <a:solidFill>
                <a:schemeClr val="accent1"/>
              </a:solidFill>
              <a:latin typeface="Lato"/>
              <a:ea typeface="Lato"/>
              <a:cs typeface="Lato"/>
              <a:sym typeface="Lato"/>
            </a:endParaRPr>
          </a:p>
          <a:p>
            <a:pPr indent="-304800" lvl="0" marL="457200" rtl="0" algn="l">
              <a:lnSpc>
                <a:spcPct val="115000"/>
              </a:lnSpc>
              <a:spcBef>
                <a:spcPts val="1500"/>
              </a:spcBef>
              <a:spcAft>
                <a:spcPts val="1000"/>
              </a:spcAft>
              <a:buClr>
                <a:schemeClr val="accent1"/>
              </a:buClr>
              <a:buSzPts val="1200"/>
              <a:buFont typeface="Lato"/>
              <a:buChar char="●"/>
            </a:pPr>
            <a:r>
              <a:rPr lang="en" sz="1200">
                <a:solidFill>
                  <a:schemeClr val="accent1"/>
                </a:solidFill>
                <a:latin typeface="Lato"/>
                <a:ea typeface="Lato"/>
                <a:cs typeface="Lato"/>
                <a:sym typeface="Lato"/>
              </a:rPr>
              <a:t>Missing Values Flags: Variables like DEBTINC_missing_values_flag likely indicate whether the primary value was missing. A positive coefficient for a missing values flag might suggest that records with missing data for that particular variable have a slightly higher likelihood of the loan default .</a:t>
            </a:r>
            <a:endParaRPr sz="1200">
              <a:solidFill>
                <a:srgbClr val="374151"/>
              </a:solidFill>
              <a:highlight>
                <a:srgbClr val="F7F7F8"/>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0" y="0"/>
            <a:ext cx="9144000" cy="5352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Decision Tree</a:t>
            </a:r>
            <a:endParaRPr>
              <a:solidFill>
                <a:schemeClr val="lt1"/>
              </a:solidFill>
            </a:endParaRPr>
          </a:p>
        </p:txBody>
      </p:sp>
      <p:sp>
        <p:nvSpPr>
          <p:cNvPr id="250" name="Google Shape;250;p33"/>
          <p:cNvSpPr/>
          <p:nvPr/>
        </p:nvSpPr>
        <p:spPr>
          <a:xfrm>
            <a:off x="173725" y="610350"/>
            <a:ext cx="8789700" cy="845700"/>
          </a:xfrm>
          <a:prstGeom prst="wedgeRectCallout">
            <a:avLst>
              <a:gd fmla="val -20833" name="adj1"/>
              <a:gd fmla="val 625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 name="Google Shape;251;p33"/>
          <p:cNvSpPr/>
          <p:nvPr/>
        </p:nvSpPr>
        <p:spPr>
          <a:xfrm>
            <a:off x="173725" y="1456050"/>
            <a:ext cx="8789700" cy="845700"/>
          </a:xfrm>
          <a:prstGeom prst="wedgeRectCallout">
            <a:avLst>
              <a:gd fmla="val -20833" name="adj1"/>
              <a:gd fmla="val 625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 name="Google Shape;252;p33"/>
          <p:cNvSpPr/>
          <p:nvPr/>
        </p:nvSpPr>
        <p:spPr>
          <a:xfrm>
            <a:off x="173725" y="2308050"/>
            <a:ext cx="8789700" cy="1159800"/>
          </a:xfrm>
          <a:prstGeom prst="wedgeRectCallout">
            <a:avLst>
              <a:gd fmla="val -20833" name="adj1"/>
              <a:gd fmla="val 62500" name="adj2"/>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 name="Google Shape;253;p33"/>
          <p:cNvSpPr txBox="1"/>
          <p:nvPr/>
        </p:nvSpPr>
        <p:spPr>
          <a:xfrm>
            <a:off x="118800" y="535200"/>
            <a:ext cx="8906400" cy="439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None/>
            </a:pPr>
            <a:r>
              <a:rPr b="1" lang="en" u="sng">
                <a:solidFill>
                  <a:schemeClr val="accent1"/>
                </a:solidFill>
                <a:latin typeface="Lato"/>
                <a:ea typeface="Lato"/>
                <a:cs typeface="Lato"/>
                <a:sym typeface="Lato"/>
              </a:rPr>
              <a:t>Level 1</a:t>
            </a:r>
            <a:r>
              <a:rPr lang="en" u="sng">
                <a:solidFill>
                  <a:schemeClr val="accent1"/>
                </a:solidFill>
                <a:latin typeface="Lato"/>
                <a:ea typeface="Lato"/>
                <a:cs typeface="Lato"/>
                <a:sym typeface="Lato"/>
              </a:rPr>
              <a:t>:  </a:t>
            </a:r>
            <a:r>
              <a:rPr lang="en">
                <a:solidFill>
                  <a:schemeClr val="accent1"/>
                </a:solidFill>
                <a:latin typeface="Lato"/>
                <a:ea typeface="Lato"/>
                <a:cs typeface="Lato"/>
                <a:sym typeface="Lato"/>
              </a:rPr>
              <a:t> The first split in the tree is on the variable DEBTING missing_values_flag. This variable indicates whether there are any missing values in the data for Debt-to-income ratio of the applicant. If there are any missing values, then the applicant is more likely to default on the loan. </a:t>
            </a:r>
            <a:endParaRPr>
              <a:solidFill>
                <a:schemeClr val="accent1"/>
              </a:solidFill>
              <a:latin typeface="Lato"/>
              <a:ea typeface="Lato"/>
              <a:cs typeface="Lato"/>
              <a:sym typeface="Lato"/>
            </a:endParaRPr>
          </a:p>
          <a:p>
            <a:pPr indent="0" lvl="0" marL="0" marR="0" rtl="0" algn="l">
              <a:lnSpc>
                <a:spcPct val="115000"/>
              </a:lnSpc>
              <a:spcBef>
                <a:spcPts val="1500"/>
              </a:spcBef>
              <a:spcAft>
                <a:spcPts val="0"/>
              </a:spcAft>
              <a:buNone/>
            </a:pPr>
            <a:r>
              <a:rPr b="1" lang="en" u="sng">
                <a:solidFill>
                  <a:schemeClr val="accent1"/>
                </a:solidFill>
                <a:latin typeface="Lato"/>
                <a:ea typeface="Lato"/>
                <a:cs typeface="Lato"/>
                <a:sym typeface="Lato"/>
              </a:rPr>
              <a:t>Level 2</a:t>
            </a:r>
            <a:r>
              <a:rPr lang="en" u="sng">
                <a:solidFill>
                  <a:schemeClr val="accent1"/>
                </a:solidFill>
                <a:latin typeface="Lato"/>
                <a:ea typeface="Lato"/>
                <a:cs typeface="Lato"/>
                <a:sym typeface="Lato"/>
              </a:rPr>
              <a:t>:</a:t>
            </a:r>
            <a:r>
              <a:rPr lang="en">
                <a:solidFill>
                  <a:schemeClr val="accent1"/>
                </a:solidFill>
                <a:latin typeface="Lato"/>
                <a:ea typeface="Lato"/>
                <a:cs typeface="Lato"/>
                <a:sym typeface="Lato"/>
              </a:rPr>
              <a:t>   The second split in the tree is on the variable DEBTINC. This variable measures the applicant's debt-to-income ratio. Borrowers with a high debt-to-income ratio are more likely to default on their loans because they have less money available to make their monthly payments.</a:t>
            </a:r>
            <a:endParaRPr>
              <a:solidFill>
                <a:schemeClr val="accent1"/>
              </a:solidFill>
              <a:latin typeface="Lato"/>
              <a:ea typeface="Lato"/>
              <a:cs typeface="Lato"/>
              <a:sym typeface="Lato"/>
            </a:endParaRPr>
          </a:p>
          <a:p>
            <a:pPr indent="0" lvl="0" marL="0" marR="0" rtl="0" algn="l">
              <a:lnSpc>
                <a:spcPct val="115000"/>
              </a:lnSpc>
              <a:spcBef>
                <a:spcPts val="1500"/>
              </a:spcBef>
              <a:spcAft>
                <a:spcPts val="0"/>
              </a:spcAft>
              <a:buNone/>
            </a:pPr>
            <a:r>
              <a:rPr b="1" lang="en" u="sng">
                <a:solidFill>
                  <a:schemeClr val="accent1"/>
                </a:solidFill>
                <a:latin typeface="Lato"/>
                <a:ea typeface="Lato"/>
                <a:cs typeface="Lato"/>
                <a:sym typeface="Lato"/>
              </a:rPr>
              <a:t>Level 3</a:t>
            </a:r>
            <a:r>
              <a:rPr lang="en" u="sng">
                <a:solidFill>
                  <a:schemeClr val="accent1"/>
                </a:solidFill>
                <a:latin typeface="Lato"/>
                <a:ea typeface="Lato"/>
                <a:cs typeface="Lato"/>
                <a:sym typeface="Lato"/>
              </a:rPr>
              <a:t>:</a:t>
            </a:r>
            <a:r>
              <a:rPr lang="en">
                <a:solidFill>
                  <a:schemeClr val="accent1"/>
                </a:solidFill>
                <a:latin typeface="Lato"/>
                <a:ea typeface="Lato"/>
                <a:cs typeface="Lato"/>
                <a:sym typeface="Lato"/>
              </a:rPr>
              <a:t>  The third split in the tree is on the variable VALUE. This variable measures the value of the applicant's property. Borrowers with a high value-to-loan ratio (LTV) are more likely to default on their loans because they have less equity in their homes. This means that they are more likely to walk away from their homes if they are unable to make their mortgage payments.</a:t>
            </a:r>
            <a:endParaRPr>
              <a:solidFill>
                <a:schemeClr val="accent1"/>
              </a:solidFill>
              <a:latin typeface="Lato"/>
              <a:ea typeface="Lato"/>
              <a:cs typeface="Lato"/>
              <a:sym typeface="Lato"/>
            </a:endParaRPr>
          </a:p>
          <a:p>
            <a:pPr indent="0" lvl="0" marL="0" marR="0" rtl="0" algn="l">
              <a:lnSpc>
                <a:spcPct val="115000"/>
              </a:lnSpc>
              <a:spcBef>
                <a:spcPts val="1500"/>
              </a:spcBef>
              <a:spcAft>
                <a:spcPts val="0"/>
              </a:spcAft>
              <a:buNone/>
            </a:pPr>
            <a:r>
              <a:rPr b="1" lang="en" u="sng">
                <a:solidFill>
                  <a:schemeClr val="accent1"/>
                </a:solidFill>
                <a:latin typeface="Lato"/>
                <a:ea typeface="Lato"/>
                <a:cs typeface="Lato"/>
                <a:sym typeface="Lato"/>
              </a:rPr>
              <a:t>Conclusion</a:t>
            </a:r>
            <a:r>
              <a:rPr lang="en">
                <a:solidFill>
                  <a:schemeClr val="accent1"/>
                </a:solidFill>
                <a:latin typeface="Lato"/>
                <a:ea typeface="Lato"/>
                <a:cs typeface="Lato"/>
                <a:sym typeface="Lato"/>
              </a:rPr>
              <a:t>:</a:t>
            </a:r>
            <a:endParaRPr>
              <a:solidFill>
                <a:schemeClr val="accent1"/>
              </a:solidFill>
              <a:latin typeface="Lato"/>
              <a:ea typeface="Lato"/>
              <a:cs typeface="Lato"/>
              <a:sym typeface="Lato"/>
            </a:endParaRPr>
          </a:p>
          <a:p>
            <a:pPr indent="0" lvl="0" marL="0" marR="0" rtl="0" algn="l">
              <a:lnSpc>
                <a:spcPct val="115000"/>
              </a:lnSpc>
              <a:spcBef>
                <a:spcPts val="1500"/>
              </a:spcBef>
              <a:spcAft>
                <a:spcPts val="1000"/>
              </a:spcAft>
              <a:buNone/>
            </a:pPr>
            <a:r>
              <a:rPr lang="en">
                <a:solidFill>
                  <a:schemeClr val="accent1"/>
                </a:solidFill>
                <a:latin typeface="Lato"/>
                <a:ea typeface="Lato"/>
                <a:cs typeface="Lato"/>
                <a:sym typeface="Lato"/>
              </a:rPr>
              <a:t>The decision tree analysis shows that the most important factors in predicting loan default are debt-to-income ratio, recent delinquencies, and number of existing credit lines. Borrowers with a high debt-to-income ratio, recent delinquencies, or a high number of existing credit lines are more likely to default on their loans. </a:t>
            </a:r>
            <a:endParaRPr>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nvSpPr>
        <p:spPr>
          <a:xfrm>
            <a:off x="-114350" y="7107175"/>
            <a:ext cx="10289400" cy="30708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0"/>
              </a:spcBef>
              <a:spcAft>
                <a:spcPts val="0"/>
              </a:spcAft>
              <a:buClr>
                <a:srgbClr val="374151"/>
              </a:buClr>
              <a:buSzPts val="1200"/>
              <a:buFont typeface="Roboto"/>
              <a:buNone/>
            </a:pPr>
            <a:r>
              <a:t/>
            </a:r>
            <a:endParaRPr>
              <a:solidFill>
                <a:schemeClr val="accent1"/>
              </a:solidFill>
              <a:latin typeface="Lato"/>
              <a:ea typeface="Lato"/>
              <a:cs typeface="Lato"/>
              <a:sym typeface="Lato"/>
            </a:endParaRPr>
          </a:p>
          <a:p>
            <a:pPr indent="-228600" lvl="0" marL="457200" rtl="0" algn="l">
              <a:lnSpc>
                <a:spcPct val="115000"/>
              </a:lnSpc>
              <a:spcBef>
                <a:spcPts val="0"/>
              </a:spcBef>
              <a:spcAft>
                <a:spcPts val="0"/>
              </a:spcAft>
              <a:buClr>
                <a:srgbClr val="374151"/>
              </a:buClr>
              <a:buSzPts val="1200"/>
              <a:buFont typeface="Roboto"/>
              <a:buNone/>
            </a:pPr>
            <a:r>
              <a:rPr lang="en">
                <a:solidFill>
                  <a:schemeClr val="accent1"/>
                </a:solidFill>
                <a:latin typeface="Lato"/>
                <a:ea typeface="Lato"/>
                <a:cs typeface="Lato"/>
                <a:sym typeface="Lato"/>
              </a:rPr>
              <a:t>Support:</a:t>
            </a:r>
            <a:endParaRPr>
              <a:solidFill>
                <a:schemeClr val="accent1"/>
              </a:solidFill>
              <a:latin typeface="Lato"/>
              <a:ea typeface="Lato"/>
              <a:cs typeface="Lato"/>
              <a:sym typeface="Lato"/>
            </a:endParaRPr>
          </a:p>
          <a:p>
            <a:pPr indent="-304800" lvl="1" marL="914400" rtl="0" algn="l">
              <a:lnSpc>
                <a:spcPct val="115000"/>
              </a:lnSpc>
              <a:spcBef>
                <a:spcPts val="0"/>
              </a:spcBef>
              <a:spcAft>
                <a:spcPts val="0"/>
              </a:spcAft>
              <a:buClr>
                <a:srgbClr val="374151"/>
              </a:buClr>
              <a:buSzPts val="1200"/>
              <a:buFont typeface="Roboto"/>
              <a:buChar char="●"/>
            </a:pPr>
            <a:r>
              <a:rPr lang="en">
                <a:solidFill>
                  <a:schemeClr val="accent1"/>
                </a:solidFill>
                <a:latin typeface="Lato"/>
                <a:ea typeface="Lato"/>
                <a:cs typeface="Lato"/>
                <a:sym typeface="Lato"/>
              </a:rPr>
              <a:t>This represents the actual number of instances of repayments and defaults in the training and test datasets, giving an idea of the data distribution.</a:t>
            </a:r>
            <a:endParaRPr>
              <a:solidFill>
                <a:schemeClr val="accent1"/>
              </a:solidFill>
              <a:latin typeface="Lato"/>
              <a:ea typeface="Lato"/>
              <a:cs typeface="Lato"/>
              <a:sym typeface="Lato"/>
            </a:endParaRPr>
          </a:p>
          <a:p>
            <a:pPr indent="-228600" lvl="0" marL="457200" rtl="0" algn="l">
              <a:lnSpc>
                <a:spcPct val="115000"/>
              </a:lnSpc>
              <a:spcBef>
                <a:spcPts val="0"/>
              </a:spcBef>
              <a:spcAft>
                <a:spcPts val="0"/>
              </a:spcAft>
              <a:buClr>
                <a:srgbClr val="374151"/>
              </a:buClr>
              <a:buSzPts val="1200"/>
              <a:buFont typeface="Roboto"/>
              <a:buNone/>
            </a:pPr>
            <a:r>
              <a:t/>
            </a:r>
            <a:endParaRPr>
              <a:solidFill>
                <a:schemeClr val="accent1"/>
              </a:solidFill>
              <a:latin typeface="Lato"/>
              <a:ea typeface="Lato"/>
              <a:cs typeface="Lato"/>
              <a:sym typeface="Lato"/>
            </a:endParaRPr>
          </a:p>
          <a:p>
            <a:pPr indent="-228600" lvl="0" marL="457200" rtl="0" algn="l">
              <a:lnSpc>
                <a:spcPct val="115000"/>
              </a:lnSpc>
              <a:spcBef>
                <a:spcPts val="0"/>
              </a:spcBef>
              <a:spcAft>
                <a:spcPts val="0"/>
              </a:spcAft>
              <a:buClr>
                <a:srgbClr val="374151"/>
              </a:buClr>
              <a:buSzPts val="1200"/>
              <a:buFont typeface="Roboto"/>
              <a:buNone/>
            </a:pPr>
            <a:r>
              <a:rPr lang="en">
                <a:solidFill>
                  <a:schemeClr val="accent1"/>
                </a:solidFill>
                <a:latin typeface="Lato"/>
                <a:ea typeface="Lato"/>
                <a:cs typeface="Lato"/>
                <a:sym typeface="Lato"/>
              </a:rPr>
              <a:t>Macro and Weighted Averages:</a:t>
            </a:r>
            <a:endParaRPr>
              <a:solidFill>
                <a:schemeClr val="accent1"/>
              </a:solidFill>
              <a:latin typeface="Lato"/>
              <a:ea typeface="Lato"/>
              <a:cs typeface="Lato"/>
              <a:sym typeface="Lato"/>
            </a:endParaRPr>
          </a:p>
          <a:p>
            <a:pPr indent="-304800" lvl="1" marL="914400" rtl="0" algn="l">
              <a:lnSpc>
                <a:spcPct val="115000"/>
              </a:lnSpc>
              <a:spcBef>
                <a:spcPts val="0"/>
              </a:spcBef>
              <a:spcAft>
                <a:spcPts val="0"/>
              </a:spcAft>
              <a:buClr>
                <a:srgbClr val="374151"/>
              </a:buClr>
              <a:buSzPts val="1200"/>
              <a:buFont typeface="Roboto"/>
              <a:buChar char="●"/>
            </a:pPr>
            <a:r>
              <a:rPr lang="en">
                <a:solidFill>
                  <a:schemeClr val="accent1"/>
                </a:solidFill>
                <a:latin typeface="Lato"/>
                <a:ea typeface="Lato"/>
                <a:cs typeface="Lato"/>
                <a:sym typeface="Lato"/>
              </a:rPr>
              <a:t>The averages, especially the macro average, help underline that the model is slightly less adept at predicting defaults (class 1) than repayments (class 0) in the test set.</a:t>
            </a:r>
            <a:endParaRPr>
              <a:solidFill>
                <a:schemeClr val="accent1"/>
              </a:solidFill>
              <a:latin typeface="Lato"/>
              <a:ea typeface="Lato"/>
              <a:cs typeface="Lato"/>
              <a:sym typeface="Lato"/>
            </a:endParaRPr>
          </a:p>
          <a:p>
            <a:pPr indent="0" lvl="0" marL="0" rtl="0" algn="l">
              <a:lnSpc>
                <a:spcPct val="115000"/>
              </a:lnSpc>
              <a:spcBef>
                <a:spcPts val="1500"/>
              </a:spcBef>
              <a:spcAft>
                <a:spcPts val="0"/>
              </a:spcAft>
              <a:buNone/>
            </a:pPr>
            <a:r>
              <a:rPr lang="en">
                <a:solidFill>
                  <a:schemeClr val="accent1"/>
                </a:solidFill>
                <a:latin typeface="Lato"/>
                <a:ea typeface="Lato"/>
                <a:cs typeface="Lato"/>
                <a:sym typeface="Lato"/>
              </a:rPr>
              <a:t>Contextual Summary: The model is exceptionally adept at predicting loan outcomes in the training set. In real-world scenarios (test set), it remains highly reliable, particularly for predicting repayments. However, lenders should be cautious as the model might miss out on identifying 1 in 4 actual defaults, potentially leading to financial risks.</a:t>
            </a:r>
            <a:endParaRPr sz="1200">
              <a:solidFill>
                <a:srgbClr val="374151"/>
              </a:solidFill>
              <a:highlight>
                <a:srgbClr val="F7F7F8"/>
              </a:highlight>
              <a:latin typeface="Roboto"/>
              <a:ea typeface="Roboto"/>
              <a:cs typeface="Roboto"/>
              <a:sym typeface="Roboto"/>
            </a:endParaRPr>
          </a:p>
        </p:txBody>
      </p:sp>
      <p:grpSp>
        <p:nvGrpSpPr>
          <p:cNvPr id="259" name="Google Shape;259;p34"/>
          <p:cNvGrpSpPr/>
          <p:nvPr/>
        </p:nvGrpSpPr>
        <p:grpSpPr>
          <a:xfrm>
            <a:off x="4100" y="929156"/>
            <a:ext cx="9143618" cy="956647"/>
            <a:chOff x="424809" y="1177862"/>
            <a:chExt cx="8294283" cy="849900"/>
          </a:xfrm>
        </p:grpSpPr>
        <p:sp>
          <p:nvSpPr>
            <p:cNvPr id="260" name="Google Shape;260;p34"/>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4"/>
          <p:cNvSpPr txBox="1"/>
          <p:nvPr/>
        </p:nvSpPr>
        <p:spPr>
          <a:xfrm>
            <a:off x="-460700" y="1161475"/>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PRECISION</a:t>
            </a:r>
            <a:endParaRPr b="1" sz="1600"/>
          </a:p>
        </p:txBody>
      </p:sp>
      <p:sp>
        <p:nvSpPr>
          <p:cNvPr id="263" name="Google Shape;263;p34"/>
          <p:cNvSpPr txBox="1"/>
          <p:nvPr/>
        </p:nvSpPr>
        <p:spPr>
          <a:xfrm>
            <a:off x="1227500" y="929125"/>
            <a:ext cx="792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Training: every time the model predicted a loan would be repaid or defaulted, it was correct.</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Test:  When the model predicted that a loan would be repaid, it was right 93.9% of the time. When it predicted a loan would default, it was right 84.6% of the time.</a:t>
            </a:r>
            <a:r>
              <a:rPr lang="en" sz="1200">
                <a:solidFill>
                  <a:schemeClr val="lt1"/>
                </a:solidFill>
                <a:highlight>
                  <a:srgbClr val="F7F7F8"/>
                </a:highlight>
                <a:latin typeface="Roboto"/>
                <a:ea typeface="Roboto"/>
                <a:cs typeface="Roboto"/>
                <a:sym typeface="Roboto"/>
              </a:rPr>
              <a:t> </a:t>
            </a:r>
            <a:endParaRPr sz="1200">
              <a:solidFill>
                <a:schemeClr val="lt1"/>
              </a:solidFill>
              <a:highlight>
                <a:srgbClr val="F7F7F8"/>
              </a:highlight>
              <a:latin typeface="Roboto"/>
              <a:ea typeface="Roboto"/>
              <a:cs typeface="Roboto"/>
              <a:sym typeface="Roboto"/>
            </a:endParaRPr>
          </a:p>
        </p:txBody>
      </p:sp>
      <p:grpSp>
        <p:nvGrpSpPr>
          <p:cNvPr id="264" name="Google Shape;264;p34"/>
          <p:cNvGrpSpPr/>
          <p:nvPr/>
        </p:nvGrpSpPr>
        <p:grpSpPr>
          <a:xfrm>
            <a:off x="300" y="1929044"/>
            <a:ext cx="9143618" cy="956647"/>
            <a:chOff x="424809" y="1177862"/>
            <a:chExt cx="8294283" cy="849900"/>
          </a:xfrm>
        </p:grpSpPr>
        <p:sp>
          <p:nvSpPr>
            <p:cNvPr id="265" name="Google Shape;265;p34"/>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4"/>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34"/>
          <p:cNvSpPr txBox="1"/>
          <p:nvPr/>
        </p:nvSpPr>
        <p:spPr>
          <a:xfrm>
            <a:off x="-384500" y="2126588"/>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RECALL</a:t>
            </a:r>
            <a:endParaRPr b="1" sz="1600"/>
          </a:p>
        </p:txBody>
      </p:sp>
      <p:sp>
        <p:nvSpPr>
          <p:cNvPr id="268" name="Google Shape;268;p34"/>
          <p:cNvSpPr txBox="1"/>
          <p:nvPr/>
        </p:nvSpPr>
        <p:spPr>
          <a:xfrm>
            <a:off x="1223700" y="1929013"/>
            <a:ext cx="792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500"/>
              </a:spcAft>
              <a:buNone/>
            </a:pPr>
            <a:r>
              <a:rPr lang="en">
                <a:solidFill>
                  <a:schemeClr val="lt1"/>
                </a:solidFill>
                <a:latin typeface="Lato"/>
                <a:ea typeface="Lato"/>
                <a:cs typeface="Lato"/>
                <a:sym typeface="Lato"/>
              </a:rPr>
              <a:t>T</a:t>
            </a:r>
            <a:r>
              <a:rPr lang="en">
                <a:solidFill>
                  <a:schemeClr val="lt1"/>
                </a:solidFill>
                <a:latin typeface="Lato"/>
                <a:ea typeface="Lato"/>
                <a:cs typeface="Lato"/>
                <a:sym typeface="Lato"/>
              </a:rPr>
              <a:t>raining: The model correctly identified all instances where loans were repaid and defaulted.Test: The Model successfully identified 96.7% of all actual repayments and only 74.1% of actual defaults. This indicates a greater chance of missing potential defaults in the real-world scenarios </a:t>
            </a:r>
            <a:endParaRPr>
              <a:solidFill>
                <a:schemeClr val="lt1"/>
              </a:solidFill>
              <a:latin typeface="Lato"/>
              <a:ea typeface="Lato"/>
              <a:cs typeface="Lato"/>
              <a:sym typeface="Lato"/>
            </a:endParaRPr>
          </a:p>
        </p:txBody>
      </p:sp>
      <p:grpSp>
        <p:nvGrpSpPr>
          <p:cNvPr id="269" name="Google Shape;269;p34"/>
          <p:cNvGrpSpPr/>
          <p:nvPr/>
        </p:nvGrpSpPr>
        <p:grpSpPr>
          <a:xfrm>
            <a:off x="287" y="2928981"/>
            <a:ext cx="9143618" cy="956647"/>
            <a:chOff x="424809" y="1177862"/>
            <a:chExt cx="8294283" cy="849900"/>
          </a:xfrm>
        </p:grpSpPr>
        <p:sp>
          <p:nvSpPr>
            <p:cNvPr id="270" name="Google Shape;270;p34"/>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34"/>
          <p:cNvSpPr txBox="1"/>
          <p:nvPr/>
        </p:nvSpPr>
        <p:spPr>
          <a:xfrm>
            <a:off x="-460712" y="3120275"/>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F1-SCORE</a:t>
            </a:r>
            <a:endParaRPr b="1" sz="1600"/>
          </a:p>
        </p:txBody>
      </p:sp>
      <p:sp>
        <p:nvSpPr>
          <p:cNvPr id="273" name="Google Shape;273;p34"/>
          <p:cNvSpPr txBox="1"/>
          <p:nvPr/>
        </p:nvSpPr>
        <p:spPr>
          <a:xfrm>
            <a:off x="1223688" y="2928950"/>
            <a:ext cx="792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Training: The perfect balance of precision and recall indicates a flawless prediction for both.</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Test: While the model's predictions for repayments are near perfect, it has some difficulty in accurately predicting defaults when considering both precision and recall.</a:t>
            </a:r>
            <a:endParaRPr>
              <a:solidFill>
                <a:schemeClr val="lt1"/>
              </a:solidFill>
              <a:latin typeface="Lato"/>
              <a:ea typeface="Lato"/>
              <a:cs typeface="Lato"/>
              <a:sym typeface="Lato"/>
            </a:endParaRPr>
          </a:p>
        </p:txBody>
      </p:sp>
      <p:grpSp>
        <p:nvGrpSpPr>
          <p:cNvPr id="274" name="Google Shape;274;p34"/>
          <p:cNvGrpSpPr/>
          <p:nvPr/>
        </p:nvGrpSpPr>
        <p:grpSpPr>
          <a:xfrm>
            <a:off x="300" y="3928931"/>
            <a:ext cx="9143618" cy="956647"/>
            <a:chOff x="424809" y="1177862"/>
            <a:chExt cx="8294283" cy="849900"/>
          </a:xfrm>
        </p:grpSpPr>
        <p:sp>
          <p:nvSpPr>
            <p:cNvPr id="275" name="Google Shape;275;p34"/>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34"/>
          <p:cNvSpPr txBox="1"/>
          <p:nvPr/>
        </p:nvSpPr>
        <p:spPr>
          <a:xfrm>
            <a:off x="-478150" y="4174850"/>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ACCURACY</a:t>
            </a:r>
            <a:endParaRPr b="1" sz="1600"/>
          </a:p>
        </p:txBody>
      </p:sp>
      <p:sp>
        <p:nvSpPr>
          <p:cNvPr id="278" name="Google Shape;278;p34"/>
          <p:cNvSpPr txBox="1"/>
          <p:nvPr/>
        </p:nvSpPr>
        <p:spPr>
          <a:xfrm>
            <a:off x="1223700" y="3928900"/>
            <a:ext cx="792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Training: Correct prediction made about a loan, whether it'd be repaid or defaulted</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Test: 92.3% of the time, the model's prediction about a loan's outcome (repayment or default) was correct, indicating a reliable model but not as impeccable as the training data suggested.</a:t>
            </a:r>
            <a:endParaRPr>
              <a:solidFill>
                <a:schemeClr val="lt1"/>
              </a:solidFill>
              <a:latin typeface="Lato"/>
              <a:ea typeface="Lato"/>
              <a:cs typeface="Lato"/>
              <a:sym typeface="Lato"/>
            </a:endParaRPr>
          </a:p>
        </p:txBody>
      </p:sp>
      <p:sp>
        <p:nvSpPr>
          <p:cNvPr id="279" name="Google Shape;279;p34"/>
          <p:cNvSpPr txBox="1"/>
          <p:nvPr>
            <p:ph idx="4294967295" type="title"/>
          </p:nvPr>
        </p:nvSpPr>
        <p:spPr>
          <a:xfrm>
            <a:off x="0" y="-25750"/>
            <a:ext cx="9143700" cy="5352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Random Forest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nvSpPr>
        <p:spPr>
          <a:xfrm>
            <a:off x="-114350" y="7107175"/>
            <a:ext cx="10289400" cy="30708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0"/>
              </a:spcBef>
              <a:spcAft>
                <a:spcPts val="0"/>
              </a:spcAft>
              <a:buClr>
                <a:srgbClr val="374151"/>
              </a:buClr>
              <a:buSzPts val="1200"/>
              <a:buFont typeface="Roboto"/>
              <a:buNone/>
            </a:pPr>
            <a:r>
              <a:t/>
            </a:r>
            <a:endParaRPr>
              <a:solidFill>
                <a:schemeClr val="accent1"/>
              </a:solidFill>
              <a:latin typeface="Lato"/>
              <a:ea typeface="Lato"/>
              <a:cs typeface="Lato"/>
              <a:sym typeface="Lato"/>
            </a:endParaRPr>
          </a:p>
          <a:p>
            <a:pPr indent="-228600" lvl="0" marL="457200" rtl="0" algn="l">
              <a:lnSpc>
                <a:spcPct val="115000"/>
              </a:lnSpc>
              <a:spcBef>
                <a:spcPts val="0"/>
              </a:spcBef>
              <a:spcAft>
                <a:spcPts val="0"/>
              </a:spcAft>
              <a:buClr>
                <a:srgbClr val="374151"/>
              </a:buClr>
              <a:buSzPts val="1200"/>
              <a:buFont typeface="Roboto"/>
              <a:buNone/>
            </a:pPr>
            <a:r>
              <a:rPr lang="en">
                <a:solidFill>
                  <a:schemeClr val="accent1"/>
                </a:solidFill>
                <a:latin typeface="Lato"/>
                <a:ea typeface="Lato"/>
                <a:cs typeface="Lato"/>
                <a:sym typeface="Lato"/>
              </a:rPr>
              <a:t>Support:</a:t>
            </a:r>
            <a:endParaRPr>
              <a:solidFill>
                <a:schemeClr val="accent1"/>
              </a:solidFill>
              <a:latin typeface="Lato"/>
              <a:ea typeface="Lato"/>
              <a:cs typeface="Lato"/>
              <a:sym typeface="Lato"/>
            </a:endParaRPr>
          </a:p>
          <a:p>
            <a:pPr indent="-304800" lvl="1" marL="914400" rtl="0" algn="l">
              <a:lnSpc>
                <a:spcPct val="115000"/>
              </a:lnSpc>
              <a:spcBef>
                <a:spcPts val="0"/>
              </a:spcBef>
              <a:spcAft>
                <a:spcPts val="0"/>
              </a:spcAft>
              <a:buClr>
                <a:srgbClr val="374151"/>
              </a:buClr>
              <a:buSzPts val="1200"/>
              <a:buFont typeface="Roboto"/>
              <a:buChar char="●"/>
            </a:pPr>
            <a:r>
              <a:rPr lang="en">
                <a:solidFill>
                  <a:schemeClr val="accent1"/>
                </a:solidFill>
                <a:latin typeface="Lato"/>
                <a:ea typeface="Lato"/>
                <a:cs typeface="Lato"/>
                <a:sym typeface="Lato"/>
              </a:rPr>
              <a:t>This represents the actual number of instances of repayments and defaults in the training and test datasets, giving an idea of the data distribution.</a:t>
            </a:r>
            <a:endParaRPr>
              <a:solidFill>
                <a:schemeClr val="accent1"/>
              </a:solidFill>
              <a:latin typeface="Lato"/>
              <a:ea typeface="Lato"/>
              <a:cs typeface="Lato"/>
              <a:sym typeface="Lato"/>
            </a:endParaRPr>
          </a:p>
          <a:p>
            <a:pPr indent="-228600" lvl="0" marL="457200" rtl="0" algn="l">
              <a:lnSpc>
                <a:spcPct val="115000"/>
              </a:lnSpc>
              <a:spcBef>
                <a:spcPts val="0"/>
              </a:spcBef>
              <a:spcAft>
                <a:spcPts val="0"/>
              </a:spcAft>
              <a:buClr>
                <a:srgbClr val="374151"/>
              </a:buClr>
              <a:buSzPts val="1200"/>
              <a:buFont typeface="Roboto"/>
              <a:buNone/>
            </a:pPr>
            <a:r>
              <a:t/>
            </a:r>
            <a:endParaRPr>
              <a:solidFill>
                <a:schemeClr val="accent1"/>
              </a:solidFill>
              <a:latin typeface="Lato"/>
              <a:ea typeface="Lato"/>
              <a:cs typeface="Lato"/>
              <a:sym typeface="Lato"/>
            </a:endParaRPr>
          </a:p>
          <a:p>
            <a:pPr indent="-228600" lvl="0" marL="457200" rtl="0" algn="l">
              <a:lnSpc>
                <a:spcPct val="115000"/>
              </a:lnSpc>
              <a:spcBef>
                <a:spcPts val="0"/>
              </a:spcBef>
              <a:spcAft>
                <a:spcPts val="0"/>
              </a:spcAft>
              <a:buClr>
                <a:srgbClr val="374151"/>
              </a:buClr>
              <a:buSzPts val="1200"/>
              <a:buFont typeface="Roboto"/>
              <a:buNone/>
            </a:pPr>
            <a:r>
              <a:rPr lang="en">
                <a:solidFill>
                  <a:schemeClr val="accent1"/>
                </a:solidFill>
                <a:latin typeface="Lato"/>
                <a:ea typeface="Lato"/>
                <a:cs typeface="Lato"/>
                <a:sym typeface="Lato"/>
              </a:rPr>
              <a:t>Macro and Weighted Averages:</a:t>
            </a:r>
            <a:endParaRPr>
              <a:solidFill>
                <a:schemeClr val="accent1"/>
              </a:solidFill>
              <a:latin typeface="Lato"/>
              <a:ea typeface="Lato"/>
              <a:cs typeface="Lato"/>
              <a:sym typeface="Lato"/>
            </a:endParaRPr>
          </a:p>
          <a:p>
            <a:pPr indent="-304800" lvl="1" marL="914400" rtl="0" algn="l">
              <a:lnSpc>
                <a:spcPct val="115000"/>
              </a:lnSpc>
              <a:spcBef>
                <a:spcPts val="0"/>
              </a:spcBef>
              <a:spcAft>
                <a:spcPts val="0"/>
              </a:spcAft>
              <a:buClr>
                <a:srgbClr val="374151"/>
              </a:buClr>
              <a:buSzPts val="1200"/>
              <a:buFont typeface="Roboto"/>
              <a:buChar char="●"/>
            </a:pPr>
            <a:r>
              <a:rPr lang="en">
                <a:solidFill>
                  <a:schemeClr val="accent1"/>
                </a:solidFill>
                <a:latin typeface="Lato"/>
                <a:ea typeface="Lato"/>
                <a:cs typeface="Lato"/>
                <a:sym typeface="Lato"/>
              </a:rPr>
              <a:t>The averages, especially the macro average, help underline that the model is slightly less adept at predicting defaults (class 1) than repayments (class 0) in the test set.</a:t>
            </a:r>
            <a:endParaRPr>
              <a:solidFill>
                <a:schemeClr val="accent1"/>
              </a:solidFill>
              <a:latin typeface="Lato"/>
              <a:ea typeface="Lato"/>
              <a:cs typeface="Lato"/>
              <a:sym typeface="Lato"/>
            </a:endParaRPr>
          </a:p>
          <a:p>
            <a:pPr indent="0" lvl="0" marL="0" rtl="0" algn="l">
              <a:lnSpc>
                <a:spcPct val="115000"/>
              </a:lnSpc>
              <a:spcBef>
                <a:spcPts val="1500"/>
              </a:spcBef>
              <a:spcAft>
                <a:spcPts val="0"/>
              </a:spcAft>
              <a:buNone/>
            </a:pPr>
            <a:r>
              <a:rPr lang="en">
                <a:solidFill>
                  <a:schemeClr val="accent1"/>
                </a:solidFill>
                <a:latin typeface="Lato"/>
                <a:ea typeface="Lato"/>
                <a:cs typeface="Lato"/>
                <a:sym typeface="Lato"/>
              </a:rPr>
              <a:t>Contextual Summary: The model is exceptionally adept at predicting loan outcomes in the training set. In real-world scenarios (test set), it remains highly reliable, particularly for predicting repayments. However, lenders should be cautious as the model might miss out on identifying 1 in 4 actual defaults, potentially leading to financial risks.</a:t>
            </a:r>
            <a:endParaRPr sz="1200">
              <a:solidFill>
                <a:srgbClr val="374151"/>
              </a:solidFill>
              <a:highlight>
                <a:srgbClr val="F7F7F8"/>
              </a:highlight>
              <a:latin typeface="Roboto"/>
              <a:ea typeface="Roboto"/>
              <a:cs typeface="Roboto"/>
              <a:sym typeface="Roboto"/>
            </a:endParaRPr>
          </a:p>
        </p:txBody>
      </p:sp>
      <p:grpSp>
        <p:nvGrpSpPr>
          <p:cNvPr id="285" name="Google Shape;285;p35"/>
          <p:cNvGrpSpPr/>
          <p:nvPr/>
        </p:nvGrpSpPr>
        <p:grpSpPr>
          <a:xfrm>
            <a:off x="4100" y="929156"/>
            <a:ext cx="9143618" cy="956647"/>
            <a:chOff x="424809" y="1177862"/>
            <a:chExt cx="8294283" cy="849900"/>
          </a:xfrm>
        </p:grpSpPr>
        <p:sp>
          <p:nvSpPr>
            <p:cNvPr id="286" name="Google Shape;286;p35"/>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35"/>
          <p:cNvSpPr txBox="1"/>
          <p:nvPr/>
        </p:nvSpPr>
        <p:spPr>
          <a:xfrm>
            <a:off x="-460700" y="1161475"/>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PRECISION</a:t>
            </a:r>
            <a:endParaRPr b="1" sz="1600"/>
          </a:p>
        </p:txBody>
      </p:sp>
      <p:sp>
        <p:nvSpPr>
          <p:cNvPr id="289" name="Google Shape;289;p35"/>
          <p:cNvSpPr txBox="1"/>
          <p:nvPr/>
        </p:nvSpPr>
        <p:spPr>
          <a:xfrm>
            <a:off x="1227500" y="929125"/>
            <a:ext cx="792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Training: every time the model predicted a loan would be repaid or defaulted, it was correct.</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Tes</a:t>
            </a:r>
            <a:r>
              <a:rPr lang="en">
                <a:solidFill>
                  <a:schemeClr val="lt1"/>
                </a:solidFill>
                <a:latin typeface="Lato"/>
                <a:ea typeface="Lato"/>
                <a:cs typeface="Lato"/>
                <a:sym typeface="Lato"/>
              </a:rPr>
              <a:t>t:  There's a 6.4% chance it wrongly predicts a defaulting loan as being repaid.there's a 15.7% chance that a loan it flags as likely to default might actually get repaid.</a:t>
            </a:r>
            <a:endParaRPr sz="1200">
              <a:solidFill>
                <a:schemeClr val="lt1"/>
              </a:solidFill>
              <a:highlight>
                <a:srgbClr val="F7F7F8"/>
              </a:highlight>
              <a:latin typeface="Roboto"/>
              <a:ea typeface="Roboto"/>
              <a:cs typeface="Roboto"/>
              <a:sym typeface="Roboto"/>
            </a:endParaRPr>
          </a:p>
        </p:txBody>
      </p:sp>
      <p:grpSp>
        <p:nvGrpSpPr>
          <p:cNvPr id="290" name="Google Shape;290;p35"/>
          <p:cNvGrpSpPr/>
          <p:nvPr/>
        </p:nvGrpSpPr>
        <p:grpSpPr>
          <a:xfrm>
            <a:off x="300" y="1929044"/>
            <a:ext cx="9143618" cy="956647"/>
            <a:chOff x="424809" y="1177862"/>
            <a:chExt cx="8294283" cy="849900"/>
          </a:xfrm>
        </p:grpSpPr>
        <p:sp>
          <p:nvSpPr>
            <p:cNvPr id="291" name="Google Shape;291;p35"/>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5"/>
          <p:cNvSpPr txBox="1"/>
          <p:nvPr/>
        </p:nvSpPr>
        <p:spPr>
          <a:xfrm>
            <a:off x="-384500" y="2126588"/>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RECALL</a:t>
            </a:r>
            <a:endParaRPr b="1" sz="1600"/>
          </a:p>
        </p:txBody>
      </p:sp>
      <p:sp>
        <p:nvSpPr>
          <p:cNvPr id="294" name="Google Shape;294;p35"/>
          <p:cNvSpPr txBox="1"/>
          <p:nvPr/>
        </p:nvSpPr>
        <p:spPr>
          <a:xfrm>
            <a:off x="1223700" y="1929013"/>
            <a:ext cx="792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Training: The model correctly identified all inst</a:t>
            </a:r>
            <a:r>
              <a:rPr lang="en">
                <a:solidFill>
                  <a:schemeClr val="lt1"/>
                </a:solidFill>
                <a:latin typeface="Lato"/>
                <a:ea typeface="Lato"/>
                <a:cs typeface="Lato"/>
                <a:sym typeface="Lato"/>
              </a:rPr>
              <a:t>ances where loans were repaid and defaulted.</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Test: The loans that were actually repaid, the model correctly identified 96.7% of them. Of all actual defaults, the model only caught 72.6%. This indicates that 27.4% of loans defaulted weren't flagged.</a:t>
            </a:r>
            <a:endParaRPr>
              <a:solidFill>
                <a:schemeClr val="lt1"/>
              </a:solidFill>
              <a:latin typeface="Lato"/>
              <a:ea typeface="Lato"/>
              <a:cs typeface="Lato"/>
              <a:sym typeface="Lato"/>
            </a:endParaRPr>
          </a:p>
        </p:txBody>
      </p:sp>
      <p:grpSp>
        <p:nvGrpSpPr>
          <p:cNvPr id="295" name="Google Shape;295;p35"/>
          <p:cNvGrpSpPr/>
          <p:nvPr/>
        </p:nvGrpSpPr>
        <p:grpSpPr>
          <a:xfrm>
            <a:off x="287" y="2928981"/>
            <a:ext cx="9143618" cy="956647"/>
            <a:chOff x="424809" y="1177862"/>
            <a:chExt cx="8294283" cy="849900"/>
          </a:xfrm>
        </p:grpSpPr>
        <p:sp>
          <p:nvSpPr>
            <p:cNvPr id="296" name="Google Shape;296;p35"/>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5"/>
          <p:cNvSpPr txBox="1"/>
          <p:nvPr/>
        </p:nvSpPr>
        <p:spPr>
          <a:xfrm>
            <a:off x="-460712" y="3120275"/>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F1-SCORE</a:t>
            </a:r>
            <a:endParaRPr b="1" sz="1600"/>
          </a:p>
        </p:txBody>
      </p:sp>
      <p:sp>
        <p:nvSpPr>
          <p:cNvPr id="299" name="Google Shape;299;p35"/>
          <p:cNvSpPr txBox="1"/>
          <p:nvPr/>
        </p:nvSpPr>
        <p:spPr>
          <a:xfrm>
            <a:off x="1223688" y="2928950"/>
            <a:ext cx="792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Training: The perfect balance of precision and recall indicates a flawless prediction for both.</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Test</a:t>
            </a:r>
            <a:r>
              <a:rPr lang="en">
                <a:solidFill>
                  <a:schemeClr val="lt1"/>
                </a:solidFill>
                <a:latin typeface="Lato"/>
                <a:ea typeface="Lato"/>
                <a:cs typeface="Lato"/>
                <a:sym typeface="Lato"/>
              </a:rPr>
              <a:t>: Defaults have a score of 0.780, suggesting a reduced balance between precision and recall after hyperparameter tuning.</a:t>
            </a:r>
            <a:endParaRPr>
              <a:solidFill>
                <a:schemeClr val="lt1"/>
              </a:solidFill>
              <a:latin typeface="Lato"/>
              <a:ea typeface="Lato"/>
              <a:cs typeface="Lato"/>
              <a:sym typeface="Lato"/>
            </a:endParaRPr>
          </a:p>
        </p:txBody>
      </p:sp>
      <p:grpSp>
        <p:nvGrpSpPr>
          <p:cNvPr id="300" name="Google Shape;300;p35"/>
          <p:cNvGrpSpPr/>
          <p:nvPr/>
        </p:nvGrpSpPr>
        <p:grpSpPr>
          <a:xfrm>
            <a:off x="300" y="3928931"/>
            <a:ext cx="9143618" cy="956647"/>
            <a:chOff x="424809" y="1177862"/>
            <a:chExt cx="8294283" cy="849900"/>
          </a:xfrm>
        </p:grpSpPr>
        <p:sp>
          <p:nvSpPr>
            <p:cNvPr id="301" name="Google Shape;301;p35"/>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35"/>
          <p:cNvSpPr txBox="1"/>
          <p:nvPr/>
        </p:nvSpPr>
        <p:spPr>
          <a:xfrm>
            <a:off x="-478150" y="4174850"/>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ACCURACY</a:t>
            </a:r>
            <a:endParaRPr b="1" sz="1600"/>
          </a:p>
        </p:txBody>
      </p:sp>
      <p:sp>
        <p:nvSpPr>
          <p:cNvPr id="304" name="Google Shape;304;p35"/>
          <p:cNvSpPr txBox="1"/>
          <p:nvPr/>
        </p:nvSpPr>
        <p:spPr>
          <a:xfrm>
            <a:off x="1223700" y="3928900"/>
            <a:ext cx="792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a:t>
            </a:r>
            <a:r>
              <a:rPr lang="en">
                <a:solidFill>
                  <a:schemeClr val="lt1"/>
                </a:solidFill>
                <a:latin typeface="Lato"/>
                <a:ea typeface="Lato"/>
                <a:cs typeface="Lato"/>
                <a:sym typeface="Lato"/>
              </a:rPr>
              <a:t>raining: Correct prediction made about a loan, whether it'd be repaid or defaulted</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Test: the model correctly predicts the loan outcome 92.1% of the time. This is a reliable model, but after hyperparameter tuning, there's a small room for improvement.</a:t>
            </a:r>
            <a:endParaRPr>
              <a:solidFill>
                <a:schemeClr val="lt1"/>
              </a:solidFill>
              <a:latin typeface="Lato"/>
              <a:ea typeface="Lato"/>
              <a:cs typeface="Lato"/>
              <a:sym typeface="Lato"/>
            </a:endParaRPr>
          </a:p>
        </p:txBody>
      </p:sp>
      <p:sp>
        <p:nvSpPr>
          <p:cNvPr id="305" name="Google Shape;305;p35"/>
          <p:cNvSpPr txBox="1"/>
          <p:nvPr>
            <p:ph idx="4294967295" type="title"/>
          </p:nvPr>
        </p:nvSpPr>
        <p:spPr>
          <a:xfrm>
            <a:off x="0" y="-25750"/>
            <a:ext cx="9143700" cy="5352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Random Forest - HyperParameter Tuning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nvSpPr>
        <p:spPr>
          <a:xfrm>
            <a:off x="-3800" y="708650"/>
            <a:ext cx="9144000" cy="26475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000">
                <a:solidFill>
                  <a:schemeClr val="lt1"/>
                </a:solidFill>
                <a:latin typeface="Lato"/>
                <a:ea typeface="Lato"/>
                <a:cs typeface="Lato"/>
                <a:sym typeface="Lato"/>
              </a:rPr>
              <a:t>The model exhibits remarkable performance on the training data, capturing both repayments and defaults perfectly. When tested on unseen data,</a:t>
            </a:r>
            <a:r>
              <a:rPr lang="en" sz="2000">
                <a:solidFill>
                  <a:schemeClr val="lt1"/>
                </a:solidFill>
              </a:rPr>
              <a:t> </a:t>
            </a:r>
            <a:r>
              <a:rPr lang="en" sz="2000">
                <a:solidFill>
                  <a:schemeClr val="lt1"/>
                </a:solidFill>
                <a:latin typeface="Lato"/>
                <a:ea typeface="Lato"/>
                <a:cs typeface="Lato"/>
                <a:sym typeface="Lato"/>
              </a:rPr>
              <a:t>the model remains strong in predicting repayments, showing confidence in distinguishing responsible borrowers. However, its capability to detect risky borrowers (defaults) has decreased after hyperparameter tuning. Specifically, for every 100 actual defaulters, the model might miss 27 of them. </a:t>
            </a:r>
            <a:endParaRPr sz="2000">
              <a:solidFill>
                <a:schemeClr val="lt1"/>
              </a:solidFill>
              <a:latin typeface="Lato"/>
              <a:ea typeface="Lato"/>
              <a:cs typeface="Lato"/>
              <a:sym typeface="Lato"/>
            </a:endParaRPr>
          </a:p>
          <a:p>
            <a:pPr indent="0" lvl="0" marL="0" marR="0" rtl="0" algn="l">
              <a:lnSpc>
                <a:spcPct val="100000"/>
              </a:lnSpc>
              <a:spcBef>
                <a:spcPts val="0"/>
              </a:spcBef>
              <a:spcAft>
                <a:spcPts val="0"/>
              </a:spcAft>
              <a:buNone/>
            </a:pPr>
            <a:r>
              <a:rPr lang="en" sz="2000">
                <a:solidFill>
                  <a:schemeClr val="lt1"/>
                </a:solidFill>
                <a:latin typeface="Lato"/>
                <a:ea typeface="Lato"/>
                <a:cs typeface="Lato"/>
                <a:sym typeface="Lato"/>
              </a:rPr>
              <a:t> the model correctly predicts the loan outcome 92.1% of the time.</a:t>
            </a:r>
            <a:endParaRPr sz="2000">
              <a:solidFill>
                <a:schemeClr val="lt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2000">
              <a:solidFill>
                <a:srgbClr val="374151"/>
              </a:solidFill>
              <a:highlight>
                <a:srgbClr val="F7F7F8"/>
              </a:highlight>
              <a:latin typeface="Roboto"/>
              <a:ea typeface="Roboto"/>
              <a:cs typeface="Roboto"/>
              <a:sym typeface="Roboto"/>
            </a:endParaRPr>
          </a:p>
        </p:txBody>
      </p:sp>
      <p:sp>
        <p:nvSpPr>
          <p:cNvPr id="311" name="Google Shape;311;p36"/>
          <p:cNvSpPr txBox="1"/>
          <p:nvPr>
            <p:ph idx="4294967295" type="title"/>
          </p:nvPr>
        </p:nvSpPr>
        <p:spPr>
          <a:xfrm>
            <a:off x="0" y="-25750"/>
            <a:ext cx="9143700" cy="5352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Random Forest - HyperParameter Tuning </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nvSpPr>
        <p:spPr>
          <a:xfrm>
            <a:off x="-114350" y="7107175"/>
            <a:ext cx="10289400" cy="30708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0"/>
              </a:spcBef>
              <a:spcAft>
                <a:spcPts val="0"/>
              </a:spcAft>
              <a:buClr>
                <a:srgbClr val="374151"/>
              </a:buClr>
              <a:buSzPts val="1200"/>
              <a:buFont typeface="Roboto"/>
              <a:buNone/>
            </a:pPr>
            <a:r>
              <a:t/>
            </a:r>
            <a:endParaRPr>
              <a:solidFill>
                <a:schemeClr val="accent1"/>
              </a:solidFill>
              <a:latin typeface="Lato"/>
              <a:ea typeface="Lato"/>
              <a:cs typeface="Lato"/>
              <a:sym typeface="Lato"/>
            </a:endParaRPr>
          </a:p>
          <a:p>
            <a:pPr indent="-228600" lvl="0" marL="457200" rtl="0" algn="l">
              <a:lnSpc>
                <a:spcPct val="115000"/>
              </a:lnSpc>
              <a:spcBef>
                <a:spcPts val="0"/>
              </a:spcBef>
              <a:spcAft>
                <a:spcPts val="0"/>
              </a:spcAft>
              <a:buClr>
                <a:srgbClr val="374151"/>
              </a:buClr>
              <a:buSzPts val="1200"/>
              <a:buFont typeface="Roboto"/>
              <a:buNone/>
            </a:pPr>
            <a:r>
              <a:rPr lang="en">
                <a:solidFill>
                  <a:schemeClr val="accent1"/>
                </a:solidFill>
                <a:latin typeface="Lato"/>
                <a:ea typeface="Lato"/>
                <a:cs typeface="Lato"/>
                <a:sym typeface="Lato"/>
              </a:rPr>
              <a:t>Support:</a:t>
            </a:r>
            <a:endParaRPr>
              <a:solidFill>
                <a:schemeClr val="accent1"/>
              </a:solidFill>
              <a:latin typeface="Lato"/>
              <a:ea typeface="Lato"/>
              <a:cs typeface="Lato"/>
              <a:sym typeface="Lato"/>
            </a:endParaRPr>
          </a:p>
          <a:p>
            <a:pPr indent="-304800" lvl="1" marL="914400" rtl="0" algn="l">
              <a:lnSpc>
                <a:spcPct val="115000"/>
              </a:lnSpc>
              <a:spcBef>
                <a:spcPts val="0"/>
              </a:spcBef>
              <a:spcAft>
                <a:spcPts val="0"/>
              </a:spcAft>
              <a:buClr>
                <a:srgbClr val="374151"/>
              </a:buClr>
              <a:buSzPts val="1200"/>
              <a:buFont typeface="Roboto"/>
              <a:buChar char="●"/>
            </a:pPr>
            <a:r>
              <a:rPr lang="en">
                <a:solidFill>
                  <a:schemeClr val="accent1"/>
                </a:solidFill>
                <a:latin typeface="Lato"/>
                <a:ea typeface="Lato"/>
                <a:cs typeface="Lato"/>
                <a:sym typeface="Lato"/>
              </a:rPr>
              <a:t>This represents the actual number of instances of repayments and defaults in the training and test datasets, giving an idea of the data distribution.</a:t>
            </a:r>
            <a:endParaRPr>
              <a:solidFill>
                <a:schemeClr val="accent1"/>
              </a:solidFill>
              <a:latin typeface="Lato"/>
              <a:ea typeface="Lato"/>
              <a:cs typeface="Lato"/>
              <a:sym typeface="Lato"/>
            </a:endParaRPr>
          </a:p>
          <a:p>
            <a:pPr indent="-228600" lvl="0" marL="457200" rtl="0" algn="l">
              <a:lnSpc>
                <a:spcPct val="115000"/>
              </a:lnSpc>
              <a:spcBef>
                <a:spcPts val="0"/>
              </a:spcBef>
              <a:spcAft>
                <a:spcPts val="0"/>
              </a:spcAft>
              <a:buClr>
                <a:srgbClr val="374151"/>
              </a:buClr>
              <a:buSzPts val="1200"/>
              <a:buFont typeface="Roboto"/>
              <a:buNone/>
            </a:pPr>
            <a:r>
              <a:t/>
            </a:r>
            <a:endParaRPr>
              <a:solidFill>
                <a:schemeClr val="accent1"/>
              </a:solidFill>
              <a:latin typeface="Lato"/>
              <a:ea typeface="Lato"/>
              <a:cs typeface="Lato"/>
              <a:sym typeface="Lato"/>
            </a:endParaRPr>
          </a:p>
          <a:p>
            <a:pPr indent="-228600" lvl="0" marL="457200" rtl="0" algn="l">
              <a:lnSpc>
                <a:spcPct val="115000"/>
              </a:lnSpc>
              <a:spcBef>
                <a:spcPts val="0"/>
              </a:spcBef>
              <a:spcAft>
                <a:spcPts val="0"/>
              </a:spcAft>
              <a:buClr>
                <a:srgbClr val="374151"/>
              </a:buClr>
              <a:buSzPts val="1200"/>
              <a:buFont typeface="Roboto"/>
              <a:buNone/>
            </a:pPr>
            <a:r>
              <a:rPr lang="en">
                <a:solidFill>
                  <a:schemeClr val="accent1"/>
                </a:solidFill>
                <a:latin typeface="Lato"/>
                <a:ea typeface="Lato"/>
                <a:cs typeface="Lato"/>
                <a:sym typeface="Lato"/>
              </a:rPr>
              <a:t>Macro and Weighted Averages:</a:t>
            </a:r>
            <a:endParaRPr>
              <a:solidFill>
                <a:schemeClr val="accent1"/>
              </a:solidFill>
              <a:latin typeface="Lato"/>
              <a:ea typeface="Lato"/>
              <a:cs typeface="Lato"/>
              <a:sym typeface="Lato"/>
            </a:endParaRPr>
          </a:p>
          <a:p>
            <a:pPr indent="-304800" lvl="1" marL="914400" rtl="0" algn="l">
              <a:lnSpc>
                <a:spcPct val="115000"/>
              </a:lnSpc>
              <a:spcBef>
                <a:spcPts val="0"/>
              </a:spcBef>
              <a:spcAft>
                <a:spcPts val="0"/>
              </a:spcAft>
              <a:buClr>
                <a:srgbClr val="374151"/>
              </a:buClr>
              <a:buSzPts val="1200"/>
              <a:buFont typeface="Roboto"/>
              <a:buChar char="●"/>
            </a:pPr>
            <a:r>
              <a:rPr lang="en">
                <a:solidFill>
                  <a:schemeClr val="accent1"/>
                </a:solidFill>
                <a:latin typeface="Lato"/>
                <a:ea typeface="Lato"/>
                <a:cs typeface="Lato"/>
                <a:sym typeface="Lato"/>
              </a:rPr>
              <a:t>The averages, especially the macro average, help underline that the model is slightly less adept at predicting defaults (class 1) than repayments (class 0) in the test set.</a:t>
            </a:r>
            <a:endParaRPr>
              <a:solidFill>
                <a:schemeClr val="accent1"/>
              </a:solidFill>
              <a:latin typeface="Lato"/>
              <a:ea typeface="Lato"/>
              <a:cs typeface="Lato"/>
              <a:sym typeface="Lato"/>
            </a:endParaRPr>
          </a:p>
          <a:p>
            <a:pPr indent="0" lvl="0" marL="0" rtl="0" algn="l">
              <a:lnSpc>
                <a:spcPct val="115000"/>
              </a:lnSpc>
              <a:spcBef>
                <a:spcPts val="1500"/>
              </a:spcBef>
              <a:spcAft>
                <a:spcPts val="0"/>
              </a:spcAft>
              <a:buNone/>
            </a:pPr>
            <a:r>
              <a:rPr lang="en">
                <a:solidFill>
                  <a:schemeClr val="accent1"/>
                </a:solidFill>
                <a:latin typeface="Lato"/>
                <a:ea typeface="Lato"/>
                <a:cs typeface="Lato"/>
                <a:sym typeface="Lato"/>
              </a:rPr>
              <a:t>Contextual Summary: The model is exceptionally adept at predicting loan outcomes in the training set. In real-world scenarios (test set), it remains highly reliable, particularly for predicting repayments. However, lenders should be cautious as the model might miss out on identifying 1 in 4 actual defaults, potentially leading to financial risks.</a:t>
            </a:r>
            <a:endParaRPr sz="1200">
              <a:solidFill>
                <a:srgbClr val="374151"/>
              </a:solidFill>
              <a:highlight>
                <a:srgbClr val="F7F7F8"/>
              </a:highlight>
              <a:latin typeface="Roboto"/>
              <a:ea typeface="Roboto"/>
              <a:cs typeface="Roboto"/>
              <a:sym typeface="Roboto"/>
            </a:endParaRPr>
          </a:p>
        </p:txBody>
      </p:sp>
      <p:grpSp>
        <p:nvGrpSpPr>
          <p:cNvPr id="317" name="Google Shape;317;p37"/>
          <p:cNvGrpSpPr/>
          <p:nvPr/>
        </p:nvGrpSpPr>
        <p:grpSpPr>
          <a:xfrm>
            <a:off x="4100" y="929156"/>
            <a:ext cx="9143618" cy="956647"/>
            <a:chOff x="424809" y="1177862"/>
            <a:chExt cx="8294283" cy="849900"/>
          </a:xfrm>
        </p:grpSpPr>
        <p:sp>
          <p:nvSpPr>
            <p:cNvPr id="318" name="Google Shape;318;p37"/>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37"/>
          <p:cNvSpPr txBox="1"/>
          <p:nvPr/>
        </p:nvSpPr>
        <p:spPr>
          <a:xfrm>
            <a:off x="-460700" y="1161475"/>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PRECISION</a:t>
            </a:r>
            <a:endParaRPr b="1" sz="1600"/>
          </a:p>
        </p:txBody>
      </p:sp>
      <p:sp>
        <p:nvSpPr>
          <p:cNvPr id="321" name="Google Shape;321;p37"/>
          <p:cNvSpPr txBox="1"/>
          <p:nvPr/>
        </p:nvSpPr>
        <p:spPr>
          <a:xfrm>
            <a:off x="1227500" y="929125"/>
            <a:ext cx="792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Train:Out of all the instances where the model predicts 'loan payback', 98% of them are actually correct. Out of predicts 'loan default', 77% of them are actually correct.</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Test: Out of all  predicts 'loan payback', 95% of them are actually correct.</a:t>
            </a:r>
            <a:endParaRPr>
              <a:solidFill>
                <a:schemeClr val="lt1"/>
              </a:solidFill>
              <a:latin typeface="Lato"/>
              <a:ea typeface="Lato"/>
              <a:cs typeface="Lato"/>
              <a:sym typeface="Lato"/>
            </a:endParaRPr>
          </a:p>
        </p:txBody>
      </p:sp>
      <p:grpSp>
        <p:nvGrpSpPr>
          <p:cNvPr id="322" name="Google Shape;322;p37"/>
          <p:cNvGrpSpPr/>
          <p:nvPr/>
        </p:nvGrpSpPr>
        <p:grpSpPr>
          <a:xfrm>
            <a:off x="300" y="1929044"/>
            <a:ext cx="9143618" cy="956647"/>
            <a:chOff x="424809" y="1177862"/>
            <a:chExt cx="8294283" cy="849900"/>
          </a:xfrm>
        </p:grpSpPr>
        <p:sp>
          <p:nvSpPr>
            <p:cNvPr id="323" name="Google Shape;323;p37"/>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37"/>
          <p:cNvSpPr txBox="1"/>
          <p:nvPr/>
        </p:nvSpPr>
        <p:spPr>
          <a:xfrm>
            <a:off x="-384500" y="2126588"/>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RECALL</a:t>
            </a:r>
            <a:endParaRPr b="1" sz="1600"/>
          </a:p>
        </p:txBody>
      </p:sp>
      <p:sp>
        <p:nvSpPr>
          <p:cNvPr id="326" name="Google Shape;326;p37"/>
          <p:cNvSpPr txBox="1"/>
          <p:nvPr/>
        </p:nvSpPr>
        <p:spPr>
          <a:xfrm>
            <a:off x="1223700" y="1929013"/>
            <a:ext cx="7920300" cy="114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a:solidFill>
                  <a:schemeClr val="lt1"/>
                </a:solidFill>
                <a:latin typeface="Lato"/>
                <a:ea typeface="Lato"/>
                <a:cs typeface="Lato"/>
                <a:sym typeface="Lato"/>
              </a:rPr>
              <a:t>Train:Out of all the actual 'loan payback' instances, the model correctly identifies 93% of them and for 'loan default' instances, the model correctly identifies 93% of them. </a:t>
            </a:r>
            <a:endParaRPr>
              <a:solidFill>
                <a:schemeClr val="lt1"/>
              </a:solidFill>
              <a:latin typeface="Lato"/>
              <a:ea typeface="Lato"/>
              <a:cs typeface="Lato"/>
              <a:sym typeface="Lato"/>
            </a:endParaRPr>
          </a:p>
          <a:p>
            <a:pPr indent="0" lvl="0" marL="0" marR="0" rtl="0" algn="l">
              <a:lnSpc>
                <a:spcPct val="115000"/>
              </a:lnSpc>
              <a:spcBef>
                <a:spcPts val="0"/>
              </a:spcBef>
              <a:spcAft>
                <a:spcPts val="0"/>
              </a:spcAft>
              <a:buNone/>
            </a:pPr>
            <a:r>
              <a:rPr lang="en">
                <a:solidFill>
                  <a:schemeClr val="lt1"/>
                </a:solidFill>
                <a:latin typeface="Lato"/>
                <a:ea typeface="Lato"/>
                <a:cs typeface="Lato"/>
                <a:sym typeface="Lato"/>
              </a:rPr>
              <a:t>Test: Out of all the actual 'loan payback' instances, the model correctly identifies 92% of them.</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lt1"/>
              </a:solidFill>
              <a:latin typeface="Lato"/>
              <a:ea typeface="Lato"/>
              <a:cs typeface="Lato"/>
              <a:sym typeface="Lato"/>
            </a:endParaRPr>
          </a:p>
        </p:txBody>
      </p:sp>
      <p:grpSp>
        <p:nvGrpSpPr>
          <p:cNvPr id="327" name="Google Shape;327;p37"/>
          <p:cNvGrpSpPr/>
          <p:nvPr/>
        </p:nvGrpSpPr>
        <p:grpSpPr>
          <a:xfrm>
            <a:off x="287" y="2928981"/>
            <a:ext cx="9143618" cy="956647"/>
            <a:chOff x="424809" y="1177862"/>
            <a:chExt cx="8294283" cy="849900"/>
          </a:xfrm>
        </p:grpSpPr>
        <p:sp>
          <p:nvSpPr>
            <p:cNvPr id="328" name="Google Shape;328;p37"/>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7"/>
          <p:cNvSpPr txBox="1"/>
          <p:nvPr/>
        </p:nvSpPr>
        <p:spPr>
          <a:xfrm>
            <a:off x="-460712" y="3120275"/>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F1-SCORE</a:t>
            </a:r>
            <a:endParaRPr b="1" sz="1600"/>
          </a:p>
        </p:txBody>
      </p:sp>
      <p:sp>
        <p:nvSpPr>
          <p:cNvPr id="331" name="Google Shape;331;p37"/>
          <p:cNvSpPr txBox="1"/>
          <p:nvPr/>
        </p:nvSpPr>
        <p:spPr>
          <a:xfrm>
            <a:off x="1223688" y="2928950"/>
            <a:ext cx="792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Training: The perfect balance of 96% loan payback precision and recall indicates a flawless prediction, for default  the ratio is 85%</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Test: Defaults of 75% right prediction, suggesting a reduced balance between precision and recall </a:t>
            </a:r>
            <a:endParaRPr>
              <a:solidFill>
                <a:schemeClr val="lt1"/>
              </a:solidFill>
              <a:latin typeface="Lato"/>
              <a:ea typeface="Lato"/>
              <a:cs typeface="Lato"/>
              <a:sym typeface="Lato"/>
            </a:endParaRPr>
          </a:p>
        </p:txBody>
      </p:sp>
      <p:grpSp>
        <p:nvGrpSpPr>
          <p:cNvPr id="332" name="Google Shape;332;p37"/>
          <p:cNvGrpSpPr/>
          <p:nvPr/>
        </p:nvGrpSpPr>
        <p:grpSpPr>
          <a:xfrm>
            <a:off x="300" y="3928931"/>
            <a:ext cx="9143618" cy="956647"/>
            <a:chOff x="424809" y="1177862"/>
            <a:chExt cx="8294283" cy="849900"/>
          </a:xfrm>
        </p:grpSpPr>
        <p:sp>
          <p:nvSpPr>
            <p:cNvPr id="333" name="Google Shape;333;p37"/>
            <p:cNvSpPr/>
            <p:nvPr/>
          </p:nvSpPr>
          <p:spPr>
            <a:xfrm>
              <a:off x="1264992" y="1177862"/>
              <a:ext cx="74541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p:nvPr/>
          </p:nvSpPr>
          <p:spPr>
            <a:xfrm>
              <a:off x="424809" y="1177862"/>
              <a:ext cx="11097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37"/>
          <p:cNvSpPr txBox="1"/>
          <p:nvPr/>
        </p:nvSpPr>
        <p:spPr>
          <a:xfrm>
            <a:off x="-478150" y="4174850"/>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500"/>
              </a:spcAft>
              <a:buNone/>
            </a:pPr>
            <a:r>
              <a:rPr b="1" lang="en" sz="1600">
                <a:solidFill>
                  <a:schemeClr val="lt1"/>
                </a:solidFill>
                <a:latin typeface="Lato"/>
                <a:ea typeface="Lato"/>
                <a:cs typeface="Lato"/>
                <a:sym typeface="Lato"/>
              </a:rPr>
              <a:t>ACCURACY</a:t>
            </a:r>
            <a:endParaRPr b="1" sz="1600"/>
          </a:p>
        </p:txBody>
      </p:sp>
      <p:sp>
        <p:nvSpPr>
          <p:cNvPr id="336" name="Google Shape;336;p37"/>
          <p:cNvSpPr txBox="1"/>
          <p:nvPr/>
        </p:nvSpPr>
        <p:spPr>
          <a:xfrm>
            <a:off x="1223700" y="3928900"/>
            <a:ext cx="792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Train: Accuracy (0.9317): The model correctly predicts the outcome (whether an applicant will default or pay back the loan) for 93.17% of the training cases.</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Test: Accuracy (0.8983): The model correctly predicts the outcome for 89.83% of the test cases.</a:t>
            </a:r>
            <a:endParaRPr>
              <a:solidFill>
                <a:schemeClr val="lt1"/>
              </a:solidFill>
              <a:latin typeface="Lato"/>
              <a:ea typeface="Lato"/>
              <a:cs typeface="Lato"/>
              <a:sym typeface="Lato"/>
            </a:endParaRPr>
          </a:p>
        </p:txBody>
      </p:sp>
      <p:sp>
        <p:nvSpPr>
          <p:cNvPr id="337" name="Google Shape;337;p37"/>
          <p:cNvSpPr txBox="1"/>
          <p:nvPr>
            <p:ph idx="4294967295" type="title"/>
          </p:nvPr>
        </p:nvSpPr>
        <p:spPr>
          <a:xfrm>
            <a:off x="0" y="-25750"/>
            <a:ext cx="9143700" cy="5352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Random Forest - GridSearchCV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8"/>
          <p:cNvSpPr txBox="1"/>
          <p:nvPr/>
        </p:nvSpPr>
        <p:spPr>
          <a:xfrm>
            <a:off x="-3800" y="708650"/>
            <a:ext cx="9144000" cy="35172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2000">
                <a:solidFill>
                  <a:schemeClr val="lt1"/>
                </a:solidFill>
                <a:latin typeface="Lato"/>
                <a:ea typeface="Lato"/>
                <a:cs typeface="Lato"/>
                <a:sym typeface="Lato"/>
              </a:rPr>
              <a:t>Since, the parameters were set to emphasise the sensitivity of Recall ( predicting loan defaulters),the model's tendency to predict 'loan default' when uncertain continues in the test set, but with a decreased precision. This means that while it's identifying potential defaulters with decent accuracy, it's also marking some genuine payers as defaulters.</a:t>
            </a:r>
            <a:endParaRPr sz="2000">
              <a:solidFill>
                <a:schemeClr val="lt1"/>
              </a:solidFill>
              <a:latin typeface="Lato"/>
              <a:ea typeface="Lato"/>
              <a:cs typeface="Lato"/>
              <a:sym typeface="Lato"/>
            </a:endParaRPr>
          </a:p>
          <a:p>
            <a:pPr indent="0" lvl="0" marL="0" rtl="0" algn="l">
              <a:lnSpc>
                <a:spcPct val="115000"/>
              </a:lnSpc>
              <a:spcBef>
                <a:spcPts val="1500"/>
              </a:spcBef>
              <a:spcAft>
                <a:spcPts val="0"/>
              </a:spcAft>
              <a:buNone/>
            </a:pPr>
            <a:r>
              <a:rPr lang="en" sz="2000">
                <a:solidFill>
                  <a:schemeClr val="lt1"/>
                </a:solidFill>
                <a:latin typeface="Lato"/>
                <a:ea typeface="Lato"/>
                <a:cs typeface="Lato"/>
                <a:sym typeface="Lato"/>
              </a:rPr>
              <a:t>The model leans towards predicting 'loan default' when in doubt, which means it tends to be cautious, it means potentially denying loans to applicants who might actually pay them back but on the positive side, </a:t>
            </a:r>
            <a:r>
              <a:rPr b="1" lang="en" sz="2000">
                <a:solidFill>
                  <a:schemeClr val="dk2"/>
                </a:solidFill>
                <a:latin typeface="Lato"/>
                <a:ea typeface="Lato"/>
                <a:cs typeface="Lato"/>
                <a:sym typeface="Lato"/>
              </a:rPr>
              <a:t>the model aims to minimize the risk of defaulters.</a:t>
            </a:r>
            <a:endParaRPr b="1" sz="2000">
              <a:solidFill>
                <a:schemeClr val="dk2"/>
              </a:solidFill>
              <a:highlight>
                <a:srgbClr val="F7F7F8"/>
              </a:highlight>
              <a:latin typeface="Roboto"/>
              <a:ea typeface="Roboto"/>
              <a:cs typeface="Roboto"/>
              <a:sym typeface="Roboto"/>
            </a:endParaRPr>
          </a:p>
        </p:txBody>
      </p:sp>
      <p:sp>
        <p:nvSpPr>
          <p:cNvPr id="343" name="Google Shape;343;p38"/>
          <p:cNvSpPr txBox="1"/>
          <p:nvPr>
            <p:ph idx="4294967295" type="title"/>
          </p:nvPr>
        </p:nvSpPr>
        <p:spPr>
          <a:xfrm>
            <a:off x="0" y="-25750"/>
            <a:ext cx="9143700" cy="5352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Random Forest - GridSearchCV</a:t>
            </a:r>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p>
        </p:txBody>
      </p:sp>
      <p:graphicFrame>
        <p:nvGraphicFramePr>
          <p:cNvPr id="349" name="Google Shape;349;p39"/>
          <p:cNvGraphicFramePr/>
          <p:nvPr/>
        </p:nvGraphicFramePr>
        <p:xfrm>
          <a:off x="152400" y="628675"/>
          <a:ext cx="3000000" cy="3000000"/>
        </p:xfrm>
        <a:graphic>
          <a:graphicData uri="http://schemas.openxmlformats.org/drawingml/2006/table">
            <a:tbl>
              <a:tblPr>
                <a:noFill/>
                <a:tableStyleId>{8160E898-AE3F-4B43-841F-5D5498D5E76C}</a:tableStyleId>
              </a:tblPr>
              <a:tblGrid>
                <a:gridCol w="880575"/>
                <a:gridCol w="880575"/>
                <a:gridCol w="880575"/>
                <a:gridCol w="880575"/>
                <a:gridCol w="880575"/>
                <a:gridCol w="880575"/>
                <a:gridCol w="880575"/>
                <a:gridCol w="880575"/>
                <a:gridCol w="880575"/>
                <a:gridCol w="880575"/>
              </a:tblGrid>
              <a:tr h="995350">
                <a:tc>
                  <a:txBody>
                    <a:bodyPr/>
                    <a:lstStyle/>
                    <a:p>
                      <a:pPr indent="0" lvl="0" marL="0" rtl="0" algn="ctr">
                        <a:lnSpc>
                          <a:spcPct val="115000"/>
                        </a:lnSpc>
                        <a:spcBef>
                          <a:spcPts val="0"/>
                        </a:spcBef>
                        <a:spcAft>
                          <a:spcPts val="0"/>
                        </a:spcAft>
                        <a:buNone/>
                      </a:pPr>
                      <a:r>
                        <a:rPr b="1" lang="en" sz="1300"/>
                        <a:t>Category</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300"/>
                        <a:t>Random Tree Precision</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300"/>
                        <a:t>Random Forest with Class Weights Precision</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300"/>
                        <a:t>Random Forest with GridSearchCV Precision</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300"/>
                        <a:t>Random Tree Recall</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300"/>
                        <a:t>Random Forest with Class Weights Recall</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300"/>
                        <a:t>Random Forest with GridSearchCV Recall</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300"/>
                        <a:t>Random Tree F1-Score</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300"/>
                        <a:t>Random Forest with Class Weights F1-Score</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300"/>
                        <a:t>Random Forest with GridSearchCV F1-Score</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r>
              <a:tr h="232950">
                <a:tc>
                  <a:txBody>
                    <a:bodyPr/>
                    <a:lstStyle/>
                    <a:p>
                      <a:pPr indent="0" lvl="0" marL="0" rtl="0" algn="l">
                        <a:lnSpc>
                          <a:spcPct val="115000"/>
                        </a:lnSpc>
                        <a:spcBef>
                          <a:spcPts val="0"/>
                        </a:spcBef>
                        <a:spcAft>
                          <a:spcPts val="0"/>
                        </a:spcAft>
                        <a:buNone/>
                      </a:pPr>
                      <a:r>
                        <a:rPr b="1" lang="en" sz="1300"/>
                        <a:t>0</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 sz="1300"/>
                        <a:t>0.95</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0.94</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0.96</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0.97</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0.97</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0.91</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0.96</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0.95</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0.93</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32950">
                <a:tc>
                  <a:txBody>
                    <a:bodyPr/>
                    <a:lstStyle/>
                    <a:p>
                      <a:pPr indent="0" lvl="0" marL="0" rtl="0" algn="l">
                        <a:lnSpc>
                          <a:spcPct val="115000"/>
                        </a:lnSpc>
                        <a:spcBef>
                          <a:spcPts val="0"/>
                        </a:spcBef>
                        <a:spcAft>
                          <a:spcPts val="0"/>
                        </a:spcAft>
                        <a:buNone/>
                      </a:pPr>
                      <a:r>
                        <a:rPr b="1" lang="en" sz="1300"/>
                        <a:t>1</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 sz="1300"/>
                        <a:t>0.85</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0.86</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0.7</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0.77</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6B26B"/>
                    </a:solidFill>
                  </a:tcPr>
                </a:tc>
                <a:tc>
                  <a:txBody>
                    <a:bodyPr/>
                    <a:lstStyle/>
                    <a:p>
                      <a:pPr indent="0" lvl="0" marL="0" rtl="0" algn="l">
                        <a:lnSpc>
                          <a:spcPct val="115000"/>
                        </a:lnSpc>
                        <a:spcBef>
                          <a:spcPts val="0"/>
                        </a:spcBef>
                        <a:spcAft>
                          <a:spcPts val="0"/>
                        </a:spcAft>
                        <a:buNone/>
                      </a:pPr>
                      <a:r>
                        <a:rPr lang="en" sz="1300"/>
                        <a:t>0.73</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6B26B"/>
                    </a:solidFill>
                  </a:tcPr>
                </a:tc>
                <a:tc>
                  <a:txBody>
                    <a:bodyPr/>
                    <a:lstStyle/>
                    <a:p>
                      <a:pPr indent="0" lvl="0" marL="0" rtl="0" algn="l">
                        <a:lnSpc>
                          <a:spcPct val="115000"/>
                        </a:lnSpc>
                        <a:spcBef>
                          <a:spcPts val="0"/>
                        </a:spcBef>
                        <a:spcAft>
                          <a:spcPts val="0"/>
                        </a:spcAft>
                        <a:buNone/>
                      </a:pPr>
                      <a:r>
                        <a:rPr lang="en" sz="1300"/>
                        <a:t>0.82</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6B26B"/>
                    </a:solidFill>
                  </a:tcPr>
                </a:tc>
                <a:tc>
                  <a:txBody>
                    <a:bodyPr/>
                    <a:lstStyle/>
                    <a:p>
                      <a:pPr indent="0" lvl="0" marL="0" rtl="0" algn="l">
                        <a:lnSpc>
                          <a:spcPct val="115000"/>
                        </a:lnSpc>
                        <a:spcBef>
                          <a:spcPts val="0"/>
                        </a:spcBef>
                        <a:spcAft>
                          <a:spcPts val="0"/>
                        </a:spcAft>
                        <a:buNone/>
                      </a:pPr>
                      <a:r>
                        <a:rPr lang="en" sz="1300"/>
                        <a:t>0.81</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0.79</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0.75</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9525">
                <a:tc>
                  <a:txBody>
                    <a:bodyPr/>
                    <a:lstStyle/>
                    <a:p>
                      <a:pPr indent="0" lvl="0" marL="0" rtl="0" algn="l">
                        <a:spcBef>
                          <a:spcPts val="0"/>
                        </a:spcBef>
                        <a:spcAft>
                          <a:spcPts val="0"/>
                        </a:spcAft>
                        <a:buNone/>
                      </a:pPr>
                      <a:r>
                        <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9525">
                <a:tc>
                  <a:txBody>
                    <a:bodyPr/>
                    <a:lstStyle/>
                    <a:p>
                      <a:pPr indent="0" lvl="0" marL="0" rtl="0" algn="l">
                        <a:lnSpc>
                          <a:spcPct val="115000"/>
                        </a:lnSpc>
                        <a:spcBef>
                          <a:spcPts val="0"/>
                        </a:spcBef>
                        <a:spcAft>
                          <a:spcPts val="0"/>
                        </a:spcAft>
                        <a:buNone/>
                      </a:pPr>
                      <a:r>
                        <a:rPr b="1" lang="en" sz="1300"/>
                        <a:t>Accuracy</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 sz="1300"/>
                        <a:t>0.93</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0.92</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0.9</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32950">
                <a:tc>
                  <a:txBody>
                    <a:bodyPr/>
                    <a:lstStyle/>
                    <a:p>
                      <a:pPr indent="0" lvl="0" marL="0" rtl="0" algn="l">
                        <a:lnSpc>
                          <a:spcPct val="115000"/>
                        </a:lnSpc>
                        <a:spcBef>
                          <a:spcPts val="0"/>
                        </a:spcBef>
                        <a:spcAft>
                          <a:spcPts val="0"/>
                        </a:spcAft>
                        <a:buNone/>
                      </a:pPr>
                      <a:r>
                        <a:rPr b="1" lang="en" sz="1300"/>
                        <a:t>Macro Avg</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 sz="1300"/>
                        <a:t>0.9</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0.9</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0.83</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0.87</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0.85</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0.87</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0.88</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0.87</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0.84</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65900">
                <a:tc>
                  <a:txBody>
                    <a:bodyPr/>
                    <a:lstStyle/>
                    <a:p>
                      <a:pPr indent="0" lvl="0" marL="0" rtl="0" algn="l">
                        <a:lnSpc>
                          <a:spcPct val="115000"/>
                        </a:lnSpc>
                        <a:spcBef>
                          <a:spcPts val="0"/>
                        </a:spcBef>
                        <a:spcAft>
                          <a:spcPts val="0"/>
                        </a:spcAft>
                        <a:buNone/>
                      </a:pPr>
                      <a:r>
                        <a:rPr b="1" lang="en" sz="1300">
                          <a:solidFill>
                            <a:srgbClr val="374151"/>
                          </a:solidFill>
                        </a:rPr>
                        <a:t>Weighted Avg</a:t>
                      </a:r>
                      <a:endParaRPr b="1" sz="1300">
                        <a:solidFill>
                          <a:srgbClr val="374151"/>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 sz="1300">
                          <a:solidFill>
                            <a:srgbClr val="374151"/>
                          </a:solidFill>
                        </a:rPr>
                        <a:t>0.93</a:t>
                      </a:r>
                      <a:endParaRPr sz="1300">
                        <a:solidFill>
                          <a:srgbClr val="374151"/>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7F7F8"/>
                    </a:solidFill>
                  </a:tcPr>
                </a:tc>
                <a:tc>
                  <a:txBody>
                    <a:bodyPr/>
                    <a:lstStyle/>
                    <a:p>
                      <a:pPr indent="0" lvl="0" marL="0" rtl="0" algn="l">
                        <a:lnSpc>
                          <a:spcPct val="115000"/>
                        </a:lnSpc>
                        <a:spcBef>
                          <a:spcPts val="0"/>
                        </a:spcBef>
                        <a:spcAft>
                          <a:spcPts val="0"/>
                        </a:spcAft>
                        <a:buNone/>
                      </a:pPr>
                      <a:r>
                        <a:rPr lang="en" sz="1300">
                          <a:solidFill>
                            <a:srgbClr val="374151"/>
                          </a:solidFill>
                        </a:rPr>
                        <a:t>0.92</a:t>
                      </a:r>
                      <a:endParaRPr sz="1300">
                        <a:solidFill>
                          <a:srgbClr val="374151"/>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7F7F8"/>
                    </a:solidFill>
                  </a:tcPr>
                </a:tc>
                <a:tc>
                  <a:txBody>
                    <a:bodyPr/>
                    <a:lstStyle/>
                    <a:p>
                      <a:pPr indent="0" lvl="0" marL="0" rtl="0" algn="l">
                        <a:lnSpc>
                          <a:spcPct val="115000"/>
                        </a:lnSpc>
                        <a:spcBef>
                          <a:spcPts val="0"/>
                        </a:spcBef>
                        <a:spcAft>
                          <a:spcPts val="0"/>
                        </a:spcAft>
                        <a:buNone/>
                      </a:pPr>
                      <a:r>
                        <a:rPr lang="en" sz="1300">
                          <a:solidFill>
                            <a:srgbClr val="374151"/>
                          </a:solidFill>
                        </a:rPr>
                        <a:t>0.91</a:t>
                      </a:r>
                      <a:endParaRPr sz="1300">
                        <a:solidFill>
                          <a:srgbClr val="374151"/>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7F7F8"/>
                    </a:solidFill>
                  </a:tcPr>
                </a:tc>
                <a:tc>
                  <a:txBody>
                    <a:bodyPr/>
                    <a:lstStyle/>
                    <a:p>
                      <a:pPr indent="0" lvl="0" marL="0" rtl="0" algn="l">
                        <a:lnSpc>
                          <a:spcPct val="115000"/>
                        </a:lnSpc>
                        <a:spcBef>
                          <a:spcPts val="0"/>
                        </a:spcBef>
                        <a:spcAft>
                          <a:spcPts val="0"/>
                        </a:spcAft>
                        <a:buNone/>
                      </a:pPr>
                      <a:r>
                        <a:rPr lang="en" sz="1300">
                          <a:solidFill>
                            <a:srgbClr val="374151"/>
                          </a:solidFill>
                        </a:rPr>
                        <a:t>0.93</a:t>
                      </a:r>
                      <a:endParaRPr sz="1300">
                        <a:solidFill>
                          <a:srgbClr val="374151"/>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7F7F8"/>
                    </a:solidFill>
                  </a:tcPr>
                </a:tc>
                <a:tc>
                  <a:txBody>
                    <a:bodyPr/>
                    <a:lstStyle/>
                    <a:p>
                      <a:pPr indent="0" lvl="0" marL="0" rtl="0" algn="l">
                        <a:lnSpc>
                          <a:spcPct val="115000"/>
                        </a:lnSpc>
                        <a:spcBef>
                          <a:spcPts val="0"/>
                        </a:spcBef>
                        <a:spcAft>
                          <a:spcPts val="0"/>
                        </a:spcAft>
                        <a:buNone/>
                      </a:pPr>
                      <a:r>
                        <a:rPr lang="en" sz="1300">
                          <a:solidFill>
                            <a:srgbClr val="374151"/>
                          </a:solidFill>
                        </a:rPr>
                        <a:t>0.92</a:t>
                      </a:r>
                      <a:endParaRPr sz="1300">
                        <a:solidFill>
                          <a:srgbClr val="374151"/>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7F7F8"/>
                    </a:solidFill>
                  </a:tcPr>
                </a:tc>
                <a:tc>
                  <a:txBody>
                    <a:bodyPr/>
                    <a:lstStyle/>
                    <a:p>
                      <a:pPr indent="0" lvl="0" marL="0" rtl="0" algn="l">
                        <a:lnSpc>
                          <a:spcPct val="115000"/>
                        </a:lnSpc>
                        <a:spcBef>
                          <a:spcPts val="0"/>
                        </a:spcBef>
                        <a:spcAft>
                          <a:spcPts val="0"/>
                        </a:spcAft>
                        <a:buNone/>
                      </a:pPr>
                      <a:r>
                        <a:rPr lang="en" sz="1300">
                          <a:solidFill>
                            <a:srgbClr val="374151"/>
                          </a:solidFill>
                        </a:rPr>
                        <a:t>0.9</a:t>
                      </a:r>
                      <a:endParaRPr sz="1300">
                        <a:solidFill>
                          <a:srgbClr val="374151"/>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7F7F8"/>
                    </a:solidFill>
                  </a:tcPr>
                </a:tc>
                <a:tc>
                  <a:txBody>
                    <a:bodyPr/>
                    <a:lstStyle/>
                    <a:p>
                      <a:pPr indent="0" lvl="0" marL="0" rtl="0" algn="l">
                        <a:lnSpc>
                          <a:spcPct val="115000"/>
                        </a:lnSpc>
                        <a:spcBef>
                          <a:spcPts val="0"/>
                        </a:spcBef>
                        <a:spcAft>
                          <a:spcPts val="0"/>
                        </a:spcAft>
                        <a:buNone/>
                      </a:pPr>
                      <a:r>
                        <a:rPr lang="en" sz="1300">
                          <a:solidFill>
                            <a:srgbClr val="374151"/>
                          </a:solidFill>
                        </a:rPr>
                        <a:t>0.93</a:t>
                      </a:r>
                      <a:endParaRPr sz="1300">
                        <a:solidFill>
                          <a:srgbClr val="374151"/>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7F7F8"/>
                    </a:solidFill>
                  </a:tcPr>
                </a:tc>
                <a:tc>
                  <a:txBody>
                    <a:bodyPr/>
                    <a:lstStyle/>
                    <a:p>
                      <a:pPr indent="0" lvl="0" marL="0" rtl="0" algn="l">
                        <a:lnSpc>
                          <a:spcPct val="115000"/>
                        </a:lnSpc>
                        <a:spcBef>
                          <a:spcPts val="0"/>
                        </a:spcBef>
                        <a:spcAft>
                          <a:spcPts val="0"/>
                        </a:spcAft>
                        <a:buNone/>
                      </a:pPr>
                      <a:r>
                        <a:rPr lang="en" sz="1300">
                          <a:solidFill>
                            <a:srgbClr val="374151"/>
                          </a:solidFill>
                        </a:rPr>
                        <a:t>0.92</a:t>
                      </a:r>
                      <a:endParaRPr sz="1300">
                        <a:solidFill>
                          <a:srgbClr val="374151"/>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7F7F8"/>
                    </a:solidFill>
                  </a:tcPr>
                </a:tc>
                <a:tc>
                  <a:txBody>
                    <a:bodyPr/>
                    <a:lstStyle/>
                    <a:p>
                      <a:pPr indent="0" lvl="0" marL="0" rtl="0" algn="l">
                        <a:lnSpc>
                          <a:spcPct val="115000"/>
                        </a:lnSpc>
                        <a:spcBef>
                          <a:spcPts val="0"/>
                        </a:spcBef>
                        <a:spcAft>
                          <a:spcPts val="0"/>
                        </a:spcAft>
                        <a:buNone/>
                      </a:pPr>
                      <a:r>
                        <a:rPr lang="en" sz="1300">
                          <a:solidFill>
                            <a:srgbClr val="374151"/>
                          </a:solidFill>
                        </a:rPr>
                        <a:t>0.9</a:t>
                      </a:r>
                      <a:endParaRPr sz="1300">
                        <a:solidFill>
                          <a:srgbClr val="374151"/>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7F7F8"/>
                    </a:solidFill>
                  </a:tcPr>
                </a:tc>
              </a:tr>
            </a:tbl>
          </a:graphicData>
        </a:graphic>
      </p:graphicFrame>
      <p:sp>
        <p:nvSpPr>
          <p:cNvPr id="350" name="Google Shape;350;p39"/>
          <p:cNvSpPr txBox="1"/>
          <p:nvPr>
            <p:ph type="title"/>
          </p:nvPr>
        </p:nvSpPr>
        <p:spPr>
          <a:xfrm>
            <a:off x="0" y="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Tree Models Comparison On Test Data</a:t>
            </a:r>
            <a:r>
              <a:rPr lang="en"/>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FEATURES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1"/>
          <p:cNvSpPr txBox="1"/>
          <p:nvPr>
            <p:ph type="title"/>
          </p:nvPr>
        </p:nvSpPr>
        <p:spPr>
          <a:xfrm>
            <a:off x="0" y="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Importance:</a:t>
            </a:r>
            <a:endParaRPr/>
          </a:p>
        </p:txBody>
      </p:sp>
      <p:sp>
        <p:nvSpPr>
          <p:cNvPr id="361" name="Google Shape;361;p41"/>
          <p:cNvSpPr txBox="1"/>
          <p:nvPr>
            <p:ph idx="1" type="body"/>
          </p:nvPr>
        </p:nvSpPr>
        <p:spPr>
          <a:xfrm>
            <a:off x="0" y="638700"/>
            <a:ext cx="9089100" cy="4452300"/>
          </a:xfrm>
          <a:prstGeom prst="rect">
            <a:avLst/>
          </a:prstGeom>
          <a:solidFill>
            <a:schemeClr val="lt1"/>
          </a:solidFill>
        </p:spPr>
        <p:txBody>
          <a:bodyPr anchorCtr="0" anchor="t" bIns="91425" lIns="91425" spcFirstLastPara="1" rIns="91425" wrap="square" tIns="91425">
            <a:normAutofit lnSpcReduction="10000"/>
          </a:bodyPr>
          <a:lstStyle/>
          <a:p>
            <a:pPr indent="-317500" lvl="0" marL="457200" marR="0" rtl="0" algn="l">
              <a:lnSpc>
                <a:spcPct val="115000"/>
              </a:lnSpc>
              <a:spcBef>
                <a:spcPts val="0"/>
              </a:spcBef>
              <a:spcAft>
                <a:spcPts val="0"/>
              </a:spcAft>
              <a:buClr>
                <a:schemeClr val="dk2"/>
              </a:buClr>
              <a:buSzPts val="1400"/>
              <a:buChar char="●"/>
            </a:pPr>
            <a:r>
              <a:rPr lang="en" sz="1400">
                <a:solidFill>
                  <a:schemeClr val="dk2"/>
                </a:solidFill>
              </a:rPr>
              <a:t>Missing values for the Debt-to-Income ratio (DEBTINC), is the most influential feature in predicting loan default. This suggests that records with missing Debt-to-Income values might carry substantial information regarding default behavior, possibly because they could represent a segment of borrowers whose financial data isn't fully reported.</a:t>
            </a:r>
            <a:endParaRPr sz="1400">
              <a:solidFill>
                <a:schemeClr val="dk2"/>
              </a:solidFill>
            </a:endParaRPr>
          </a:p>
          <a:p>
            <a:pPr indent="-317500" lvl="0" marL="457200" marR="0" rtl="0" algn="l">
              <a:lnSpc>
                <a:spcPct val="115000"/>
              </a:lnSpc>
              <a:spcBef>
                <a:spcPts val="1000"/>
              </a:spcBef>
              <a:spcAft>
                <a:spcPts val="0"/>
              </a:spcAft>
              <a:buClr>
                <a:schemeClr val="dk2"/>
              </a:buClr>
              <a:buSzPts val="1400"/>
              <a:buChar char="●"/>
            </a:pPr>
            <a:r>
              <a:rPr lang="en" sz="1400">
                <a:solidFill>
                  <a:schemeClr val="dk2"/>
                </a:solidFill>
              </a:rPr>
              <a:t>The Debt-to-Income (DEBTINC) ratio comes next in importance since a borrower's debt relative to their income can be a strong predictor of their ability to pay back loans.</a:t>
            </a:r>
            <a:endParaRPr sz="1400">
              <a:solidFill>
                <a:schemeClr val="dk2"/>
              </a:solidFill>
            </a:endParaRPr>
          </a:p>
          <a:p>
            <a:pPr indent="-317500" lvl="0" marL="457200" marR="0" rtl="0" algn="l">
              <a:lnSpc>
                <a:spcPct val="115000"/>
              </a:lnSpc>
              <a:spcBef>
                <a:spcPts val="1000"/>
              </a:spcBef>
              <a:spcAft>
                <a:spcPts val="0"/>
              </a:spcAft>
              <a:buClr>
                <a:schemeClr val="dk2"/>
              </a:buClr>
              <a:buSzPts val="1400"/>
              <a:buChar char="●"/>
            </a:pPr>
            <a:r>
              <a:rPr lang="en" sz="1400">
                <a:solidFill>
                  <a:schemeClr val="dk2"/>
                </a:solidFill>
              </a:rPr>
              <a:t>Individuals with higher delinquencies in the past might be more likely to default.</a:t>
            </a:r>
            <a:endParaRPr sz="1400">
              <a:solidFill>
                <a:schemeClr val="dk2"/>
              </a:solidFill>
            </a:endParaRPr>
          </a:p>
          <a:p>
            <a:pPr indent="-317500" lvl="0" marL="457200" marR="0" rtl="0" algn="l">
              <a:lnSpc>
                <a:spcPct val="115000"/>
              </a:lnSpc>
              <a:spcBef>
                <a:spcPts val="1000"/>
              </a:spcBef>
              <a:spcAft>
                <a:spcPts val="0"/>
              </a:spcAft>
              <a:buClr>
                <a:schemeClr val="dk2"/>
              </a:buClr>
              <a:buSzPts val="1400"/>
              <a:buChar char="●"/>
            </a:pPr>
            <a:r>
              <a:rPr lang="en" sz="1400">
                <a:solidFill>
                  <a:schemeClr val="dk2"/>
                </a:solidFill>
              </a:rPr>
              <a:t>The age of the oldest credit line (in months) plays a role in prediction. This could be related to the creditworthiness and financial maturity of borrowers.</a:t>
            </a:r>
            <a:endParaRPr sz="1400">
              <a:solidFill>
                <a:schemeClr val="dk2"/>
              </a:solidFill>
            </a:endParaRPr>
          </a:p>
          <a:p>
            <a:pPr indent="-317500" lvl="0" marL="457200" marR="0" rtl="0" algn="l">
              <a:lnSpc>
                <a:spcPct val="115000"/>
              </a:lnSpc>
              <a:spcBef>
                <a:spcPts val="1000"/>
              </a:spcBef>
              <a:spcAft>
                <a:spcPts val="0"/>
              </a:spcAft>
              <a:buClr>
                <a:schemeClr val="dk2"/>
              </a:buClr>
              <a:buSzPts val="1400"/>
              <a:buChar char="●"/>
            </a:pPr>
            <a:r>
              <a:rPr lang="en" sz="1400">
                <a:solidFill>
                  <a:schemeClr val="dk2"/>
                </a:solidFill>
              </a:rPr>
              <a:t>Similar to the DEBTINC missing value flag, the absence of home value data might represent a specific segment of borrowers.</a:t>
            </a:r>
            <a:endParaRPr sz="1400">
              <a:solidFill>
                <a:schemeClr val="dk2"/>
              </a:solidFill>
            </a:endParaRPr>
          </a:p>
          <a:p>
            <a:pPr indent="-317500" lvl="0" marL="457200" marR="0" rtl="0" algn="l">
              <a:lnSpc>
                <a:spcPct val="115000"/>
              </a:lnSpc>
              <a:spcBef>
                <a:spcPts val="1000"/>
              </a:spcBef>
              <a:spcAft>
                <a:spcPts val="0"/>
              </a:spcAft>
              <a:buClr>
                <a:schemeClr val="dk2"/>
              </a:buClr>
              <a:buSzPts val="1400"/>
              <a:buChar char="●"/>
            </a:pPr>
            <a:r>
              <a:rPr lang="en" sz="1400">
                <a:solidFill>
                  <a:schemeClr val="dk2"/>
                </a:solidFill>
              </a:rPr>
              <a:t>Variables like DEROG, REASON_HomeImp, VALUE, CLNO, etc., have lower importance scores but still contribute to the prediction. These involve counts of derogatory remarks, the reason for applying for the loan, number of credit lines, and others.</a:t>
            </a:r>
            <a:endParaRPr sz="1400">
              <a:solidFill>
                <a:schemeClr val="dk2"/>
              </a:solidFill>
            </a:endParaRPr>
          </a:p>
          <a:p>
            <a:pPr indent="0" lvl="0" marL="0" marR="0" rtl="0" algn="l">
              <a:lnSpc>
                <a:spcPct val="115000"/>
              </a:lnSpc>
              <a:spcBef>
                <a:spcPts val="1000"/>
              </a:spcBef>
              <a:spcAft>
                <a:spcPts val="1000"/>
              </a:spcAft>
              <a:buNone/>
            </a:pPr>
            <a:r>
              <a:t/>
            </a:r>
            <a:endParaRPr sz="14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60875" y="-541625"/>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200" u="sng"/>
              <a:t>Project </a:t>
            </a:r>
            <a:r>
              <a:rPr lang="en" sz="4200" u="sng"/>
              <a:t>Key Question?</a:t>
            </a:r>
            <a:r>
              <a:rPr b="1" lang="en" sz="4200" u="sng"/>
              <a:t> </a:t>
            </a:r>
            <a:endParaRPr b="1" sz="4200" u="sng"/>
          </a:p>
          <a:p>
            <a:pPr indent="0" lvl="0" marL="0" rtl="0" algn="l">
              <a:spcBef>
                <a:spcPts val="0"/>
              </a:spcBef>
              <a:spcAft>
                <a:spcPts val="0"/>
              </a:spcAft>
              <a:buNone/>
            </a:pPr>
            <a:r>
              <a:t/>
            </a:r>
            <a:endParaRPr b="0" sz="4100"/>
          </a:p>
        </p:txBody>
      </p:sp>
      <p:sp>
        <p:nvSpPr>
          <p:cNvPr id="99" name="Google Shape;99;p15"/>
          <p:cNvSpPr txBox="1"/>
          <p:nvPr/>
        </p:nvSpPr>
        <p:spPr>
          <a:xfrm>
            <a:off x="696125" y="1108675"/>
            <a:ext cx="7614600" cy="70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accent3"/>
                </a:solidFill>
                <a:latin typeface="Raleway"/>
                <a:ea typeface="Raleway"/>
                <a:cs typeface="Raleway"/>
                <a:sym typeface="Raleway"/>
              </a:rPr>
              <a:t>Would the Applicant Default?</a:t>
            </a:r>
            <a:endParaRPr b="1" sz="700">
              <a:solidFill>
                <a:schemeClr val="accent3"/>
              </a:solidFill>
            </a:endParaRPr>
          </a:p>
        </p:txBody>
      </p:sp>
      <p:sp>
        <p:nvSpPr>
          <p:cNvPr id="100" name="Google Shape;100;p15"/>
          <p:cNvSpPr txBox="1"/>
          <p:nvPr/>
        </p:nvSpPr>
        <p:spPr>
          <a:xfrm>
            <a:off x="427500" y="1863050"/>
            <a:ext cx="8289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aleway"/>
              <a:buChar char="●"/>
            </a:pPr>
            <a:r>
              <a:rPr b="1" lang="en" sz="1600">
                <a:solidFill>
                  <a:schemeClr val="dk2"/>
                </a:solidFill>
                <a:latin typeface="Raleway"/>
                <a:ea typeface="Raleway"/>
                <a:cs typeface="Raleway"/>
                <a:sym typeface="Raleway"/>
              </a:rPr>
              <a:t>Which features (like income, job type, debt-to-income ratio) are most indicative of a potential loan default?</a:t>
            </a:r>
            <a:endParaRPr b="1" sz="16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t/>
            </a:r>
            <a:endParaRPr b="1" sz="1600">
              <a:solidFill>
                <a:schemeClr val="dk2"/>
              </a:solidFill>
              <a:latin typeface="Raleway"/>
              <a:ea typeface="Raleway"/>
              <a:cs typeface="Raleway"/>
              <a:sym typeface="Raleway"/>
            </a:endParaRPr>
          </a:p>
          <a:p>
            <a:pPr indent="-330200" lvl="0" marL="457200" rtl="0" algn="l">
              <a:lnSpc>
                <a:spcPct val="115000"/>
              </a:lnSpc>
              <a:spcBef>
                <a:spcPts val="0"/>
              </a:spcBef>
              <a:spcAft>
                <a:spcPts val="0"/>
              </a:spcAft>
              <a:buClr>
                <a:schemeClr val="dk2"/>
              </a:buClr>
              <a:buSzPts val="1600"/>
              <a:buFont typeface="Raleway"/>
              <a:buChar char="●"/>
            </a:pPr>
            <a:r>
              <a:rPr b="1" lang="en" sz="1600">
                <a:solidFill>
                  <a:schemeClr val="dk2"/>
                </a:solidFill>
                <a:latin typeface="Raleway"/>
                <a:ea typeface="Raleway"/>
                <a:cs typeface="Raleway"/>
                <a:sym typeface="Raleway"/>
              </a:rPr>
              <a:t>Are there any patterns or trends in the data that can provide deeper insights into the characteristics of defaulters?</a:t>
            </a:r>
            <a:endParaRPr b="1" sz="1600">
              <a:solidFill>
                <a:schemeClr val="dk2"/>
              </a:solidFill>
              <a:latin typeface="Raleway"/>
              <a:ea typeface="Raleway"/>
              <a:cs typeface="Raleway"/>
              <a:sym typeface="Raleway"/>
            </a:endParaRPr>
          </a:p>
          <a:p>
            <a:pPr indent="0" lvl="0" marL="457200" rtl="0" algn="l">
              <a:lnSpc>
                <a:spcPct val="115000"/>
              </a:lnSpc>
              <a:spcBef>
                <a:spcPts val="0"/>
              </a:spcBef>
              <a:spcAft>
                <a:spcPts val="0"/>
              </a:spcAft>
              <a:buNone/>
            </a:pPr>
            <a:r>
              <a:t/>
            </a:r>
            <a:endParaRPr b="1" sz="1600">
              <a:solidFill>
                <a:schemeClr val="dk2"/>
              </a:solidFill>
              <a:latin typeface="Raleway"/>
              <a:ea typeface="Raleway"/>
              <a:cs typeface="Raleway"/>
              <a:sym typeface="Raleway"/>
            </a:endParaRPr>
          </a:p>
          <a:p>
            <a:pPr indent="-330200" lvl="0" marL="457200" rtl="0" algn="l">
              <a:lnSpc>
                <a:spcPct val="115000"/>
              </a:lnSpc>
              <a:spcBef>
                <a:spcPts val="0"/>
              </a:spcBef>
              <a:spcAft>
                <a:spcPts val="0"/>
              </a:spcAft>
              <a:buClr>
                <a:schemeClr val="dk2"/>
              </a:buClr>
              <a:buSzPts val="1600"/>
              <a:buFont typeface="Raleway"/>
              <a:buChar char="●"/>
            </a:pPr>
            <a:r>
              <a:rPr b="1" lang="en" sz="1600">
                <a:solidFill>
                  <a:schemeClr val="dk2"/>
                </a:solidFill>
                <a:latin typeface="Raleway"/>
                <a:ea typeface="Raleway"/>
                <a:cs typeface="Raleway"/>
                <a:sym typeface="Raleway"/>
              </a:rPr>
              <a:t>How can the bank improve its loan approval process based on the insights from the data?</a:t>
            </a:r>
            <a:endParaRPr b="1" sz="1600">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2"/>
          <p:cNvSpPr txBox="1"/>
          <p:nvPr/>
        </p:nvSpPr>
        <p:spPr>
          <a:xfrm>
            <a:off x="0" y="690000"/>
            <a:ext cx="9144000" cy="1519800"/>
          </a:xfrm>
          <a:prstGeom prst="rect">
            <a:avLst/>
          </a:prstGeom>
          <a:solidFill>
            <a:schemeClr val="lt1"/>
          </a:solid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Random Forest and Random Forest with class weights(0:0.2,1:0.8) are more complex models compared to Decision Tree. While they provide better performance in terms of precision, recall, and accuracy, they are less interpretable than the Decision Tree model.</a:t>
            </a:r>
            <a:endParaRPr>
              <a:solidFill>
                <a:schemeClr val="dk2"/>
              </a:solidFill>
              <a:latin typeface="Lato"/>
              <a:ea typeface="Lato"/>
              <a:cs typeface="Lato"/>
              <a:sym typeface="Lato"/>
            </a:endParaRPr>
          </a:p>
          <a:p>
            <a:pPr indent="-317500" lvl="0" marL="457200" marR="0" rtl="0" algn="l">
              <a:lnSpc>
                <a:spcPct val="115000"/>
              </a:lnSpc>
              <a:spcBef>
                <a:spcPts val="1000"/>
              </a:spcBef>
              <a:spcAft>
                <a:spcPts val="1000"/>
              </a:spcAft>
              <a:buClr>
                <a:schemeClr val="dk2"/>
              </a:buClr>
              <a:buSzPts val="1400"/>
              <a:buFont typeface="Lato"/>
              <a:buChar char="●"/>
            </a:pPr>
            <a:r>
              <a:rPr lang="en">
                <a:solidFill>
                  <a:schemeClr val="dk2"/>
                </a:solidFill>
                <a:latin typeface="Lato"/>
                <a:ea typeface="Lato"/>
                <a:cs typeface="Lato"/>
                <a:sym typeface="Lato"/>
              </a:rPr>
              <a:t>Decision Tree is a simpler model and easier to interpret. However, its performance might not be as high as the Random Forest models.</a:t>
            </a:r>
            <a:endParaRPr sz="1100">
              <a:latin typeface="Roboto"/>
              <a:ea typeface="Roboto"/>
              <a:cs typeface="Roboto"/>
              <a:sym typeface="Roboto"/>
            </a:endParaRPr>
          </a:p>
        </p:txBody>
      </p:sp>
      <p:sp>
        <p:nvSpPr>
          <p:cNvPr id="367" name="Google Shape;367;p42"/>
          <p:cNvSpPr txBox="1"/>
          <p:nvPr/>
        </p:nvSpPr>
        <p:spPr>
          <a:xfrm>
            <a:off x="0" y="0"/>
            <a:ext cx="88833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2600">
                <a:solidFill>
                  <a:schemeClr val="dk2"/>
                </a:solidFill>
                <a:latin typeface="Raleway"/>
                <a:ea typeface="Raleway"/>
                <a:cs typeface="Raleway"/>
                <a:sym typeface="Raleway"/>
              </a:rPr>
              <a:t>Model Performance vs. Interpretability:</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3"/>
          <p:cNvSpPr txBox="1"/>
          <p:nvPr/>
        </p:nvSpPr>
        <p:spPr>
          <a:xfrm>
            <a:off x="27450" y="564150"/>
            <a:ext cx="9089100" cy="3263100"/>
          </a:xfrm>
          <a:prstGeom prst="rect">
            <a:avLst/>
          </a:prstGeom>
          <a:solidFill>
            <a:schemeClr val="lt1"/>
          </a:solid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Random Forest with GridSearchCV has shown the best performance with a good balance of precision, recall, and accuracy. This model is ready to be deployed in production as it has a high recall of 0.82, which means it will correctly predict clients at risk of loan defaults. Its precision is 0.70, which is decent, and the accuracy is 0.90, indicating that the predictions made by the model are likely to be true.</a:t>
            </a:r>
            <a:endParaRPr>
              <a:solidFill>
                <a:schemeClr val="dk2"/>
              </a:solidFill>
              <a:latin typeface="Lato"/>
              <a:ea typeface="Lato"/>
              <a:cs typeface="Lato"/>
              <a:sym typeface="Lato"/>
            </a:endParaRPr>
          </a:p>
          <a:p>
            <a:pPr indent="-317500" lvl="0" marL="457200" rtl="0" algn="l">
              <a:lnSpc>
                <a:spcPct val="115000"/>
              </a:lnSpc>
              <a:spcBef>
                <a:spcPts val="1000"/>
              </a:spcBef>
              <a:spcAft>
                <a:spcPts val="0"/>
              </a:spcAft>
              <a:buClr>
                <a:schemeClr val="dk2"/>
              </a:buClr>
              <a:buSzPts val="1400"/>
              <a:buFont typeface="Lato"/>
              <a:buChar char="●"/>
            </a:pPr>
            <a:r>
              <a:rPr lang="en">
                <a:solidFill>
                  <a:schemeClr val="dk2"/>
                </a:solidFill>
                <a:latin typeface="Lato"/>
                <a:ea typeface="Lato"/>
                <a:cs typeface="Lato"/>
                <a:sym typeface="Lato"/>
              </a:rPr>
              <a:t>Random Forest with class weights has also shown good performance but slightly lower recall compared to the Random Forest with GridSearchCV. This model can also be considered for deployment in production, but the Random Forest with GridSearchCV is a preferred choice.</a:t>
            </a:r>
            <a:endParaRPr>
              <a:solidFill>
                <a:schemeClr val="dk2"/>
              </a:solidFill>
              <a:latin typeface="Lato"/>
              <a:ea typeface="Lato"/>
              <a:cs typeface="Lato"/>
              <a:sym typeface="Lato"/>
            </a:endParaRPr>
          </a:p>
          <a:p>
            <a:pPr indent="-317500" lvl="0" marL="457200" rtl="0" algn="l">
              <a:lnSpc>
                <a:spcPct val="115000"/>
              </a:lnSpc>
              <a:spcBef>
                <a:spcPts val="1000"/>
              </a:spcBef>
              <a:spcAft>
                <a:spcPts val="0"/>
              </a:spcAft>
              <a:buClr>
                <a:schemeClr val="dk2"/>
              </a:buClr>
              <a:buSzPts val="1400"/>
              <a:buFont typeface="Lato"/>
              <a:buChar char="●"/>
            </a:pPr>
            <a:r>
              <a:rPr lang="en">
                <a:solidFill>
                  <a:schemeClr val="dk2"/>
                </a:solidFill>
                <a:latin typeface="Lato"/>
                <a:ea typeface="Lato"/>
                <a:cs typeface="Lato"/>
                <a:sym typeface="Lato"/>
              </a:rPr>
              <a:t>Decision Tree models have lower performance metrics compared to Random Forest models and might not be the best choice for deployment in production for this specific problem.</a:t>
            </a:r>
            <a:endParaRPr>
              <a:solidFill>
                <a:schemeClr val="dk2"/>
              </a:solidFill>
              <a:latin typeface="Lato"/>
              <a:ea typeface="Lato"/>
              <a:cs typeface="Lato"/>
              <a:sym typeface="Lato"/>
            </a:endParaRPr>
          </a:p>
          <a:p>
            <a:pPr indent="-317500" lvl="0" marL="457200" rtl="0" algn="l">
              <a:lnSpc>
                <a:spcPct val="115000"/>
              </a:lnSpc>
              <a:spcBef>
                <a:spcPts val="1000"/>
              </a:spcBef>
              <a:spcAft>
                <a:spcPts val="1000"/>
              </a:spcAft>
              <a:buClr>
                <a:schemeClr val="dk2"/>
              </a:buClr>
              <a:buSzPts val="1400"/>
              <a:buFont typeface="Lato"/>
              <a:buChar char="●"/>
            </a:pPr>
            <a:r>
              <a:rPr lang="en">
                <a:solidFill>
                  <a:schemeClr val="dk2"/>
                </a:solidFill>
                <a:latin typeface="Lato"/>
                <a:ea typeface="Lato"/>
                <a:cs typeface="Lato"/>
                <a:sym typeface="Lato"/>
              </a:rPr>
              <a:t>To sum up, the best model to be deployed in production is Random Forest with GridSearchCV, as it provides the best balance of precision, recall, and accuracy, which are critical metrics for this business problem.</a:t>
            </a:r>
            <a:endParaRPr sz="1100">
              <a:latin typeface="Roboto"/>
              <a:ea typeface="Roboto"/>
              <a:cs typeface="Roboto"/>
              <a:sym typeface="Roboto"/>
            </a:endParaRPr>
          </a:p>
        </p:txBody>
      </p:sp>
      <p:sp>
        <p:nvSpPr>
          <p:cNvPr id="373" name="Google Shape;373;p43"/>
          <p:cNvSpPr txBox="1"/>
          <p:nvPr/>
        </p:nvSpPr>
        <p:spPr>
          <a:xfrm>
            <a:off x="0" y="0"/>
            <a:ext cx="90891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2600">
                <a:solidFill>
                  <a:schemeClr val="dk2"/>
                </a:solidFill>
                <a:latin typeface="Raleway"/>
                <a:ea typeface="Raleway"/>
                <a:cs typeface="Raleway"/>
                <a:sym typeface="Raleway"/>
              </a:rPr>
              <a:t>Model Deployment in Production</a:t>
            </a:r>
            <a:r>
              <a:rPr b="1" lang="en" sz="1500">
                <a:solidFill>
                  <a:schemeClr val="dk2"/>
                </a:solidFill>
                <a:latin typeface="Lato"/>
                <a:ea typeface="Lato"/>
                <a:cs typeface="Lato"/>
                <a:sym typeface="Lato"/>
              </a:rPr>
              <a:t>:</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RECOMMENDATIONS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idx="1" type="body"/>
          </p:nvPr>
        </p:nvSpPr>
        <p:spPr>
          <a:xfrm>
            <a:off x="100800" y="501550"/>
            <a:ext cx="8988300" cy="4641900"/>
          </a:xfrm>
          <a:prstGeom prst="rect">
            <a:avLst/>
          </a:prstGeom>
          <a:solidFill>
            <a:schemeClr val="lt1"/>
          </a:solidFill>
        </p:spPr>
        <p:txBody>
          <a:bodyPr anchorCtr="0" anchor="t" bIns="91425" lIns="91425" spcFirstLastPara="1" rIns="91425" wrap="square" tIns="91425">
            <a:noAutofit/>
          </a:bodyPr>
          <a:lstStyle/>
          <a:p>
            <a:pPr indent="-323850" lvl="0" marL="457200" rtl="0" algn="l">
              <a:spcBef>
                <a:spcPts val="1500"/>
              </a:spcBef>
              <a:spcAft>
                <a:spcPts val="0"/>
              </a:spcAft>
              <a:buClr>
                <a:schemeClr val="dk2"/>
              </a:buClr>
              <a:buSzPts val="1500"/>
              <a:buChar char="●"/>
            </a:pPr>
            <a:r>
              <a:rPr lang="en" sz="1500">
                <a:solidFill>
                  <a:schemeClr val="dk2"/>
                </a:solidFill>
              </a:rPr>
              <a:t>Recall (for Defaulters): This is about how many of the actual defaulters the model catches. This is crucial for risk management, as missing out on a defaulter can result in financial loss..</a:t>
            </a:r>
            <a:endParaRPr sz="1500">
              <a:solidFill>
                <a:schemeClr val="dk2"/>
              </a:solidFill>
            </a:endParaRPr>
          </a:p>
          <a:p>
            <a:pPr indent="-323850" lvl="0" marL="457200" rtl="0" algn="l">
              <a:spcBef>
                <a:spcPts val="1000"/>
              </a:spcBef>
              <a:spcAft>
                <a:spcPts val="0"/>
              </a:spcAft>
              <a:buClr>
                <a:schemeClr val="dk2"/>
              </a:buClr>
              <a:buSzPts val="1500"/>
              <a:buChar char="●"/>
            </a:pPr>
            <a:r>
              <a:rPr lang="en" sz="1500">
                <a:solidFill>
                  <a:schemeClr val="dk2"/>
                </a:solidFill>
              </a:rPr>
              <a:t>For a financial institution like HMEQ, not identifying a potential defaulter can be more costly than wrongly identifying a non-defaulter as a defaulter, hence these is more class weight on defaulters</a:t>
            </a:r>
            <a:endParaRPr sz="1500">
              <a:solidFill>
                <a:schemeClr val="dk2"/>
              </a:solidFill>
            </a:endParaRPr>
          </a:p>
          <a:p>
            <a:pPr indent="-323850" lvl="0" marL="457200" rtl="0" algn="l">
              <a:spcBef>
                <a:spcPts val="1000"/>
              </a:spcBef>
              <a:spcAft>
                <a:spcPts val="0"/>
              </a:spcAft>
              <a:buClr>
                <a:schemeClr val="dk2"/>
              </a:buClr>
              <a:buSzPts val="1500"/>
              <a:buChar char="●"/>
            </a:pPr>
            <a:r>
              <a:rPr lang="en" sz="1500">
                <a:solidFill>
                  <a:schemeClr val="dk2"/>
                </a:solidFill>
              </a:rPr>
              <a:t>Based on the metrics, Random Forest seems to be performing better, especially in terms of recall, which is a crucial metric for this use-case. The reason might be due to its ensemble nature, making use of multiple decision trees and aggregating their predictions to get a more accurate and robust result.</a:t>
            </a:r>
            <a:endParaRPr sz="1500">
              <a:solidFill>
                <a:schemeClr val="dk2"/>
              </a:solidFill>
            </a:endParaRPr>
          </a:p>
          <a:p>
            <a:pPr indent="-323850" lvl="0" marL="457200" rtl="0" algn="l">
              <a:spcBef>
                <a:spcPts val="1000"/>
              </a:spcBef>
              <a:spcAft>
                <a:spcPts val="0"/>
              </a:spcAft>
              <a:buClr>
                <a:schemeClr val="dk2"/>
              </a:buClr>
              <a:buSzPts val="1500"/>
              <a:buChar char="●"/>
            </a:pPr>
            <a:r>
              <a:rPr lang="en" sz="1500">
                <a:solidFill>
                  <a:schemeClr val="dk2"/>
                </a:solidFill>
              </a:rPr>
              <a:t>Variables like job descriptions aren't as crucial in determining loan defaults, suggesting that financial behavior metrics are more indicative of loan default risk than demographic ones.</a:t>
            </a:r>
            <a:endParaRPr sz="1500">
              <a:solidFill>
                <a:schemeClr val="dk2"/>
              </a:solidFill>
            </a:endParaRPr>
          </a:p>
          <a:p>
            <a:pPr indent="0" lvl="0" marL="457200" rtl="0" algn="l">
              <a:spcBef>
                <a:spcPts val="1000"/>
              </a:spcBef>
              <a:spcAft>
                <a:spcPts val="1000"/>
              </a:spcAft>
              <a:buNone/>
            </a:pPr>
            <a:r>
              <a:t/>
            </a:r>
            <a:endParaRPr sz="1500">
              <a:solidFill>
                <a:schemeClr val="dk2"/>
              </a:solidFill>
            </a:endParaRPr>
          </a:p>
        </p:txBody>
      </p:sp>
      <p:sp>
        <p:nvSpPr>
          <p:cNvPr id="384" name="Google Shape;384;p45"/>
          <p:cNvSpPr txBox="1"/>
          <p:nvPr/>
        </p:nvSpPr>
        <p:spPr>
          <a:xfrm>
            <a:off x="0" y="0"/>
            <a:ext cx="9144000" cy="554100"/>
          </a:xfrm>
          <a:prstGeom prst="rect">
            <a:avLst/>
          </a:prstGeom>
          <a:solidFill>
            <a:schemeClr val="accent5"/>
          </a:solid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2400">
                <a:solidFill>
                  <a:schemeClr val="lt1"/>
                </a:solidFill>
                <a:latin typeface="Lato"/>
                <a:ea typeface="Lato"/>
                <a:cs typeface="Lato"/>
                <a:sym typeface="Lato"/>
              </a:rPr>
              <a:t>Measures</a:t>
            </a:r>
            <a:r>
              <a:rPr b="1" lang="en" sz="2400">
                <a:solidFill>
                  <a:schemeClr val="lt1"/>
                </a:solidFill>
                <a:latin typeface="Raleway"/>
                <a:ea typeface="Raleway"/>
                <a:cs typeface="Raleway"/>
                <a:sym typeface="Raleway"/>
              </a:rPr>
              <a:t> </a:t>
            </a:r>
            <a:r>
              <a:rPr b="1" lang="en" sz="2400">
                <a:solidFill>
                  <a:schemeClr val="lt1"/>
                </a:solidFill>
                <a:latin typeface="Lato"/>
                <a:ea typeface="Lato"/>
                <a:cs typeface="Lato"/>
                <a:sym typeface="Lato"/>
              </a:rPr>
              <a:t>of Success:</a:t>
            </a:r>
            <a:endParaRPr b="1"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0" y="0"/>
            <a:ext cx="9144000" cy="5352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Business </a:t>
            </a:r>
            <a:r>
              <a:rPr lang="en">
                <a:solidFill>
                  <a:schemeClr val="lt1"/>
                </a:solidFill>
              </a:rPr>
              <a:t>Recommendation -HMEQ</a:t>
            </a:r>
            <a:endParaRPr>
              <a:solidFill>
                <a:schemeClr val="lt1"/>
              </a:solidFill>
            </a:endParaRPr>
          </a:p>
        </p:txBody>
      </p:sp>
      <p:sp>
        <p:nvSpPr>
          <p:cNvPr id="390" name="Google Shape;390;p46"/>
          <p:cNvSpPr txBox="1"/>
          <p:nvPr>
            <p:ph idx="1" type="body"/>
          </p:nvPr>
        </p:nvSpPr>
        <p:spPr>
          <a:xfrm>
            <a:off x="0" y="505350"/>
            <a:ext cx="9144000" cy="4440900"/>
          </a:xfrm>
          <a:prstGeom prst="rect">
            <a:avLst/>
          </a:prstGeom>
          <a:solidFill>
            <a:schemeClr val="lt1"/>
          </a:solidFill>
        </p:spPr>
        <p:txBody>
          <a:bodyPr anchorCtr="0" anchor="t" bIns="91425" lIns="91425" spcFirstLastPara="1" rIns="91425" wrap="square" tIns="91425">
            <a:noAutofit/>
          </a:bodyPr>
          <a:lstStyle/>
          <a:p>
            <a:pPr indent="-317500" lvl="0" marL="457200" rtl="0" algn="l">
              <a:lnSpc>
                <a:spcPct val="100000"/>
              </a:lnSpc>
              <a:spcBef>
                <a:spcPts val="1500"/>
              </a:spcBef>
              <a:spcAft>
                <a:spcPts val="0"/>
              </a:spcAft>
              <a:buClr>
                <a:schemeClr val="dk2"/>
              </a:buClr>
              <a:buSzPts val="1400"/>
              <a:buChar char="●"/>
            </a:pPr>
            <a:r>
              <a:rPr lang="en" sz="1400">
                <a:solidFill>
                  <a:schemeClr val="dk2"/>
                </a:solidFill>
              </a:rPr>
              <a:t>If data  missing for certain records is due to data collection issues, consider improving the data collection process, as this metric is crucial.</a:t>
            </a:r>
            <a:endParaRPr sz="1400">
              <a:solidFill>
                <a:schemeClr val="dk2"/>
              </a:solidFill>
            </a:endParaRPr>
          </a:p>
          <a:p>
            <a:pPr indent="-317500" lvl="0" marL="457200" rtl="0" algn="l">
              <a:lnSpc>
                <a:spcPct val="100000"/>
              </a:lnSpc>
              <a:spcBef>
                <a:spcPts val="1000"/>
              </a:spcBef>
              <a:spcAft>
                <a:spcPts val="0"/>
              </a:spcAft>
              <a:buClr>
                <a:schemeClr val="dk2"/>
              </a:buClr>
              <a:buSzPts val="1400"/>
              <a:buChar char="●"/>
            </a:pPr>
            <a:r>
              <a:rPr lang="en" sz="1400">
                <a:solidFill>
                  <a:schemeClr val="dk2"/>
                </a:solidFill>
              </a:rPr>
              <a:t>Implement thresholds or additional scrutiny for applications above a certain Debt-to-Income ratio.</a:t>
            </a:r>
            <a:endParaRPr sz="1400">
              <a:solidFill>
                <a:schemeClr val="dk2"/>
              </a:solidFill>
            </a:endParaRPr>
          </a:p>
          <a:p>
            <a:pPr indent="-317500" lvl="0" marL="457200" rtl="0" algn="l">
              <a:lnSpc>
                <a:spcPct val="100000"/>
              </a:lnSpc>
              <a:spcBef>
                <a:spcPts val="1000"/>
              </a:spcBef>
              <a:spcAft>
                <a:spcPts val="0"/>
              </a:spcAft>
              <a:buClr>
                <a:schemeClr val="dk2"/>
              </a:buClr>
              <a:buSzPts val="1400"/>
              <a:buChar char="●"/>
            </a:pPr>
            <a:r>
              <a:rPr lang="en" sz="1400">
                <a:solidFill>
                  <a:schemeClr val="dk2"/>
                </a:solidFill>
              </a:rPr>
              <a:t>Consider additional checks or a tiered interest rate based on </a:t>
            </a:r>
            <a:r>
              <a:rPr lang="en" sz="1400">
                <a:solidFill>
                  <a:schemeClr val="dk2"/>
                </a:solidFill>
              </a:rPr>
              <a:t> number of past delinquencies </a:t>
            </a:r>
            <a:endParaRPr sz="1400">
              <a:solidFill>
                <a:schemeClr val="dk2"/>
              </a:solidFill>
            </a:endParaRPr>
          </a:p>
          <a:p>
            <a:pPr indent="-317500" lvl="0" marL="457200" rtl="0" algn="l">
              <a:lnSpc>
                <a:spcPct val="100000"/>
              </a:lnSpc>
              <a:spcBef>
                <a:spcPts val="1000"/>
              </a:spcBef>
              <a:spcAft>
                <a:spcPts val="0"/>
              </a:spcAft>
              <a:buClr>
                <a:schemeClr val="dk2"/>
              </a:buClr>
              <a:buSzPts val="1400"/>
              <a:buChar char="●"/>
            </a:pPr>
            <a:r>
              <a:rPr lang="en" sz="1400">
                <a:solidFill>
                  <a:schemeClr val="dk2"/>
                </a:solidFill>
              </a:rPr>
              <a:t>Deploy this model to predict the likelihood of loan defaults, but ensure that it is regularly updated with new data and checked for performance drift.</a:t>
            </a:r>
            <a:endParaRPr sz="1400">
              <a:solidFill>
                <a:schemeClr val="dk2"/>
              </a:solidFill>
            </a:endParaRPr>
          </a:p>
          <a:p>
            <a:pPr indent="-317500" lvl="0" marL="457200" rtl="0" algn="l">
              <a:lnSpc>
                <a:spcPct val="100000"/>
              </a:lnSpc>
              <a:spcBef>
                <a:spcPts val="1000"/>
              </a:spcBef>
              <a:spcAft>
                <a:spcPts val="0"/>
              </a:spcAft>
              <a:buClr>
                <a:schemeClr val="dk2"/>
              </a:buClr>
              <a:buSzPts val="1400"/>
              <a:buChar char="●"/>
            </a:pPr>
            <a:r>
              <a:rPr lang="en" sz="1400">
                <a:solidFill>
                  <a:schemeClr val="dk2"/>
                </a:solidFill>
              </a:rPr>
              <a:t>Given the high recall, the model is well-suited for early warning systems, where identifying potential defaulters is more crucial than ensuring every prediction is accurate.</a:t>
            </a:r>
            <a:endParaRPr sz="1400">
              <a:solidFill>
                <a:schemeClr val="dk2"/>
              </a:solidFill>
            </a:endParaRPr>
          </a:p>
          <a:p>
            <a:pPr indent="-317500" lvl="0" marL="457200" rtl="0" algn="l">
              <a:lnSpc>
                <a:spcPct val="100000"/>
              </a:lnSpc>
              <a:spcBef>
                <a:spcPts val="1000"/>
              </a:spcBef>
              <a:spcAft>
                <a:spcPts val="0"/>
              </a:spcAft>
              <a:buClr>
                <a:schemeClr val="dk2"/>
              </a:buClr>
              <a:buSzPts val="1400"/>
              <a:buChar char="●"/>
            </a:pPr>
            <a:r>
              <a:rPr lang="en" sz="1400">
                <a:solidFill>
                  <a:schemeClr val="dk2"/>
                </a:solidFill>
              </a:rPr>
              <a:t>Allow for model feedback refinement over time and ensures the model remains relevant as market dynamics change.</a:t>
            </a:r>
            <a:endParaRPr sz="1400">
              <a:solidFill>
                <a:schemeClr val="dk2"/>
              </a:solidFill>
            </a:endParaRPr>
          </a:p>
          <a:p>
            <a:pPr indent="-317500" lvl="0" marL="457200" rtl="0" algn="l">
              <a:lnSpc>
                <a:spcPct val="100000"/>
              </a:lnSpc>
              <a:spcBef>
                <a:spcPts val="1000"/>
              </a:spcBef>
              <a:spcAft>
                <a:spcPts val="0"/>
              </a:spcAft>
              <a:buClr>
                <a:schemeClr val="dk2"/>
              </a:buClr>
              <a:buSzPts val="1400"/>
              <a:buChar char="●"/>
            </a:pPr>
            <a:r>
              <a:rPr lang="en" sz="1400">
                <a:solidFill>
                  <a:schemeClr val="dk2"/>
                </a:solidFill>
              </a:rPr>
              <a:t>. While it's good at identifying potential defaulters (80% recall), there's a 29% chance that someone flagged as a defaulter might not actually default , human judgment, especially from those with domain expertise, remains invaluable. Ensure that model-driven recommendations complement, not replace, human expertise.</a:t>
            </a:r>
            <a:endParaRPr sz="1400">
              <a:solidFill>
                <a:schemeClr val="dk2"/>
              </a:solidFill>
            </a:endParaRPr>
          </a:p>
          <a:p>
            <a:pPr indent="-317500" lvl="0" marL="457200" rtl="0" algn="l">
              <a:lnSpc>
                <a:spcPct val="100000"/>
              </a:lnSpc>
              <a:spcBef>
                <a:spcPts val="1000"/>
              </a:spcBef>
              <a:spcAft>
                <a:spcPts val="0"/>
              </a:spcAft>
              <a:buClr>
                <a:schemeClr val="dk2"/>
              </a:buClr>
              <a:buSzPts val="1400"/>
              <a:buChar char="●"/>
            </a:pPr>
            <a:r>
              <a:rPr lang="en" sz="1400">
                <a:solidFill>
                  <a:schemeClr val="dk2"/>
                </a:solidFill>
              </a:rPr>
              <a:t> While Random Forest is performing well, further enhancements can be done using techniques like boosting, stacking, or even trying advanced models like Gradient Boosted Trees or Neural Networks. Feature engineering, selection, and better data preprocessing can also improve performance e.g.when filling missing data.</a:t>
            </a:r>
            <a:endParaRPr sz="1400">
              <a:solidFill>
                <a:schemeClr val="dk2"/>
              </a:solidFill>
            </a:endParaRPr>
          </a:p>
          <a:p>
            <a:pPr indent="0" lvl="0" marL="457200" rtl="0" algn="l">
              <a:lnSpc>
                <a:spcPct val="100000"/>
              </a:lnSpc>
              <a:spcBef>
                <a:spcPts val="1000"/>
              </a:spcBef>
              <a:spcAft>
                <a:spcPts val="1000"/>
              </a:spcAft>
              <a:buNone/>
            </a:pPr>
            <a:r>
              <a:t/>
            </a:r>
            <a:endParaRPr sz="14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type="title"/>
          </p:nvPr>
        </p:nvSpPr>
        <p:spPr>
          <a:xfrm>
            <a:off x="672300" y="67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Summary</a:t>
            </a:r>
            <a:endParaRPr/>
          </a:p>
        </p:txBody>
      </p:sp>
      <p:sp>
        <p:nvSpPr>
          <p:cNvPr id="401" name="Google Shape;401;p48"/>
          <p:cNvSpPr txBox="1"/>
          <p:nvPr>
            <p:ph idx="1" type="body"/>
          </p:nvPr>
        </p:nvSpPr>
        <p:spPr>
          <a:xfrm>
            <a:off x="729450" y="1284725"/>
            <a:ext cx="7688700" cy="376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The Home Equity dataset (HMEQ) contains baseline and loan performance information for 5,960 recent home equity loans. The target (BAD) is a binary variable that indicates whether an applicant has ultimately defaulted or has been severely delinquent. This adverse outcome occurred in 1,189 cases (20 percent). 12 input variables were registered for each applicant.</a:t>
            </a:r>
            <a:endParaRPr sz="1200">
              <a:solidFill>
                <a:srgbClr val="212121"/>
              </a:solidFill>
              <a:highlight>
                <a:srgbClr val="FFFFFF"/>
              </a:highlight>
              <a:latin typeface="Roboto"/>
              <a:ea typeface="Roboto"/>
              <a:cs typeface="Roboto"/>
              <a:sym typeface="Roboto"/>
            </a:endParaRPr>
          </a:p>
          <a:p>
            <a:pPr indent="-299085" lvl="0" marL="457200" rtl="0" algn="l">
              <a:spcBef>
                <a:spcPts val="60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BAD:</a:t>
            </a:r>
            <a:r>
              <a:rPr lang="en" sz="1200">
                <a:solidFill>
                  <a:srgbClr val="212121"/>
                </a:solidFill>
                <a:highlight>
                  <a:srgbClr val="FFFFFF"/>
                </a:highlight>
                <a:latin typeface="Roboto"/>
                <a:ea typeface="Roboto"/>
                <a:cs typeface="Roboto"/>
                <a:sym typeface="Roboto"/>
              </a:rPr>
              <a:t> 1 = Client defaulted on loan, 0 = loan repaid</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LOAN:</a:t>
            </a:r>
            <a:r>
              <a:rPr lang="en" sz="1200">
                <a:solidFill>
                  <a:srgbClr val="212121"/>
                </a:solidFill>
                <a:highlight>
                  <a:srgbClr val="FFFFFF"/>
                </a:highlight>
                <a:latin typeface="Roboto"/>
                <a:ea typeface="Roboto"/>
                <a:cs typeface="Roboto"/>
                <a:sym typeface="Roboto"/>
              </a:rPr>
              <a:t> Amount of loan approved.</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MORTDUE:</a:t>
            </a:r>
            <a:r>
              <a:rPr lang="en" sz="1200">
                <a:solidFill>
                  <a:srgbClr val="212121"/>
                </a:solidFill>
                <a:highlight>
                  <a:srgbClr val="FFFFFF"/>
                </a:highlight>
                <a:latin typeface="Roboto"/>
                <a:ea typeface="Roboto"/>
                <a:cs typeface="Roboto"/>
                <a:sym typeface="Roboto"/>
              </a:rPr>
              <a:t> Amount due on the existing mortgage.</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VALUE:</a:t>
            </a:r>
            <a:r>
              <a:rPr lang="en" sz="1200">
                <a:solidFill>
                  <a:srgbClr val="212121"/>
                </a:solidFill>
                <a:highlight>
                  <a:srgbClr val="FFFFFF"/>
                </a:highlight>
                <a:latin typeface="Roboto"/>
                <a:ea typeface="Roboto"/>
                <a:cs typeface="Roboto"/>
                <a:sym typeface="Roboto"/>
              </a:rPr>
              <a:t> Current value of the property.</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REASON:</a:t>
            </a:r>
            <a:r>
              <a:rPr lang="en" sz="1200">
                <a:solidFill>
                  <a:srgbClr val="212121"/>
                </a:solidFill>
                <a:highlight>
                  <a:srgbClr val="FFFFFF"/>
                </a:highlight>
                <a:latin typeface="Roboto"/>
                <a:ea typeface="Roboto"/>
                <a:cs typeface="Roboto"/>
                <a:sym typeface="Roboto"/>
              </a:rPr>
              <a:t> Reason for the loan request. (HomeImp = home improvement, DebtCon= debt consolidation which means taking out a new loan to pay off other liabilities and consumer debts)</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JOB:</a:t>
            </a:r>
            <a:r>
              <a:rPr lang="en" sz="1200">
                <a:solidFill>
                  <a:srgbClr val="212121"/>
                </a:solidFill>
                <a:highlight>
                  <a:srgbClr val="FFFFFF"/>
                </a:highlight>
                <a:latin typeface="Roboto"/>
                <a:ea typeface="Roboto"/>
                <a:cs typeface="Roboto"/>
                <a:sym typeface="Roboto"/>
              </a:rPr>
              <a:t> The type of job that loan applicant has such as manager, self, etc.</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YOJ:</a:t>
            </a:r>
            <a:r>
              <a:rPr lang="en" sz="1200">
                <a:solidFill>
                  <a:srgbClr val="212121"/>
                </a:solidFill>
                <a:highlight>
                  <a:srgbClr val="FFFFFF"/>
                </a:highlight>
                <a:latin typeface="Roboto"/>
                <a:ea typeface="Roboto"/>
                <a:cs typeface="Roboto"/>
                <a:sym typeface="Roboto"/>
              </a:rPr>
              <a:t> Years at present job.</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DEROG:</a:t>
            </a:r>
            <a:r>
              <a:rPr lang="en" sz="1200">
                <a:solidFill>
                  <a:srgbClr val="212121"/>
                </a:solidFill>
                <a:highlight>
                  <a:srgbClr val="FFFFFF"/>
                </a:highlight>
                <a:latin typeface="Roboto"/>
                <a:ea typeface="Roboto"/>
                <a:cs typeface="Roboto"/>
                <a:sym typeface="Roboto"/>
              </a:rPr>
              <a:t> Number of major derogatory reports (which indicates a serious delinquency or late payments).</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DELINQ:</a:t>
            </a:r>
            <a:r>
              <a:rPr lang="en" sz="1200">
                <a:solidFill>
                  <a:srgbClr val="212121"/>
                </a:solidFill>
                <a:highlight>
                  <a:srgbClr val="FFFFFF"/>
                </a:highlight>
                <a:latin typeface="Roboto"/>
                <a:ea typeface="Roboto"/>
                <a:cs typeface="Roboto"/>
                <a:sym typeface="Roboto"/>
              </a:rPr>
              <a:t> Number of delinquent credit lines (a line of credit becomes delinquent when a borrower does not make the minimum required payments 30 to 60 days past the day on which the payments were due).</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CLAGE:</a:t>
            </a:r>
            <a:r>
              <a:rPr lang="en" sz="1200">
                <a:solidFill>
                  <a:srgbClr val="212121"/>
                </a:solidFill>
                <a:highlight>
                  <a:srgbClr val="FFFFFF"/>
                </a:highlight>
                <a:latin typeface="Roboto"/>
                <a:ea typeface="Roboto"/>
                <a:cs typeface="Roboto"/>
                <a:sym typeface="Roboto"/>
              </a:rPr>
              <a:t> Age of the oldest credit line in months.</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NINQ:</a:t>
            </a:r>
            <a:r>
              <a:rPr lang="en" sz="1200">
                <a:solidFill>
                  <a:srgbClr val="212121"/>
                </a:solidFill>
                <a:highlight>
                  <a:srgbClr val="FFFFFF"/>
                </a:highlight>
                <a:latin typeface="Roboto"/>
                <a:ea typeface="Roboto"/>
                <a:cs typeface="Roboto"/>
                <a:sym typeface="Roboto"/>
              </a:rPr>
              <a:t> Number of recent credit inquiries.</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CLNO:</a:t>
            </a:r>
            <a:r>
              <a:rPr lang="en" sz="1200">
                <a:solidFill>
                  <a:srgbClr val="212121"/>
                </a:solidFill>
                <a:highlight>
                  <a:srgbClr val="FFFFFF"/>
                </a:highlight>
                <a:latin typeface="Roboto"/>
                <a:ea typeface="Roboto"/>
                <a:cs typeface="Roboto"/>
                <a:sym typeface="Roboto"/>
              </a:rPr>
              <a:t> Number of existing credit lines.</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b="1" lang="en" sz="1200">
                <a:solidFill>
                  <a:srgbClr val="212121"/>
                </a:solidFill>
                <a:highlight>
                  <a:srgbClr val="FFFFFF"/>
                </a:highlight>
                <a:latin typeface="Roboto"/>
                <a:ea typeface="Roboto"/>
                <a:cs typeface="Roboto"/>
                <a:sym typeface="Roboto"/>
              </a:rPr>
              <a:t>DEBTINC:</a:t>
            </a:r>
            <a:r>
              <a:rPr lang="en" sz="1200">
                <a:solidFill>
                  <a:srgbClr val="212121"/>
                </a:solidFill>
                <a:highlight>
                  <a:srgbClr val="FFFFFF"/>
                </a:highlight>
                <a:latin typeface="Roboto"/>
                <a:ea typeface="Roboto"/>
                <a:cs typeface="Roboto"/>
                <a:sym typeface="Roboto"/>
              </a:rPr>
              <a:t> Debt-to-income ratio (all your monthly debt payments divided by your gross monthly income. This number is one way lenders measure your ability to manage the monthly payments to repay the money you plan to borrow.</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nvSpPr>
        <p:spPr>
          <a:xfrm>
            <a:off x="0" y="3333775"/>
            <a:ext cx="9144000" cy="259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lnSpc>
                <a:spcPct val="100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Attributes like DEROG and DELINQ, which represent derogatory reports and delinquent credit lines, respectively, have a majority of values at 0, indicating that most applicants have a clean credit history.</a:t>
            </a:r>
            <a:endParaRPr sz="1300">
              <a:solidFill>
                <a:schemeClr val="accent1"/>
              </a:solidFill>
              <a:latin typeface="Lato"/>
              <a:ea typeface="Lato"/>
              <a:cs typeface="Lato"/>
              <a:sym typeface="Lato"/>
            </a:endParaRPr>
          </a:p>
          <a:p>
            <a:pPr indent="-311150" lvl="0" marL="457200" rtl="0" algn="l">
              <a:lnSpc>
                <a:spcPct val="100000"/>
              </a:lnSpc>
              <a:spcBef>
                <a:spcPts val="1000"/>
              </a:spcBef>
              <a:spcAft>
                <a:spcPts val="0"/>
              </a:spcAft>
              <a:buClr>
                <a:schemeClr val="accent1"/>
              </a:buClr>
              <a:buSzPts val="1300"/>
              <a:buFont typeface="Lato"/>
              <a:buChar char="●"/>
            </a:pPr>
            <a:r>
              <a:rPr lang="en" sz="1300">
                <a:solidFill>
                  <a:schemeClr val="accent1"/>
                </a:solidFill>
                <a:latin typeface="Lato"/>
                <a:ea typeface="Lato"/>
                <a:cs typeface="Lato"/>
                <a:sym typeface="Lato"/>
              </a:rPr>
              <a:t>The DEBTINC attribute, representing the debt-to-income ratio, has values ranging from 0.52% to a very high 203.31%, indicating varied financial health among the applicants.</a:t>
            </a:r>
            <a:endParaRPr sz="1300">
              <a:solidFill>
                <a:schemeClr val="accent1"/>
              </a:solidFill>
              <a:latin typeface="Lato"/>
              <a:ea typeface="Lato"/>
              <a:cs typeface="Lato"/>
              <a:sym typeface="Lato"/>
            </a:endParaRPr>
          </a:p>
          <a:p>
            <a:pPr indent="-311150" lvl="0" marL="457200" rtl="0" algn="l">
              <a:lnSpc>
                <a:spcPct val="100000"/>
              </a:lnSpc>
              <a:spcBef>
                <a:spcPts val="1000"/>
              </a:spcBef>
              <a:spcAft>
                <a:spcPts val="0"/>
              </a:spcAft>
              <a:buClr>
                <a:schemeClr val="accent1"/>
              </a:buClr>
              <a:buSzPts val="1300"/>
              <a:buFont typeface="Lato"/>
              <a:buChar char="●"/>
            </a:pPr>
            <a:r>
              <a:rPr lang="en" sz="1300">
                <a:solidFill>
                  <a:schemeClr val="accent1"/>
                </a:solidFill>
                <a:latin typeface="Lato"/>
                <a:ea typeface="Lato"/>
                <a:cs typeface="Lato"/>
                <a:sym typeface="Lato"/>
              </a:rPr>
              <a:t>Some attributes have missing values, as indicated by the difference in counts, which will require missing value treatment.</a:t>
            </a:r>
            <a:endParaRPr sz="1300">
              <a:solidFill>
                <a:schemeClr val="accent1"/>
              </a:solidFill>
              <a:latin typeface="Lato"/>
              <a:ea typeface="Lato"/>
              <a:cs typeface="Lato"/>
              <a:sym typeface="Lato"/>
            </a:endParaRPr>
          </a:p>
          <a:p>
            <a:pPr indent="0" lvl="0" marL="457200" rtl="0" algn="l">
              <a:lnSpc>
                <a:spcPct val="115000"/>
              </a:lnSpc>
              <a:spcBef>
                <a:spcPts val="1000"/>
              </a:spcBef>
              <a:spcAft>
                <a:spcPts val="0"/>
              </a:spcAft>
              <a:buNone/>
            </a:pPr>
            <a:r>
              <a:t/>
            </a:r>
            <a:endParaRPr sz="1300">
              <a:solidFill>
                <a:schemeClr val="accent1"/>
              </a:solidFill>
              <a:latin typeface="Lato"/>
              <a:ea typeface="Lato"/>
              <a:cs typeface="Lato"/>
              <a:sym typeface="Lato"/>
            </a:endParaRPr>
          </a:p>
          <a:p>
            <a:pPr indent="0" lvl="0" marL="0" marR="0" rtl="0" algn="l">
              <a:lnSpc>
                <a:spcPct val="100000"/>
              </a:lnSpc>
              <a:spcBef>
                <a:spcPts val="1500"/>
              </a:spcBef>
              <a:spcAft>
                <a:spcPts val="0"/>
              </a:spcAft>
              <a:buNone/>
            </a:pPr>
            <a:r>
              <a:t/>
            </a:r>
            <a:endParaRPr sz="1300">
              <a:solidFill>
                <a:schemeClr val="accent1"/>
              </a:solidFill>
              <a:latin typeface="Lato"/>
              <a:ea typeface="Lato"/>
              <a:cs typeface="Lato"/>
              <a:sym typeface="Lato"/>
            </a:endParaRPr>
          </a:p>
        </p:txBody>
      </p:sp>
      <p:sp>
        <p:nvSpPr>
          <p:cNvPr id="407" name="Google Shape;407;p49"/>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1400"/>
              </a:spcBef>
              <a:spcAft>
                <a:spcPts val="400"/>
              </a:spcAft>
              <a:buNone/>
            </a:pPr>
            <a:r>
              <a:rPr lang="en" sz="2288">
                <a:solidFill>
                  <a:srgbClr val="000000"/>
                </a:solidFill>
                <a:latin typeface="Arial"/>
                <a:ea typeface="Arial"/>
                <a:cs typeface="Arial"/>
                <a:sym typeface="Arial"/>
              </a:rPr>
              <a:t>Summary Statistics</a:t>
            </a:r>
            <a:endParaRPr sz="5088">
              <a:solidFill>
                <a:schemeClr val="accent3"/>
              </a:solidFill>
            </a:endParaRPr>
          </a:p>
        </p:txBody>
      </p:sp>
      <p:pic>
        <p:nvPicPr>
          <p:cNvPr id="408" name="Google Shape;408;p49"/>
          <p:cNvPicPr preferRelativeResize="0"/>
          <p:nvPr/>
        </p:nvPicPr>
        <p:blipFill>
          <a:blip r:embed="rId3">
            <a:alphaModFix/>
          </a:blip>
          <a:stretch>
            <a:fillRect/>
          </a:stretch>
        </p:blipFill>
        <p:spPr>
          <a:xfrm>
            <a:off x="152400" y="470425"/>
            <a:ext cx="7892204" cy="3103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0"/>
          <p:cNvSpPr txBox="1"/>
          <p:nvPr/>
        </p:nvSpPr>
        <p:spPr>
          <a:xfrm>
            <a:off x="331475" y="3943375"/>
            <a:ext cx="74547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300">
                <a:solidFill>
                  <a:schemeClr val="accent1"/>
                </a:solidFill>
                <a:latin typeface="Lato"/>
                <a:ea typeface="Lato"/>
                <a:cs typeface="Lato"/>
                <a:sym typeface="Lato"/>
              </a:rPr>
              <a:t>A majority of the clients (4673 out of 5834) have repaid their loans, while 1161 have defaulted.</a:t>
            </a:r>
            <a:endParaRPr sz="1300">
              <a:solidFill>
                <a:schemeClr val="accent1"/>
              </a:solidFill>
              <a:latin typeface="Lato"/>
              <a:ea typeface="Lato"/>
              <a:cs typeface="Lato"/>
              <a:sym typeface="Lato"/>
            </a:endParaRPr>
          </a:p>
          <a:p>
            <a:pPr indent="0" lvl="0" marL="0" marR="0" rtl="0" algn="l">
              <a:lnSpc>
                <a:spcPct val="100000"/>
              </a:lnSpc>
              <a:spcBef>
                <a:spcPts val="0"/>
              </a:spcBef>
              <a:spcAft>
                <a:spcPts val="0"/>
              </a:spcAft>
              <a:buNone/>
            </a:pPr>
            <a:r>
              <a:rPr lang="en" sz="1300">
                <a:solidFill>
                  <a:schemeClr val="accent1"/>
                </a:solidFill>
                <a:latin typeface="Lato"/>
                <a:ea typeface="Lato"/>
                <a:cs typeface="Lato"/>
                <a:sym typeface="Lato"/>
              </a:rPr>
              <a:t>Most of the loans are taken for debt consolidation purposes.</a:t>
            </a:r>
            <a:endParaRPr sz="1300">
              <a:solidFill>
                <a:schemeClr val="accent1"/>
              </a:solidFill>
              <a:latin typeface="Lato"/>
              <a:ea typeface="Lato"/>
              <a:cs typeface="Lato"/>
              <a:sym typeface="Lato"/>
            </a:endParaRPr>
          </a:p>
          <a:p>
            <a:pPr indent="0" lvl="0" marL="0" marR="0" rtl="0" algn="l">
              <a:lnSpc>
                <a:spcPct val="100000"/>
              </a:lnSpc>
              <a:spcBef>
                <a:spcPts val="0"/>
              </a:spcBef>
              <a:spcAft>
                <a:spcPts val="0"/>
              </a:spcAft>
              <a:buNone/>
            </a:pPr>
            <a:r>
              <a:rPr lang="en" sz="1300">
                <a:solidFill>
                  <a:schemeClr val="accent1"/>
                </a:solidFill>
                <a:latin typeface="Lato"/>
                <a:ea typeface="Lato"/>
                <a:cs typeface="Lato"/>
                <a:sym typeface="Lato"/>
              </a:rPr>
              <a:t>The most common job type among loan applicants is "Other", followed by "Professional/Executive" and "Office</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p:txBody>
      </p:sp>
      <p:pic>
        <p:nvPicPr>
          <p:cNvPr id="414" name="Google Shape;414;p50"/>
          <p:cNvPicPr preferRelativeResize="0"/>
          <p:nvPr/>
        </p:nvPicPr>
        <p:blipFill>
          <a:blip r:embed="rId3">
            <a:alphaModFix/>
          </a:blip>
          <a:stretch>
            <a:fillRect/>
          </a:stretch>
        </p:blipFill>
        <p:spPr>
          <a:xfrm>
            <a:off x="331475" y="700038"/>
            <a:ext cx="2902321" cy="3078500"/>
          </a:xfrm>
          <a:prstGeom prst="rect">
            <a:avLst/>
          </a:prstGeom>
          <a:noFill/>
          <a:ln>
            <a:noFill/>
          </a:ln>
        </p:spPr>
      </p:pic>
      <p:sp>
        <p:nvSpPr>
          <p:cNvPr id="415" name="Google Shape;415;p50"/>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1400"/>
              </a:spcBef>
              <a:spcAft>
                <a:spcPts val="400"/>
              </a:spcAft>
              <a:buNone/>
            </a:pPr>
            <a:r>
              <a:rPr lang="en" sz="2288">
                <a:solidFill>
                  <a:srgbClr val="000000"/>
                </a:solidFill>
                <a:latin typeface="Arial"/>
                <a:ea typeface="Arial"/>
                <a:cs typeface="Arial"/>
                <a:sym typeface="Arial"/>
              </a:rPr>
              <a:t>Count of Categorical Columns</a:t>
            </a:r>
            <a:endParaRPr sz="5088">
              <a:solidFill>
                <a:schemeClr val="accent3"/>
              </a:solidFill>
            </a:endParaRPr>
          </a:p>
        </p:txBody>
      </p:sp>
      <p:pic>
        <p:nvPicPr>
          <p:cNvPr id="416" name="Google Shape;416;p50"/>
          <p:cNvPicPr preferRelativeResize="0"/>
          <p:nvPr/>
        </p:nvPicPr>
        <p:blipFill>
          <a:blip r:embed="rId4">
            <a:alphaModFix/>
          </a:blip>
          <a:stretch>
            <a:fillRect/>
          </a:stretch>
        </p:blipFill>
        <p:spPr>
          <a:xfrm>
            <a:off x="4254896" y="683775"/>
            <a:ext cx="3212906" cy="3103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sp>
        <p:nvSpPr>
          <p:cNvPr id="422" name="Google Shape;422;p51"/>
          <p:cNvSpPr txBox="1"/>
          <p:nvPr>
            <p:ph idx="1" type="body"/>
          </p:nvPr>
        </p:nvSpPr>
        <p:spPr>
          <a:xfrm>
            <a:off x="0" y="535200"/>
            <a:ext cx="8871900" cy="9324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Most of the loans are in the lower range, with a few loans in the higher range.</a:t>
            </a:r>
            <a:endParaRPr sz="1400"/>
          </a:p>
          <a:p>
            <a:pPr indent="-317500" lvl="0" marL="457200" rtl="0" algn="l">
              <a:spcBef>
                <a:spcPts val="0"/>
              </a:spcBef>
              <a:spcAft>
                <a:spcPts val="0"/>
              </a:spcAft>
              <a:buSzPts val="1400"/>
              <a:buChar char="●"/>
            </a:pPr>
            <a:r>
              <a:rPr lang="en" sz="1400"/>
              <a:t>there are some outliers in the higher range of loan amounts.</a:t>
            </a:r>
            <a:endParaRPr sz="1400"/>
          </a:p>
          <a:p>
            <a:pPr indent="0" lvl="0" marL="0" rtl="0" algn="l">
              <a:spcBef>
                <a:spcPts val="1200"/>
              </a:spcBef>
              <a:spcAft>
                <a:spcPts val="1200"/>
              </a:spcAft>
              <a:buNone/>
            </a:pPr>
            <a:r>
              <a:t/>
            </a:r>
            <a:endParaRPr sz="1400"/>
          </a:p>
        </p:txBody>
      </p:sp>
      <p:pic>
        <p:nvPicPr>
          <p:cNvPr id="423" name="Google Shape;423;p51"/>
          <p:cNvPicPr preferRelativeResize="0"/>
          <p:nvPr/>
        </p:nvPicPr>
        <p:blipFill>
          <a:blip r:embed="rId3">
            <a:alphaModFix/>
          </a:blip>
          <a:stretch>
            <a:fillRect/>
          </a:stretch>
        </p:blipFill>
        <p:spPr>
          <a:xfrm>
            <a:off x="152400" y="1620000"/>
            <a:ext cx="4906334" cy="337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169950" y="684250"/>
            <a:ext cx="8656200" cy="4207800"/>
          </a:xfrm>
          <a:prstGeom prst="rect">
            <a:avLst/>
          </a:prstGeom>
          <a:solidFill>
            <a:srgbClr val="FFF2CC"/>
          </a:solidFill>
        </p:spPr>
        <p:txBody>
          <a:bodyPr anchorCtr="0" anchor="t" bIns="91425" lIns="91425" spcFirstLastPara="1" rIns="91425" wrap="square" tIns="91425">
            <a:normAutofit/>
          </a:bodyPr>
          <a:lstStyle/>
          <a:p>
            <a:pPr indent="-358775" lvl="0" marL="457200" rtl="0" algn="l">
              <a:spcBef>
                <a:spcPts val="1500"/>
              </a:spcBef>
              <a:spcAft>
                <a:spcPts val="0"/>
              </a:spcAft>
              <a:buSzPts val="2050"/>
              <a:buChar char="●"/>
            </a:pPr>
            <a:r>
              <a:rPr lang="en" sz="2050"/>
              <a:t>The primary goal of this analysis was to develop a model that accurately predicts loan defaulters to minimize the financial risk for the lender.</a:t>
            </a:r>
            <a:endParaRPr sz="2050"/>
          </a:p>
          <a:p>
            <a:pPr indent="-234950" lvl="0" marL="457200" rtl="0" algn="l">
              <a:spcBef>
                <a:spcPts val="0"/>
              </a:spcBef>
              <a:spcAft>
                <a:spcPts val="0"/>
              </a:spcAft>
              <a:buSzPts val="100"/>
              <a:buChar char="●"/>
            </a:pPr>
            <a:r>
              <a:t/>
            </a:r>
            <a:endParaRPr sz="100"/>
          </a:p>
          <a:p>
            <a:pPr indent="-358775" lvl="0" marL="457200" rtl="0" algn="l">
              <a:spcBef>
                <a:spcPts val="0"/>
              </a:spcBef>
              <a:spcAft>
                <a:spcPts val="0"/>
              </a:spcAft>
              <a:buSzPts val="2050"/>
              <a:buChar char="●"/>
            </a:pPr>
            <a:r>
              <a:rPr lang="en" sz="2050"/>
              <a:t>We tested different models including Decision Tree (accuracy: 0.89), Random Forest (accuracy: 0.93), and Logistic Regression (accuracy: 0.89), and optimized the Random Forest model using GridSearchCV to achieve the best performance.</a:t>
            </a:r>
            <a:endParaRPr/>
          </a:p>
        </p:txBody>
      </p:sp>
      <p:sp>
        <p:nvSpPr>
          <p:cNvPr id="106" name="Google Shape;106;p16"/>
          <p:cNvSpPr txBox="1"/>
          <p:nvPr>
            <p:ph type="title"/>
          </p:nvPr>
        </p:nvSpPr>
        <p:spPr>
          <a:xfrm>
            <a:off x="0" y="0"/>
            <a:ext cx="8413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TAKEAWAY</a:t>
            </a:r>
            <a:endParaRPr sz="3044"/>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2"/>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sp>
        <p:nvSpPr>
          <p:cNvPr id="429" name="Google Shape;429;p52"/>
          <p:cNvSpPr txBox="1"/>
          <p:nvPr>
            <p:ph idx="1" type="body"/>
          </p:nvPr>
        </p:nvSpPr>
        <p:spPr>
          <a:xfrm>
            <a:off x="0" y="535200"/>
            <a:ext cx="8963400" cy="9324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histogram shows the frequency distribution of the mortgage due amounts. Most of the mortgages due are in the lower range, with a few in the higher range.</a:t>
            </a:r>
            <a:endParaRPr sz="1400"/>
          </a:p>
          <a:p>
            <a:pPr indent="-317500" lvl="0" marL="457200" rtl="0" algn="l">
              <a:spcBef>
                <a:spcPts val="0"/>
              </a:spcBef>
              <a:spcAft>
                <a:spcPts val="0"/>
              </a:spcAft>
              <a:buSzPts val="1400"/>
              <a:buChar char="●"/>
            </a:pPr>
            <a:r>
              <a:rPr lang="en" sz="1400"/>
              <a:t>there are some outliers in the higher range of mortgage due amounts.</a:t>
            </a:r>
            <a:endParaRPr sz="1400"/>
          </a:p>
          <a:p>
            <a:pPr indent="0" lvl="0" marL="0" rtl="0" algn="l">
              <a:spcBef>
                <a:spcPts val="1200"/>
              </a:spcBef>
              <a:spcAft>
                <a:spcPts val="1200"/>
              </a:spcAft>
              <a:buNone/>
            </a:pPr>
            <a:r>
              <a:t/>
            </a:r>
            <a:endParaRPr sz="1400"/>
          </a:p>
        </p:txBody>
      </p:sp>
      <p:pic>
        <p:nvPicPr>
          <p:cNvPr id="430" name="Google Shape;430;p52"/>
          <p:cNvPicPr preferRelativeResize="0"/>
          <p:nvPr/>
        </p:nvPicPr>
        <p:blipFill>
          <a:blip r:embed="rId3">
            <a:alphaModFix/>
          </a:blip>
          <a:stretch>
            <a:fillRect/>
          </a:stretch>
        </p:blipFill>
        <p:spPr>
          <a:xfrm>
            <a:off x="152400" y="1620000"/>
            <a:ext cx="4906334" cy="337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3"/>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sp>
        <p:nvSpPr>
          <p:cNvPr id="436" name="Google Shape;436;p53"/>
          <p:cNvSpPr txBox="1"/>
          <p:nvPr>
            <p:ph idx="1" type="body"/>
          </p:nvPr>
        </p:nvSpPr>
        <p:spPr>
          <a:xfrm>
            <a:off x="0" y="535200"/>
            <a:ext cx="8963400" cy="9324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histogram shows the frequency distribution of the mortgage due amounts. Most of the mortgages due are in the lower range, with a few in the higher range.</a:t>
            </a:r>
            <a:endParaRPr sz="1400"/>
          </a:p>
          <a:p>
            <a:pPr indent="-317500" lvl="0" marL="457200" rtl="0" algn="l">
              <a:spcBef>
                <a:spcPts val="0"/>
              </a:spcBef>
              <a:spcAft>
                <a:spcPts val="0"/>
              </a:spcAft>
              <a:buSzPts val="1400"/>
              <a:buChar char="●"/>
            </a:pPr>
            <a:r>
              <a:rPr lang="en" sz="1400"/>
              <a:t>there are some outliers in the higher range of mortgage due amounts.</a:t>
            </a:r>
            <a:endParaRPr sz="1400"/>
          </a:p>
          <a:p>
            <a:pPr indent="0" lvl="0" marL="0" rtl="0" algn="l">
              <a:spcBef>
                <a:spcPts val="1200"/>
              </a:spcBef>
              <a:spcAft>
                <a:spcPts val="1200"/>
              </a:spcAft>
              <a:buNone/>
            </a:pPr>
            <a:r>
              <a:t/>
            </a:r>
            <a:endParaRPr sz="1400"/>
          </a:p>
        </p:txBody>
      </p:sp>
      <p:pic>
        <p:nvPicPr>
          <p:cNvPr id="437" name="Google Shape;437;p53"/>
          <p:cNvPicPr preferRelativeResize="0"/>
          <p:nvPr/>
        </p:nvPicPr>
        <p:blipFill>
          <a:blip r:embed="rId3">
            <a:alphaModFix/>
          </a:blip>
          <a:stretch>
            <a:fillRect/>
          </a:stretch>
        </p:blipFill>
        <p:spPr>
          <a:xfrm>
            <a:off x="152400" y="1620000"/>
            <a:ext cx="4946418" cy="337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4"/>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sp>
        <p:nvSpPr>
          <p:cNvPr id="443" name="Google Shape;443;p54"/>
          <p:cNvSpPr txBox="1"/>
          <p:nvPr>
            <p:ph idx="1" type="body"/>
          </p:nvPr>
        </p:nvSpPr>
        <p:spPr>
          <a:xfrm>
            <a:off x="0" y="535200"/>
            <a:ext cx="8963400" cy="9324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histogram shows the frequency distribution of the mortgage due amounts. Most of the mortgages due are in the lower range, with a few in the higher range.</a:t>
            </a:r>
            <a:endParaRPr sz="1400"/>
          </a:p>
          <a:p>
            <a:pPr indent="-317500" lvl="0" marL="457200" rtl="0" algn="l">
              <a:spcBef>
                <a:spcPts val="0"/>
              </a:spcBef>
              <a:spcAft>
                <a:spcPts val="0"/>
              </a:spcAft>
              <a:buSzPts val="1400"/>
              <a:buChar char="●"/>
            </a:pPr>
            <a:r>
              <a:rPr lang="en" sz="1400"/>
              <a:t>there are some outliers in the higher range of mortgage due amounts.</a:t>
            </a:r>
            <a:endParaRPr sz="1400"/>
          </a:p>
          <a:p>
            <a:pPr indent="0" lvl="0" marL="0" rtl="0" algn="l">
              <a:spcBef>
                <a:spcPts val="1200"/>
              </a:spcBef>
              <a:spcAft>
                <a:spcPts val="1200"/>
              </a:spcAft>
              <a:buNone/>
            </a:pPr>
            <a:r>
              <a:t/>
            </a:r>
            <a:endParaRPr sz="1400"/>
          </a:p>
        </p:txBody>
      </p:sp>
      <p:pic>
        <p:nvPicPr>
          <p:cNvPr id="444" name="Google Shape;444;p54"/>
          <p:cNvPicPr preferRelativeResize="0"/>
          <p:nvPr/>
        </p:nvPicPr>
        <p:blipFill>
          <a:blip r:embed="rId3">
            <a:alphaModFix/>
          </a:blip>
          <a:stretch>
            <a:fillRect/>
          </a:stretch>
        </p:blipFill>
        <p:spPr>
          <a:xfrm>
            <a:off x="152400" y="1620000"/>
            <a:ext cx="4906334" cy="337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5"/>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sp>
        <p:nvSpPr>
          <p:cNvPr id="450" name="Google Shape;450;p55"/>
          <p:cNvSpPr txBox="1"/>
          <p:nvPr>
            <p:ph idx="1" type="body"/>
          </p:nvPr>
        </p:nvSpPr>
        <p:spPr>
          <a:xfrm>
            <a:off x="0" y="535200"/>
            <a:ext cx="8963400" cy="9324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histogram shows the frequency distribution of the age of oldest credit line in months. Most of the values are in the lower range, indicating that most customers have newer credit lines.</a:t>
            </a:r>
            <a:endParaRPr sz="1400"/>
          </a:p>
          <a:p>
            <a:pPr indent="0" lvl="0" marL="0" rtl="0" algn="l">
              <a:spcBef>
                <a:spcPts val="1200"/>
              </a:spcBef>
              <a:spcAft>
                <a:spcPts val="1200"/>
              </a:spcAft>
              <a:buNone/>
            </a:pPr>
            <a:r>
              <a:t/>
            </a:r>
            <a:endParaRPr sz="1400"/>
          </a:p>
        </p:txBody>
      </p:sp>
      <p:pic>
        <p:nvPicPr>
          <p:cNvPr id="451" name="Google Shape;451;p55"/>
          <p:cNvPicPr preferRelativeResize="0"/>
          <p:nvPr/>
        </p:nvPicPr>
        <p:blipFill>
          <a:blip r:embed="rId3">
            <a:alphaModFix/>
          </a:blip>
          <a:stretch>
            <a:fillRect/>
          </a:stretch>
        </p:blipFill>
        <p:spPr>
          <a:xfrm>
            <a:off x="152400" y="1620000"/>
            <a:ext cx="4906334" cy="337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6"/>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sp>
        <p:nvSpPr>
          <p:cNvPr id="457" name="Google Shape;457;p56"/>
          <p:cNvSpPr txBox="1"/>
          <p:nvPr>
            <p:ph idx="1" type="body"/>
          </p:nvPr>
        </p:nvSpPr>
        <p:spPr>
          <a:xfrm>
            <a:off x="0" y="535200"/>
            <a:ext cx="8963400" cy="9324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histogram shows the frequency distribution of the number of recent credit inquiries. Most of the values are in the lower range, indicating that most customers have few recent credit inquiries.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458" name="Google Shape;458;p56"/>
          <p:cNvPicPr preferRelativeResize="0"/>
          <p:nvPr/>
        </p:nvPicPr>
        <p:blipFill>
          <a:blip r:embed="rId3">
            <a:alphaModFix/>
          </a:blip>
          <a:stretch>
            <a:fillRect/>
          </a:stretch>
        </p:blipFill>
        <p:spPr>
          <a:xfrm>
            <a:off x="152400" y="1620000"/>
            <a:ext cx="4946418" cy="337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7"/>
          <p:cNvSpPr txBox="1"/>
          <p:nvPr>
            <p:ph type="title"/>
          </p:nvPr>
        </p:nvSpPr>
        <p:spPr>
          <a:xfrm>
            <a:off x="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Exploratory Data Analysis: </a:t>
            </a:r>
            <a:endParaRPr sz="2100">
              <a:solidFill>
                <a:schemeClr val="accent3"/>
              </a:solidFill>
            </a:endParaRPr>
          </a:p>
        </p:txBody>
      </p:sp>
      <p:sp>
        <p:nvSpPr>
          <p:cNvPr id="464" name="Google Shape;464;p57"/>
          <p:cNvSpPr txBox="1"/>
          <p:nvPr>
            <p:ph idx="1" type="body"/>
          </p:nvPr>
        </p:nvSpPr>
        <p:spPr>
          <a:xfrm>
            <a:off x="0" y="535200"/>
            <a:ext cx="8963400" cy="9324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histogram shows the frequency distribution of the number of credit lines. The distribution appears to be somewhat normal, with most customers having a moderate number of credit lines.</a:t>
            </a:r>
            <a:endParaRPr sz="1400"/>
          </a:p>
        </p:txBody>
      </p:sp>
      <p:pic>
        <p:nvPicPr>
          <p:cNvPr id="465" name="Google Shape;465;p57"/>
          <p:cNvPicPr preferRelativeResize="0"/>
          <p:nvPr/>
        </p:nvPicPr>
        <p:blipFill>
          <a:blip r:embed="rId3">
            <a:alphaModFix/>
          </a:blip>
          <a:stretch>
            <a:fillRect/>
          </a:stretch>
        </p:blipFill>
        <p:spPr>
          <a:xfrm>
            <a:off x="152400" y="1620000"/>
            <a:ext cx="4906334" cy="337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8"/>
          <p:cNvSpPr txBox="1"/>
          <p:nvPr>
            <p:ph type="title"/>
          </p:nvPr>
        </p:nvSpPr>
        <p:spPr>
          <a:xfrm>
            <a:off x="180800" y="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Regression </a:t>
            </a:r>
            <a:endParaRPr/>
          </a:p>
        </p:txBody>
      </p:sp>
      <p:sp>
        <p:nvSpPr>
          <p:cNvPr id="471" name="Google Shape;471;p58"/>
          <p:cNvSpPr txBox="1"/>
          <p:nvPr>
            <p:ph idx="2" type="body"/>
          </p:nvPr>
        </p:nvSpPr>
        <p:spPr>
          <a:xfrm>
            <a:off x="180800" y="625602"/>
            <a:ext cx="2925300" cy="10017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rPr>
              <a:t>Accuracy :</a:t>
            </a:r>
            <a:endParaRPr b="1" sz="1400">
              <a:solidFill>
                <a:schemeClr val="lt1"/>
              </a:solidFill>
            </a:endParaRPr>
          </a:p>
          <a:p>
            <a:pPr indent="0" lvl="0" marL="0" rtl="0" algn="l">
              <a:lnSpc>
                <a:spcPct val="100000"/>
              </a:lnSpc>
              <a:spcBef>
                <a:spcPts val="1200"/>
              </a:spcBef>
              <a:spcAft>
                <a:spcPts val="0"/>
              </a:spcAft>
              <a:buNone/>
            </a:pPr>
            <a:r>
              <a:rPr lang="en" sz="1400">
                <a:solidFill>
                  <a:schemeClr val="lt1"/>
                </a:solidFill>
              </a:rPr>
              <a:t>Training Accuracy: 0.81</a:t>
            </a:r>
            <a:endParaRPr sz="1400">
              <a:solidFill>
                <a:schemeClr val="lt1"/>
              </a:solidFill>
            </a:endParaRPr>
          </a:p>
          <a:p>
            <a:pPr indent="0" lvl="0" marL="0" rtl="0" algn="l">
              <a:lnSpc>
                <a:spcPct val="100000"/>
              </a:lnSpc>
              <a:spcBef>
                <a:spcPts val="0"/>
              </a:spcBef>
              <a:spcAft>
                <a:spcPts val="0"/>
              </a:spcAft>
              <a:buNone/>
            </a:pPr>
            <a:r>
              <a:rPr lang="en" sz="1400">
                <a:solidFill>
                  <a:schemeClr val="lt1"/>
                </a:solidFill>
              </a:rPr>
              <a:t>Test Accuracy: 0.78</a:t>
            </a:r>
            <a:endParaRPr sz="1400">
              <a:solidFill>
                <a:schemeClr val="lt1"/>
              </a:solidFill>
            </a:endParaRPr>
          </a:p>
          <a:p>
            <a:pPr indent="0" lvl="0" marL="0" rtl="0" algn="l">
              <a:lnSpc>
                <a:spcPct val="100000"/>
              </a:lnSpc>
              <a:spcBef>
                <a:spcPts val="0"/>
              </a:spcBef>
              <a:spcAft>
                <a:spcPts val="0"/>
              </a:spcAft>
              <a:buNone/>
            </a:pPr>
            <a:r>
              <a:t/>
            </a:r>
            <a:endParaRPr sz="1400">
              <a:solidFill>
                <a:schemeClr val="lt1"/>
              </a:solidFill>
            </a:endParaRPr>
          </a:p>
          <a:p>
            <a:pPr indent="0" lvl="0" marL="0" rtl="0" algn="l">
              <a:lnSpc>
                <a:spcPct val="100000"/>
              </a:lnSpc>
              <a:spcBef>
                <a:spcPts val="0"/>
              </a:spcBef>
              <a:spcAft>
                <a:spcPts val="0"/>
              </a:spcAft>
              <a:buNone/>
            </a:pPr>
            <a:r>
              <a:t/>
            </a:r>
            <a:endParaRPr sz="1400">
              <a:solidFill>
                <a:schemeClr val="lt1"/>
              </a:solidFill>
            </a:endParaRPr>
          </a:p>
        </p:txBody>
      </p:sp>
      <p:pic>
        <p:nvPicPr>
          <p:cNvPr id="472" name="Google Shape;472;p58"/>
          <p:cNvPicPr preferRelativeResize="0"/>
          <p:nvPr/>
        </p:nvPicPr>
        <p:blipFill>
          <a:blip r:embed="rId3">
            <a:alphaModFix/>
          </a:blip>
          <a:stretch>
            <a:fillRect/>
          </a:stretch>
        </p:blipFill>
        <p:spPr>
          <a:xfrm>
            <a:off x="3289647" y="625600"/>
            <a:ext cx="3204875" cy="44167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9"/>
          <p:cNvSpPr txBox="1"/>
          <p:nvPr>
            <p:ph type="title"/>
          </p:nvPr>
        </p:nvSpPr>
        <p:spPr>
          <a:xfrm>
            <a:off x="0" y="0"/>
            <a:ext cx="9144000" cy="5352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Decision Tree</a:t>
            </a:r>
            <a:endParaRPr>
              <a:solidFill>
                <a:schemeClr val="lt1"/>
              </a:solidFill>
            </a:endParaRPr>
          </a:p>
        </p:txBody>
      </p:sp>
      <p:sp>
        <p:nvSpPr>
          <p:cNvPr id="478" name="Google Shape;478;p59"/>
          <p:cNvSpPr txBox="1"/>
          <p:nvPr>
            <p:ph idx="2" type="body"/>
          </p:nvPr>
        </p:nvSpPr>
        <p:spPr>
          <a:xfrm>
            <a:off x="83025" y="1392452"/>
            <a:ext cx="2925300" cy="10017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solidFill>
                  <a:schemeClr val="lt1"/>
                </a:solidFill>
              </a:rPr>
              <a:t>Accuracy </a:t>
            </a:r>
            <a:r>
              <a:rPr b="1" lang="en" sz="1400">
                <a:solidFill>
                  <a:schemeClr val="lt1"/>
                </a:solidFill>
              </a:rPr>
              <a:t>:</a:t>
            </a:r>
            <a:endParaRPr b="1" sz="1400">
              <a:solidFill>
                <a:schemeClr val="lt1"/>
              </a:solidFill>
            </a:endParaRPr>
          </a:p>
          <a:p>
            <a:pPr indent="0" lvl="0" marL="0" rtl="0" algn="l">
              <a:lnSpc>
                <a:spcPct val="100000"/>
              </a:lnSpc>
              <a:spcBef>
                <a:spcPts val="1200"/>
              </a:spcBef>
              <a:spcAft>
                <a:spcPts val="0"/>
              </a:spcAft>
              <a:buNone/>
            </a:pPr>
            <a:r>
              <a:rPr lang="en" sz="1400">
                <a:solidFill>
                  <a:schemeClr val="lt1"/>
                </a:solidFill>
              </a:rPr>
              <a:t>Training Accuracy: 1.00</a:t>
            </a:r>
            <a:endParaRPr sz="1400">
              <a:solidFill>
                <a:schemeClr val="lt1"/>
              </a:solidFill>
            </a:endParaRPr>
          </a:p>
          <a:p>
            <a:pPr indent="0" lvl="0" marL="0" rtl="0" algn="l">
              <a:lnSpc>
                <a:spcPct val="100000"/>
              </a:lnSpc>
              <a:spcBef>
                <a:spcPts val="0"/>
              </a:spcBef>
              <a:spcAft>
                <a:spcPts val="0"/>
              </a:spcAft>
              <a:buNone/>
            </a:pPr>
            <a:r>
              <a:rPr lang="en" sz="1400">
                <a:solidFill>
                  <a:schemeClr val="lt1"/>
                </a:solidFill>
              </a:rPr>
              <a:t>Test Accuracy: 0.86</a:t>
            </a:r>
            <a:endParaRPr sz="1400">
              <a:solidFill>
                <a:schemeClr val="lt1"/>
              </a:solidFill>
            </a:endParaRPr>
          </a:p>
          <a:p>
            <a:pPr indent="0" lvl="0" marL="0" rtl="0" algn="l">
              <a:lnSpc>
                <a:spcPct val="100000"/>
              </a:lnSpc>
              <a:spcBef>
                <a:spcPts val="0"/>
              </a:spcBef>
              <a:spcAft>
                <a:spcPts val="0"/>
              </a:spcAft>
              <a:buNone/>
            </a:pPr>
            <a:r>
              <a:t/>
            </a:r>
            <a:endParaRPr sz="1400">
              <a:solidFill>
                <a:schemeClr val="lt1"/>
              </a:solidFill>
            </a:endParaRPr>
          </a:p>
          <a:p>
            <a:pPr indent="0" lvl="0" marL="0" rtl="0" algn="l">
              <a:lnSpc>
                <a:spcPct val="100000"/>
              </a:lnSpc>
              <a:spcBef>
                <a:spcPts val="0"/>
              </a:spcBef>
              <a:spcAft>
                <a:spcPts val="0"/>
              </a:spcAft>
              <a:buNone/>
            </a:pPr>
            <a:r>
              <a:t/>
            </a:r>
            <a:endParaRPr sz="1400">
              <a:solidFill>
                <a:schemeClr val="lt1"/>
              </a:solidFill>
            </a:endParaRPr>
          </a:p>
        </p:txBody>
      </p:sp>
      <p:pic>
        <p:nvPicPr>
          <p:cNvPr id="479" name="Google Shape;479;p59"/>
          <p:cNvPicPr preferRelativeResize="0"/>
          <p:nvPr/>
        </p:nvPicPr>
        <p:blipFill>
          <a:blip r:embed="rId3">
            <a:alphaModFix/>
          </a:blip>
          <a:stretch>
            <a:fillRect/>
          </a:stretch>
        </p:blipFill>
        <p:spPr>
          <a:xfrm>
            <a:off x="83025" y="763788"/>
            <a:ext cx="4057650" cy="542925"/>
          </a:xfrm>
          <a:prstGeom prst="rect">
            <a:avLst/>
          </a:prstGeom>
          <a:noFill/>
          <a:ln>
            <a:noFill/>
          </a:ln>
        </p:spPr>
      </p:pic>
      <p:pic>
        <p:nvPicPr>
          <p:cNvPr id="480" name="Google Shape;480;p59"/>
          <p:cNvPicPr preferRelativeResize="0"/>
          <p:nvPr/>
        </p:nvPicPr>
        <p:blipFill>
          <a:blip r:embed="rId4">
            <a:alphaModFix/>
          </a:blip>
          <a:stretch>
            <a:fillRect/>
          </a:stretch>
        </p:blipFill>
        <p:spPr>
          <a:xfrm>
            <a:off x="4254963" y="621025"/>
            <a:ext cx="4581525" cy="685800"/>
          </a:xfrm>
          <a:prstGeom prst="rect">
            <a:avLst/>
          </a:prstGeom>
          <a:noFill/>
          <a:ln>
            <a:noFill/>
          </a:ln>
        </p:spPr>
      </p:pic>
      <p:sp>
        <p:nvSpPr>
          <p:cNvPr id="481" name="Google Shape;481;p59"/>
          <p:cNvSpPr txBox="1"/>
          <p:nvPr>
            <p:ph idx="2" type="body"/>
          </p:nvPr>
        </p:nvSpPr>
        <p:spPr>
          <a:xfrm>
            <a:off x="4254975" y="1396252"/>
            <a:ext cx="2925300" cy="10017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solidFill>
                  <a:schemeClr val="lt1"/>
                </a:solidFill>
              </a:rPr>
              <a:t>Tuned Model Accuracy </a:t>
            </a:r>
            <a:r>
              <a:rPr b="1" lang="en" sz="1400">
                <a:solidFill>
                  <a:schemeClr val="lt1"/>
                </a:solidFill>
              </a:rPr>
              <a:t>:</a:t>
            </a:r>
            <a:endParaRPr b="1" sz="1400">
              <a:solidFill>
                <a:schemeClr val="lt1"/>
              </a:solidFill>
            </a:endParaRPr>
          </a:p>
          <a:p>
            <a:pPr indent="0" lvl="0" marL="0" rtl="0" algn="l">
              <a:lnSpc>
                <a:spcPct val="100000"/>
              </a:lnSpc>
              <a:spcBef>
                <a:spcPts val="1200"/>
              </a:spcBef>
              <a:spcAft>
                <a:spcPts val="0"/>
              </a:spcAft>
              <a:buNone/>
            </a:pPr>
            <a:r>
              <a:rPr lang="en" sz="1400">
                <a:solidFill>
                  <a:schemeClr val="lt1"/>
                </a:solidFill>
              </a:rPr>
              <a:t>Training Accuracy: .93</a:t>
            </a:r>
            <a:endParaRPr sz="1400">
              <a:solidFill>
                <a:schemeClr val="lt1"/>
              </a:solidFill>
            </a:endParaRPr>
          </a:p>
          <a:p>
            <a:pPr indent="0" lvl="0" marL="0" rtl="0" algn="l">
              <a:lnSpc>
                <a:spcPct val="100000"/>
              </a:lnSpc>
              <a:spcBef>
                <a:spcPts val="0"/>
              </a:spcBef>
              <a:spcAft>
                <a:spcPts val="0"/>
              </a:spcAft>
              <a:buNone/>
            </a:pPr>
            <a:r>
              <a:rPr lang="en" sz="1400">
                <a:solidFill>
                  <a:schemeClr val="lt1"/>
                </a:solidFill>
              </a:rPr>
              <a:t>Test Accuracy: 0.88</a:t>
            </a:r>
            <a:endParaRPr sz="1400">
              <a:solidFill>
                <a:schemeClr val="lt1"/>
              </a:solidFill>
            </a:endParaRPr>
          </a:p>
          <a:p>
            <a:pPr indent="0" lvl="0" marL="0" rtl="0" algn="l">
              <a:lnSpc>
                <a:spcPct val="100000"/>
              </a:lnSpc>
              <a:spcBef>
                <a:spcPts val="0"/>
              </a:spcBef>
              <a:spcAft>
                <a:spcPts val="0"/>
              </a:spcAft>
              <a:buNone/>
            </a:pPr>
            <a:r>
              <a:t/>
            </a:r>
            <a:endParaRPr sz="1400">
              <a:solidFill>
                <a:schemeClr val="lt1"/>
              </a:solidFill>
            </a:endParaRPr>
          </a:p>
          <a:p>
            <a:pPr indent="0" lvl="0" marL="0" rtl="0" algn="l">
              <a:lnSpc>
                <a:spcPct val="100000"/>
              </a:lnSpc>
              <a:spcBef>
                <a:spcPts val="0"/>
              </a:spcBef>
              <a:spcAft>
                <a:spcPts val="0"/>
              </a:spcAft>
              <a:buNone/>
            </a:pPr>
            <a:r>
              <a:t/>
            </a:r>
            <a:endParaRPr sz="14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180800" y="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pic>
        <p:nvPicPr>
          <p:cNvPr id="487" name="Google Shape;487;p60"/>
          <p:cNvPicPr preferRelativeResize="0"/>
          <p:nvPr/>
        </p:nvPicPr>
        <p:blipFill>
          <a:blip r:embed="rId3">
            <a:alphaModFix/>
          </a:blip>
          <a:stretch>
            <a:fillRect/>
          </a:stretch>
        </p:blipFill>
        <p:spPr>
          <a:xfrm>
            <a:off x="152400" y="549725"/>
            <a:ext cx="8045199" cy="451757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ph type="title"/>
          </p:nvPr>
        </p:nvSpPr>
        <p:spPr>
          <a:xfrm>
            <a:off x="-45725" y="2976025"/>
            <a:ext cx="9144000" cy="331200"/>
          </a:xfrm>
          <a:prstGeom prst="rect">
            <a:avLst/>
          </a:prstGeom>
          <a:solidFill>
            <a:schemeClr val="accen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t>HyperParameter Tuning</a:t>
            </a:r>
            <a:endParaRPr sz="1600"/>
          </a:p>
        </p:txBody>
      </p:sp>
      <p:pic>
        <p:nvPicPr>
          <p:cNvPr id="493" name="Google Shape;493;p61"/>
          <p:cNvPicPr preferRelativeResize="0"/>
          <p:nvPr/>
        </p:nvPicPr>
        <p:blipFill>
          <a:blip r:embed="rId3">
            <a:alphaModFix/>
          </a:blip>
          <a:stretch>
            <a:fillRect/>
          </a:stretch>
        </p:blipFill>
        <p:spPr>
          <a:xfrm>
            <a:off x="0" y="611500"/>
            <a:ext cx="4455024" cy="2247900"/>
          </a:xfrm>
          <a:prstGeom prst="rect">
            <a:avLst/>
          </a:prstGeom>
          <a:noFill/>
          <a:ln>
            <a:noFill/>
          </a:ln>
        </p:spPr>
      </p:pic>
      <p:sp>
        <p:nvSpPr>
          <p:cNvPr id="494" name="Google Shape;494;p61"/>
          <p:cNvSpPr txBox="1"/>
          <p:nvPr/>
        </p:nvSpPr>
        <p:spPr>
          <a:xfrm>
            <a:off x="0" y="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2"/>
                </a:solidFill>
                <a:latin typeface="Raleway"/>
                <a:ea typeface="Raleway"/>
                <a:cs typeface="Raleway"/>
                <a:sym typeface="Raleway"/>
              </a:rPr>
              <a:t>Random Forest </a:t>
            </a:r>
            <a:endParaRPr b="1" sz="2600">
              <a:solidFill>
                <a:schemeClr val="dk2"/>
              </a:solidFill>
              <a:latin typeface="Raleway"/>
              <a:ea typeface="Raleway"/>
              <a:cs typeface="Raleway"/>
              <a:sym typeface="Raleway"/>
            </a:endParaRPr>
          </a:p>
        </p:txBody>
      </p:sp>
      <p:pic>
        <p:nvPicPr>
          <p:cNvPr id="495" name="Google Shape;495;p61"/>
          <p:cNvPicPr preferRelativeResize="0"/>
          <p:nvPr/>
        </p:nvPicPr>
        <p:blipFill>
          <a:blip r:embed="rId4">
            <a:alphaModFix/>
          </a:blip>
          <a:stretch>
            <a:fillRect/>
          </a:stretch>
        </p:blipFill>
        <p:spPr>
          <a:xfrm>
            <a:off x="5097999" y="2438763"/>
            <a:ext cx="4019550" cy="542925"/>
          </a:xfrm>
          <a:prstGeom prst="rect">
            <a:avLst/>
          </a:prstGeom>
          <a:noFill/>
          <a:ln>
            <a:noFill/>
          </a:ln>
        </p:spPr>
      </p:pic>
      <p:pic>
        <p:nvPicPr>
          <p:cNvPr id="496" name="Google Shape;496;p61"/>
          <p:cNvPicPr preferRelativeResize="0"/>
          <p:nvPr/>
        </p:nvPicPr>
        <p:blipFill>
          <a:blip r:embed="rId5">
            <a:alphaModFix/>
          </a:blip>
          <a:stretch>
            <a:fillRect/>
          </a:stretch>
        </p:blipFill>
        <p:spPr>
          <a:xfrm>
            <a:off x="76200" y="3383425"/>
            <a:ext cx="8901730" cy="168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169950" y="684250"/>
            <a:ext cx="8656200" cy="4207800"/>
          </a:xfrm>
          <a:prstGeom prst="rect">
            <a:avLst/>
          </a:prstGeom>
          <a:solidFill>
            <a:srgbClr val="D9EAD3"/>
          </a:solidFill>
        </p:spPr>
        <p:txBody>
          <a:bodyPr anchorCtr="0" anchor="t" bIns="91425" lIns="91425" spcFirstLastPara="1" rIns="91425" wrap="square" tIns="91425">
            <a:normAutofit/>
          </a:bodyPr>
          <a:lstStyle/>
          <a:p>
            <a:pPr indent="-349250" lvl="0" marL="457200" rtl="0" algn="l">
              <a:spcBef>
                <a:spcPts val="1500"/>
              </a:spcBef>
              <a:spcAft>
                <a:spcPts val="0"/>
              </a:spcAft>
              <a:buSzPts val="1900"/>
              <a:buChar char="●"/>
            </a:pPr>
            <a:r>
              <a:rPr lang="en" sz="1900"/>
              <a:t>Accurate prediction of loan defaulters will save the company from potential financial loss.</a:t>
            </a:r>
            <a:endParaRPr sz="1900"/>
          </a:p>
          <a:p>
            <a:pPr indent="-349250" lvl="0" marL="457200" rtl="0" algn="l">
              <a:spcBef>
                <a:spcPts val="0"/>
              </a:spcBef>
              <a:spcAft>
                <a:spcPts val="0"/>
              </a:spcAft>
              <a:buSzPts val="1900"/>
              <a:buChar char="●"/>
            </a:pPr>
            <a:r>
              <a:rPr lang="en" sz="1900"/>
              <a:t>The optimized Random Forest model with GridSearchCV showed the best performance with an accuracy of 0.90, precision of 0.70, and recall of 0.82.</a:t>
            </a:r>
            <a:endParaRPr sz="1900"/>
          </a:p>
          <a:p>
            <a:pPr indent="-349250" lvl="0" marL="457200" rtl="0" algn="l">
              <a:spcBef>
                <a:spcPts val="0"/>
              </a:spcBef>
              <a:spcAft>
                <a:spcPts val="0"/>
              </a:spcAft>
              <a:buSzPts val="1900"/>
              <a:buChar char="●"/>
            </a:pPr>
            <a:r>
              <a:rPr lang="en" sz="1900"/>
              <a:t>This model has successfully balanced the trade-off between precision and recall, making it a suitable solution for the business problem.</a:t>
            </a:r>
            <a:endParaRPr sz="1900">
              <a:solidFill>
                <a:srgbClr val="374151"/>
              </a:solidFill>
              <a:highlight>
                <a:srgbClr val="F7F7F8"/>
              </a:highlight>
              <a:latin typeface="Roboto"/>
              <a:ea typeface="Roboto"/>
              <a:cs typeface="Roboto"/>
              <a:sym typeface="Roboto"/>
            </a:endParaRPr>
          </a:p>
          <a:p>
            <a:pPr indent="0" lvl="0" marL="0" rtl="0" algn="l">
              <a:spcBef>
                <a:spcPts val="1500"/>
              </a:spcBef>
              <a:spcAft>
                <a:spcPts val="1500"/>
              </a:spcAft>
              <a:buNone/>
            </a:pPr>
            <a:r>
              <a:t/>
            </a:r>
            <a:endParaRPr sz="1900"/>
          </a:p>
        </p:txBody>
      </p:sp>
      <p:sp>
        <p:nvSpPr>
          <p:cNvPr id="112" name="Google Shape;112;p17"/>
          <p:cNvSpPr txBox="1"/>
          <p:nvPr>
            <p:ph type="title"/>
          </p:nvPr>
        </p:nvSpPr>
        <p:spPr>
          <a:xfrm>
            <a:off x="0" y="0"/>
            <a:ext cx="8413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BIG PICTURE</a:t>
            </a:r>
            <a:endParaRPr sz="3044"/>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62"/>
          <p:cNvPicPr preferRelativeResize="0"/>
          <p:nvPr/>
        </p:nvPicPr>
        <p:blipFill>
          <a:blip r:embed="rId3">
            <a:alphaModFix/>
          </a:blip>
          <a:stretch>
            <a:fillRect/>
          </a:stretch>
        </p:blipFill>
        <p:spPr>
          <a:xfrm>
            <a:off x="118100" y="1226825"/>
            <a:ext cx="5534025" cy="1066800"/>
          </a:xfrm>
          <a:prstGeom prst="rect">
            <a:avLst/>
          </a:prstGeom>
          <a:noFill/>
          <a:ln>
            <a:noFill/>
          </a:ln>
        </p:spPr>
      </p:pic>
      <p:pic>
        <p:nvPicPr>
          <p:cNvPr id="502" name="Google Shape;502;p62"/>
          <p:cNvPicPr preferRelativeResize="0"/>
          <p:nvPr/>
        </p:nvPicPr>
        <p:blipFill>
          <a:blip r:embed="rId4">
            <a:alphaModFix/>
          </a:blip>
          <a:stretch>
            <a:fillRect/>
          </a:stretch>
        </p:blipFill>
        <p:spPr>
          <a:xfrm>
            <a:off x="152400" y="2446025"/>
            <a:ext cx="4152900" cy="2066925"/>
          </a:xfrm>
          <a:prstGeom prst="rect">
            <a:avLst/>
          </a:prstGeom>
          <a:noFill/>
          <a:ln>
            <a:noFill/>
          </a:ln>
        </p:spPr>
      </p:pic>
      <p:pic>
        <p:nvPicPr>
          <p:cNvPr id="503" name="Google Shape;503;p62"/>
          <p:cNvPicPr preferRelativeResize="0"/>
          <p:nvPr/>
        </p:nvPicPr>
        <p:blipFill>
          <a:blip r:embed="rId5">
            <a:alphaModFix/>
          </a:blip>
          <a:stretch>
            <a:fillRect/>
          </a:stretch>
        </p:blipFill>
        <p:spPr>
          <a:xfrm>
            <a:off x="4457700" y="2446025"/>
            <a:ext cx="4114800" cy="2105025"/>
          </a:xfrm>
          <a:prstGeom prst="rect">
            <a:avLst/>
          </a:prstGeom>
          <a:noFill/>
          <a:ln>
            <a:noFill/>
          </a:ln>
        </p:spPr>
      </p:pic>
      <p:sp>
        <p:nvSpPr>
          <p:cNvPr id="504" name="Google Shape;504;p62"/>
          <p:cNvSpPr txBox="1"/>
          <p:nvPr>
            <p:ph idx="4294967295" type="title"/>
          </p:nvPr>
        </p:nvSpPr>
        <p:spPr>
          <a:xfrm>
            <a:off x="0" y="-25750"/>
            <a:ext cx="9143700" cy="5352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Random Forest - Grid Search </a:t>
            </a:r>
            <a:endParaRPr>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0" name="Google Shape;510;p6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1" name="Google Shape;511;p63"/>
          <p:cNvPicPr preferRelativeResize="0"/>
          <p:nvPr/>
        </p:nvPicPr>
        <p:blipFill>
          <a:blip r:embed="rId3">
            <a:alphaModFix/>
          </a:blip>
          <a:stretch>
            <a:fillRect/>
          </a:stretch>
        </p:blipFill>
        <p:spPr>
          <a:xfrm>
            <a:off x="94313" y="447663"/>
            <a:ext cx="3286125" cy="4695825"/>
          </a:xfrm>
          <a:prstGeom prst="rect">
            <a:avLst/>
          </a:prstGeom>
          <a:noFill/>
          <a:ln>
            <a:noFill/>
          </a:ln>
        </p:spPr>
      </p:pic>
      <p:sp>
        <p:nvSpPr>
          <p:cNvPr id="512" name="Google Shape;512;p63"/>
          <p:cNvSpPr txBox="1"/>
          <p:nvPr/>
        </p:nvSpPr>
        <p:spPr>
          <a:xfrm>
            <a:off x="0" y="0"/>
            <a:ext cx="62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Raleway"/>
                <a:ea typeface="Raleway"/>
                <a:cs typeface="Raleway"/>
                <a:sym typeface="Raleway"/>
              </a:rPr>
              <a:t>IMPORTANT FEATURES</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169950" y="684250"/>
            <a:ext cx="8656200" cy="4207800"/>
          </a:xfrm>
          <a:prstGeom prst="rect">
            <a:avLst/>
          </a:prstGeom>
          <a:solidFill>
            <a:srgbClr val="EAD1DC"/>
          </a:solidFill>
        </p:spPr>
        <p:txBody>
          <a:bodyPr anchorCtr="0" anchor="t" bIns="91425" lIns="91425" spcFirstLastPara="1" rIns="91425" wrap="square" tIns="91425">
            <a:normAutofit/>
          </a:bodyPr>
          <a:lstStyle/>
          <a:p>
            <a:pPr indent="-349250" lvl="0" marL="457200" rtl="0" algn="l">
              <a:spcBef>
                <a:spcPts val="1500"/>
              </a:spcBef>
              <a:spcAft>
                <a:spcPts val="0"/>
              </a:spcAft>
              <a:buSzPts val="1900"/>
              <a:buChar char="●"/>
            </a:pPr>
            <a:r>
              <a:rPr lang="en" sz="1900"/>
              <a:t>The optimized Random Forest model with GridSearchCV is the most suitable model for predicting loan defaulters, with a high accuracy of 0.90, ensuring reliable predictions.</a:t>
            </a:r>
            <a:endParaRPr sz="1900"/>
          </a:p>
          <a:p>
            <a:pPr indent="-349250" lvl="0" marL="457200" rtl="0" algn="l">
              <a:spcBef>
                <a:spcPts val="0"/>
              </a:spcBef>
              <a:spcAft>
                <a:spcPts val="0"/>
              </a:spcAft>
              <a:buSzPts val="1900"/>
              <a:buChar char="●"/>
            </a:pPr>
            <a:r>
              <a:rPr lang="en" sz="1900"/>
              <a:t>This model will help in identifying clients who are at risk of defaulting on their loans, allowing the lender to take proactive measures.</a:t>
            </a:r>
            <a:endParaRPr sz="1900">
              <a:solidFill>
                <a:srgbClr val="374151"/>
              </a:solidFill>
              <a:highlight>
                <a:srgbClr val="F7F7F8"/>
              </a:highlight>
              <a:latin typeface="Roboto"/>
              <a:ea typeface="Roboto"/>
              <a:cs typeface="Roboto"/>
              <a:sym typeface="Roboto"/>
            </a:endParaRPr>
          </a:p>
          <a:p>
            <a:pPr indent="0" lvl="0" marL="457200" rtl="0" algn="l">
              <a:spcBef>
                <a:spcPts val="1500"/>
              </a:spcBef>
              <a:spcAft>
                <a:spcPts val="0"/>
              </a:spcAft>
              <a:buNone/>
            </a:pPr>
            <a:r>
              <a:t/>
            </a:r>
            <a:endParaRPr sz="1900">
              <a:solidFill>
                <a:srgbClr val="374151"/>
              </a:solidFill>
              <a:highlight>
                <a:srgbClr val="F7F7F8"/>
              </a:highlight>
              <a:latin typeface="Roboto"/>
              <a:ea typeface="Roboto"/>
              <a:cs typeface="Roboto"/>
              <a:sym typeface="Roboto"/>
            </a:endParaRPr>
          </a:p>
          <a:p>
            <a:pPr indent="0" lvl="0" marL="0" rtl="0" algn="l">
              <a:spcBef>
                <a:spcPts val="1500"/>
              </a:spcBef>
              <a:spcAft>
                <a:spcPts val="1500"/>
              </a:spcAft>
              <a:buNone/>
            </a:pPr>
            <a:r>
              <a:t/>
            </a:r>
            <a:endParaRPr sz="1900"/>
          </a:p>
        </p:txBody>
      </p:sp>
      <p:sp>
        <p:nvSpPr>
          <p:cNvPr id="118" name="Google Shape;118;p18"/>
          <p:cNvSpPr txBox="1"/>
          <p:nvPr>
            <p:ph type="title"/>
          </p:nvPr>
        </p:nvSpPr>
        <p:spPr>
          <a:xfrm>
            <a:off x="0" y="0"/>
            <a:ext cx="8413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IMPORTANT FINDINGS</a:t>
            </a:r>
            <a:endParaRPr sz="3044"/>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169950" y="684250"/>
            <a:ext cx="8656200" cy="42078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1500"/>
              </a:spcBef>
              <a:spcAft>
                <a:spcPts val="0"/>
              </a:spcAft>
              <a:buNone/>
            </a:pPr>
            <a:r>
              <a:rPr lang="en" sz="1700"/>
              <a:t>MODEL RECOMMENDATION</a:t>
            </a:r>
            <a:endParaRPr sz="1700"/>
          </a:p>
          <a:p>
            <a:pPr indent="-336550" lvl="0" marL="457200" rtl="0" algn="l">
              <a:spcBef>
                <a:spcPts val="1500"/>
              </a:spcBef>
              <a:spcAft>
                <a:spcPts val="0"/>
              </a:spcAft>
              <a:buSzPts val="1700"/>
              <a:buChar char="●"/>
            </a:pPr>
            <a:r>
              <a:rPr lang="en" sz="1700"/>
              <a:t>Further fine-tune the model parameters to see if the performance can be improved even more, aiming for an accuracy above 0.90.</a:t>
            </a:r>
            <a:endParaRPr sz="1700"/>
          </a:p>
          <a:p>
            <a:pPr indent="-336550" lvl="0" marL="457200" rtl="0" algn="l">
              <a:spcBef>
                <a:spcPts val="0"/>
              </a:spcBef>
              <a:spcAft>
                <a:spcPts val="0"/>
              </a:spcAft>
              <a:buSzPts val="1700"/>
              <a:buChar char="●"/>
            </a:pPr>
            <a:r>
              <a:rPr lang="en" sz="1700"/>
              <a:t>Test the model with additional data to validate its performance in real-world scenarios and ensure its reliability.</a:t>
            </a:r>
            <a:endParaRPr sz="1700"/>
          </a:p>
          <a:p>
            <a:pPr indent="0" lvl="0" marL="0" rtl="0" algn="l">
              <a:spcBef>
                <a:spcPts val="1500"/>
              </a:spcBef>
              <a:spcAft>
                <a:spcPts val="0"/>
              </a:spcAft>
              <a:buNone/>
            </a:pPr>
            <a:r>
              <a:rPr lang="en" sz="1700"/>
              <a:t>BUSINESS RECOMMENDATION</a:t>
            </a:r>
            <a:endParaRPr sz="1700"/>
          </a:p>
          <a:p>
            <a:pPr indent="-336550" lvl="0" marL="457200" marR="0" rtl="0" algn="l">
              <a:lnSpc>
                <a:spcPct val="115000"/>
              </a:lnSpc>
              <a:spcBef>
                <a:spcPts val="1500"/>
              </a:spcBef>
              <a:spcAft>
                <a:spcPts val="0"/>
              </a:spcAft>
              <a:buSzPts val="1700"/>
              <a:buChar char="●"/>
            </a:pPr>
            <a:r>
              <a:rPr lang="en" sz="1700"/>
              <a:t>Review the model's performance metrics, including the high recall of 0.82, which is crucial for identifying loan defaulters.</a:t>
            </a:r>
            <a:endParaRPr sz="1700"/>
          </a:p>
          <a:p>
            <a:pPr indent="-336550" lvl="0" marL="457200" marR="0" rtl="0" algn="l">
              <a:lnSpc>
                <a:spcPct val="115000"/>
              </a:lnSpc>
              <a:spcBef>
                <a:spcPts val="0"/>
              </a:spcBef>
              <a:spcAft>
                <a:spcPts val="0"/>
              </a:spcAft>
              <a:buSzPts val="1700"/>
              <a:buChar char="●"/>
            </a:pPr>
            <a:r>
              <a:rPr lang="en" sz="1700"/>
              <a:t>Make informed decisions based on the model's predictions to mitigate financial risks and potentially save the company from significant losses.</a:t>
            </a:r>
            <a:endParaRPr sz="1700"/>
          </a:p>
          <a:p>
            <a:pPr indent="-336550" lvl="0" marL="457200" marR="0" rtl="0" algn="l">
              <a:lnSpc>
                <a:spcPct val="115000"/>
              </a:lnSpc>
              <a:spcBef>
                <a:spcPts val="0"/>
              </a:spcBef>
              <a:spcAft>
                <a:spcPts val="0"/>
              </a:spcAft>
              <a:buSzPts val="1700"/>
              <a:buChar char="●"/>
            </a:pPr>
            <a:r>
              <a:rPr lang="en" sz="1700"/>
              <a:t>Monitor the model's performance over time and update it as necessary to maintain its high accuracy and reliability in predicting loan defaulters.</a:t>
            </a:r>
            <a:endParaRPr sz="1700"/>
          </a:p>
        </p:txBody>
      </p:sp>
      <p:sp>
        <p:nvSpPr>
          <p:cNvPr id="124" name="Google Shape;124;p19"/>
          <p:cNvSpPr txBox="1"/>
          <p:nvPr>
            <p:ph type="title"/>
          </p:nvPr>
        </p:nvSpPr>
        <p:spPr>
          <a:xfrm>
            <a:off x="0" y="0"/>
            <a:ext cx="8413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 &amp; RECOMMENDATIONS</a:t>
            </a:r>
            <a:endParaRPr sz="3044"/>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t>PROBLEM </a:t>
            </a:r>
            <a:endParaRPr u="sng"/>
          </a:p>
          <a:p>
            <a:pPr indent="0" lvl="0" marL="0" rtl="0" algn="ctr">
              <a:spcBef>
                <a:spcPts val="0"/>
              </a:spcBef>
              <a:spcAft>
                <a:spcPts val="0"/>
              </a:spcAft>
              <a:buNone/>
            </a:pPr>
            <a:r>
              <a:rPr lang="en" u="sng"/>
              <a:t>&amp;</a:t>
            </a:r>
            <a:endParaRPr u="sng"/>
          </a:p>
          <a:p>
            <a:pPr indent="0" lvl="0" marL="0" rtl="0" algn="ctr">
              <a:spcBef>
                <a:spcPts val="0"/>
              </a:spcBef>
              <a:spcAft>
                <a:spcPts val="0"/>
              </a:spcAft>
              <a:buNone/>
            </a:pPr>
            <a:r>
              <a:rPr lang="en" u="sng"/>
              <a:t> SOLUTION SUMMARY</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30125" y="644325"/>
            <a:ext cx="8413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problem</a:t>
            </a:r>
            <a:endParaRPr sz="3044"/>
          </a:p>
        </p:txBody>
      </p:sp>
      <p:grpSp>
        <p:nvGrpSpPr>
          <p:cNvPr id="135" name="Google Shape;135;p21"/>
          <p:cNvGrpSpPr/>
          <p:nvPr/>
        </p:nvGrpSpPr>
        <p:grpSpPr>
          <a:xfrm>
            <a:off x="431962" y="1908523"/>
            <a:ext cx="2628925" cy="2794957"/>
            <a:chOff x="431925" y="1304875"/>
            <a:chExt cx="2628925" cy="3416400"/>
          </a:xfrm>
        </p:grpSpPr>
        <p:sp>
          <p:nvSpPr>
            <p:cNvPr id="136" name="Google Shape;136;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1"/>
          <p:cNvSpPr txBox="1"/>
          <p:nvPr>
            <p:ph idx="4294967295" type="body"/>
          </p:nvPr>
        </p:nvSpPr>
        <p:spPr>
          <a:xfrm>
            <a:off x="508363" y="2453838"/>
            <a:ext cx="2478600" cy="23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They will adopt the </a:t>
            </a:r>
            <a:endParaRPr sz="1600"/>
          </a:p>
          <a:p>
            <a:pPr indent="0" lvl="0" marL="0" rtl="0" algn="ctr">
              <a:spcBef>
                <a:spcPts val="0"/>
              </a:spcBef>
              <a:spcAft>
                <a:spcPts val="0"/>
              </a:spcAft>
              <a:buNone/>
            </a:pPr>
            <a:r>
              <a:rPr b="1" lang="en" sz="1600"/>
              <a:t>Equal Credit Opportunity Act's</a:t>
            </a:r>
            <a:r>
              <a:rPr lang="en" sz="1600"/>
              <a:t> guidelines to establish an empirically derived and statistically sound model for credit scoring.</a:t>
            </a:r>
            <a:endParaRPr sz="1600">
              <a:solidFill>
                <a:srgbClr val="000000"/>
              </a:solidFill>
              <a:highlight>
                <a:srgbClr val="FFFFFF"/>
              </a:highlight>
              <a:latin typeface="Arial"/>
              <a:ea typeface="Arial"/>
              <a:cs typeface="Arial"/>
              <a:sym typeface="Arial"/>
            </a:endParaRPr>
          </a:p>
          <a:p>
            <a:pPr indent="0" lvl="0" marL="0" rtl="0" algn="ctr">
              <a:spcBef>
                <a:spcPts val="0"/>
              </a:spcBef>
              <a:spcAft>
                <a:spcPts val="1200"/>
              </a:spcAft>
              <a:buNone/>
            </a:pPr>
            <a:r>
              <a:t/>
            </a:r>
            <a:endParaRPr sz="1600"/>
          </a:p>
        </p:txBody>
      </p:sp>
      <p:grpSp>
        <p:nvGrpSpPr>
          <p:cNvPr id="139" name="Google Shape;139;p21"/>
          <p:cNvGrpSpPr/>
          <p:nvPr/>
        </p:nvGrpSpPr>
        <p:grpSpPr>
          <a:xfrm>
            <a:off x="3320487" y="1908405"/>
            <a:ext cx="2632500" cy="2794957"/>
            <a:chOff x="3320450" y="1304875"/>
            <a:chExt cx="2632500" cy="3416400"/>
          </a:xfrm>
        </p:grpSpPr>
        <p:sp>
          <p:nvSpPr>
            <p:cNvPr id="140" name="Google Shape;140;p2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21"/>
          <p:cNvSpPr txBox="1"/>
          <p:nvPr>
            <p:ph idx="4294967295" type="body"/>
          </p:nvPr>
        </p:nvSpPr>
        <p:spPr>
          <a:xfrm>
            <a:off x="3396813" y="2377638"/>
            <a:ext cx="2478600" cy="2794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1600"/>
              <a:t>The model will be based on the </a:t>
            </a:r>
            <a:endParaRPr sz="1600"/>
          </a:p>
          <a:p>
            <a:pPr indent="0" lvl="0" marL="0" marR="0" rtl="0" algn="ctr">
              <a:lnSpc>
                <a:spcPct val="115000"/>
              </a:lnSpc>
              <a:spcBef>
                <a:spcPts val="0"/>
              </a:spcBef>
              <a:spcAft>
                <a:spcPts val="0"/>
              </a:spcAft>
              <a:buNone/>
            </a:pPr>
            <a:r>
              <a:rPr b="1" lang="en" sz="1600"/>
              <a:t>data obtained via the existing loan </a:t>
            </a:r>
            <a:r>
              <a:rPr lang="en" sz="1600"/>
              <a:t>underwriting process from recent applicants who have been given credit</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ctr">
              <a:spcBef>
                <a:spcPts val="0"/>
              </a:spcBef>
              <a:spcAft>
                <a:spcPts val="1200"/>
              </a:spcAft>
              <a:buNone/>
            </a:pPr>
            <a:r>
              <a:t/>
            </a:r>
            <a:endParaRPr sz="1600"/>
          </a:p>
        </p:txBody>
      </p:sp>
      <p:grpSp>
        <p:nvGrpSpPr>
          <p:cNvPr id="143" name="Google Shape;143;p21"/>
          <p:cNvGrpSpPr/>
          <p:nvPr/>
        </p:nvGrpSpPr>
        <p:grpSpPr>
          <a:xfrm>
            <a:off x="6212587" y="1908498"/>
            <a:ext cx="2632500" cy="2794957"/>
            <a:chOff x="6212550" y="1304875"/>
            <a:chExt cx="2632500" cy="3416400"/>
          </a:xfrm>
        </p:grpSpPr>
        <p:sp>
          <p:nvSpPr>
            <p:cNvPr id="144" name="Google Shape;144;p2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endParaRPr>
            </a:p>
          </p:txBody>
        </p:sp>
      </p:grpSp>
      <p:sp>
        <p:nvSpPr>
          <p:cNvPr id="146" name="Google Shape;146;p21"/>
          <p:cNvSpPr txBox="1"/>
          <p:nvPr>
            <p:ph idx="4294967295" type="body"/>
          </p:nvPr>
        </p:nvSpPr>
        <p:spPr>
          <a:xfrm>
            <a:off x="6212588" y="2305238"/>
            <a:ext cx="2478600" cy="2794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600"/>
              <a:t>The model will be built from </a:t>
            </a:r>
            <a:r>
              <a:rPr b="1" lang="en" sz="1600"/>
              <a:t>predictive modeling techniques</a:t>
            </a:r>
            <a:r>
              <a:rPr lang="en" sz="1600"/>
              <a:t>, but the model created must be interpretable enough to </a:t>
            </a:r>
            <a:r>
              <a:rPr b="1" lang="en" sz="1600"/>
              <a:t>provide a justification</a:t>
            </a:r>
            <a:r>
              <a:rPr lang="en" sz="1600"/>
              <a:t> for any adverse behavior (</a:t>
            </a:r>
            <a:r>
              <a:rPr b="1" lang="en" sz="1600"/>
              <a:t>rejections</a:t>
            </a:r>
            <a:r>
              <a:rPr lang="en" sz="1600"/>
              <a:t>)</a:t>
            </a:r>
            <a:endParaRPr sz="1600"/>
          </a:p>
        </p:txBody>
      </p:sp>
      <p:sp>
        <p:nvSpPr>
          <p:cNvPr id="147" name="Google Shape;147;p21"/>
          <p:cNvSpPr txBox="1"/>
          <p:nvPr/>
        </p:nvSpPr>
        <p:spPr>
          <a:xfrm>
            <a:off x="365400" y="1092075"/>
            <a:ext cx="8413200" cy="845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accent1"/>
                </a:solidFill>
                <a:latin typeface="Lato"/>
                <a:ea typeface="Lato"/>
                <a:cs typeface="Lato"/>
                <a:sym typeface="Lato"/>
              </a:rPr>
              <a:t>Defaulting on loans is a significant concern for banks as bad loans (NPA) can severely impact their profits. By identifying potential defaulters before loan approval, banks can mitigate financial risks and ensure a stable revenue stream</a:t>
            </a:r>
            <a:endParaRPr b="1" sz="1300">
              <a:solidFill>
                <a:schemeClr val="accent1"/>
              </a:solidFill>
              <a:latin typeface="Lato"/>
              <a:ea typeface="Lato"/>
              <a:cs typeface="Lato"/>
              <a:sym typeface="Lato"/>
            </a:endParaRPr>
          </a:p>
        </p:txBody>
      </p:sp>
      <p:sp>
        <p:nvSpPr>
          <p:cNvPr id="148" name="Google Shape;148;p21"/>
          <p:cNvSpPr txBox="1"/>
          <p:nvPr/>
        </p:nvSpPr>
        <p:spPr>
          <a:xfrm>
            <a:off x="429525" y="1179525"/>
            <a:ext cx="8413200" cy="720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accent3"/>
                </a:solidFill>
                <a:latin typeface="Lato"/>
                <a:ea typeface="Lato"/>
                <a:cs typeface="Lato"/>
                <a:sym typeface="Lato"/>
              </a:rPr>
              <a:t>A bank's consumer credit department aims to simplify the decision-making process for home equity loans of credit to be accepted</a:t>
            </a:r>
            <a:r>
              <a:rPr lang="en" sz="1644">
                <a:highlight>
                  <a:srgbClr val="FFFFFF"/>
                </a:highlight>
              </a:rPr>
              <a:t>.</a:t>
            </a:r>
            <a:endParaRPr sz="1644">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