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embeddedFontLst>
    <p:embeddedFont>
      <p:font typeface="Gill Sans" panose="020B0502020104020203" pitchFamily="34" charset="-79"/>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jFi1OqVbzXPhi/wP+DEybunr5sj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274E14-D278-4542-8130-66AE143D82F1}">
  <a:tblStyle styleId="{9C274E14-D278-4542-8130-66AE143D82F1}" styleName="Table_0">
    <a:wholeTbl>
      <a:tcTxStyle b="off" i="off">
        <a:font>
          <a:latin typeface="Gill Sans MT"/>
          <a:ea typeface="Gill Sans MT"/>
          <a:cs typeface="Gill Sans MT"/>
        </a:font>
        <a:schemeClr val="dk1"/>
      </a:tcTxStyle>
      <a:tcStyle>
        <a:tcBdr>
          <a:left>
            <a:ln w="12700" cap="flat" cmpd="sng">
              <a:solidFill>
                <a:schemeClr val="accent6"/>
              </a:solidFill>
              <a:prstDash val="solid"/>
              <a:round/>
              <a:headEnd type="none" w="sm" len="sm"/>
              <a:tailEnd type="none" w="sm" len="sm"/>
            </a:ln>
          </a:left>
          <a:right>
            <a:ln w="12700" cap="flat" cmpd="sng">
              <a:solidFill>
                <a:schemeClr val="accent6"/>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12700" cap="flat" cmpd="sng">
              <a:solidFill>
                <a:schemeClr val="accent6"/>
              </a:solidFill>
              <a:prstDash val="solid"/>
              <a:round/>
              <a:headEnd type="none" w="sm" len="sm"/>
              <a:tailEnd type="none" w="sm" len="sm"/>
            </a:ln>
          </a:insideH>
          <a:insideV>
            <a:ln w="12700" cap="flat" cmpd="sng">
              <a:solidFill>
                <a:schemeClr val="accent6"/>
              </a:solidFill>
              <a:prstDash val="solid"/>
              <a:round/>
              <a:headEnd type="none" w="sm" len="sm"/>
              <a:tailEnd type="none" w="sm" len="sm"/>
            </a:ln>
          </a:insideV>
        </a:tcBdr>
        <a:fill>
          <a:solidFill>
            <a:srgbClr val="EAEEF0"/>
          </a:solidFill>
        </a:fill>
      </a:tcStyle>
    </a:wholeTbl>
    <a:band1H>
      <a:tcTxStyle/>
      <a:tcStyle>
        <a:tcBdr/>
        <a:fill>
          <a:solidFill>
            <a:srgbClr val="D2DBDF"/>
          </a:solidFill>
        </a:fill>
      </a:tcStyle>
    </a:band1H>
    <a:band2H>
      <a:tcTxStyle/>
      <a:tcStyle>
        <a:tcBdr/>
      </a:tcStyle>
    </a:band2H>
    <a:band1V>
      <a:tcTxStyle/>
      <a:tcStyle>
        <a:tcBdr/>
        <a:fill>
          <a:solidFill>
            <a:srgbClr val="D2DBDF"/>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6"/>
              </a:solidFill>
              <a:prstDash val="solid"/>
              <a:round/>
              <a:headEnd type="none" w="sm" len="sm"/>
              <a:tailEnd type="none" w="sm" len="sm"/>
            </a:ln>
          </a:top>
        </a:tcBdr>
        <a:fill>
          <a:solidFill>
            <a:srgbClr val="EAEEF0"/>
          </a:solidFill>
        </a:fill>
      </a:tcStyle>
    </a:lastRow>
    <a:seCell>
      <a:tcTxStyle/>
      <a:tcStyle>
        <a:tcBdr/>
      </a:tcStyle>
    </a:seCell>
    <a:swCell>
      <a:tcTxStyle/>
      <a:tcStyle>
        <a:tcBdr/>
      </a:tcStyle>
    </a:swCell>
    <a:firstRow>
      <a:tcTxStyle b="on" i="off"/>
      <a:tcStyle>
        <a:tcBdr/>
        <a:fill>
          <a:solidFill>
            <a:srgbClr val="EAEEF0"/>
          </a:solidFill>
        </a:fill>
      </a:tcStyle>
    </a:firstRow>
    <a:neCell>
      <a:tcTxStyle/>
      <a:tcStyle>
        <a:tcBdr/>
      </a:tcStyle>
    </a:neCell>
    <a:nwCell>
      <a:tcTxStyle/>
      <a:tcStyle>
        <a:tcBdr/>
      </a:tcStyle>
    </a:nwCell>
  </a:tblStyle>
  <a:tblStyle styleId="{D4E636C2-ABC7-4A5E-B4B0-F4068CD25BA9}" styleName="Table_1">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EEF0"/>
          </a:solidFill>
        </a:fill>
      </a:tcStyle>
    </a:wholeTbl>
    <a:band1H>
      <a:tcTxStyle/>
      <a:tcStyle>
        <a:tcBdr/>
        <a:fill>
          <a:solidFill>
            <a:srgbClr val="D2DBDF"/>
          </a:solidFill>
        </a:fill>
      </a:tcStyle>
    </a:band1H>
    <a:band2H>
      <a:tcTxStyle/>
      <a:tcStyle>
        <a:tcBdr/>
      </a:tcStyle>
    </a:band2H>
    <a:band1V>
      <a:tcTxStyle/>
      <a:tcStyle>
        <a:tcBdr/>
        <a:fill>
          <a:solidFill>
            <a:srgbClr val="D2DBDF"/>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accent6"/>
          </a:solidFill>
        </a:fill>
      </a:tcStyle>
    </a:lastCol>
    <a:firstCol>
      <a:tcTxStyle b="on" i="off">
        <a:font>
          <a:latin typeface="Gill Sans MT"/>
          <a:ea typeface="Gill Sans MT"/>
          <a:cs typeface="Gill Sans MT"/>
        </a:font>
        <a:schemeClr val="lt1"/>
      </a:tcTxStyle>
      <a:tcStyle>
        <a:tcBdr/>
        <a:fill>
          <a:solidFill>
            <a:schemeClr val="accent6"/>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6"/>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6"/>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6"/>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bdc37186e_0_5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bdc37186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bdc37186e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bdc37186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bdc37186e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5bdc37186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bdc37186e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5bdc37186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5bdc37186e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5bdc37186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5bdc37186e_0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5bdc37186e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bdc37186e_0_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bdc37186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17"/>
          <p:cNvSpPr txBox="1">
            <a:spLocks noGrp="1"/>
          </p:cNvSpPr>
          <p:nvPr>
            <p:ph type="ctrTitle"/>
          </p:nvPr>
        </p:nvSpPr>
        <p:spPr>
          <a:xfrm>
            <a:off x="2417779" y="802298"/>
            <a:ext cx="8637073" cy="2541431"/>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7"/>
          <p:cNvSpPr txBox="1">
            <a:spLocks noGrp="1"/>
          </p:cNvSpPr>
          <p:nvPr>
            <p:ph type="subTitle" idx="1"/>
          </p:nvPr>
        </p:nvSpPr>
        <p:spPr>
          <a:xfrm>
            <a:off x="2417780" y="3531204"/>
            <a:ext cx="8637072" cy="977621"/>
          </a:xfrm>
          <a:prstGeom prst="rect">
            <a:avLst/>
          </a:prstGeom>
          <a:noFill/>
          <a:ln>
            <a:noFill/>
          </a:ln>
        </p:spPr>
        <p:txBody>
          <a:bodyPr spcFirstLastPara="1" wrap="square" lIns="91425" tIns="91425" rIns="91425" bIns="91425" anchor="t" anchorCtr="0">
            <a:normAutofit/>
          </a:bodyPr>
          <a:lstStyle>
            <a:lvl1pPr lvl="0" algn="l">
              <a:lnSpc>
                <a:spcPct val="120000"/>
              </a:lnSpc>
              <a:spcBef>
                <a:spcPts val="1000"/>
              </a:spcBef>
              <a:spcAft>
                <a:spcPts val="0"/>
              </a:spcAft>
              <a:buSzPts val="1800"/>
              <a:buNone/>
              <a:defRPr sz="1800" b="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17" name="Google Shape;17;p17"/>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7"/>
          <p:cNvSpPr txBox="1">
            <a:spLocks noGrp="1"/>
          </p:cNvSpPr>
          <p:nvPr>
            <p:ph type="ftr" idx="11"/>
          </p:nvPr>
        </p:nvSpPr>
        <p:spPr>
          <a:xfrm>
            <a:off x="2416500" y="329307"/>
            <a:ext cx="4973915" cy="309201"/>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sldNum" idx="12"/>
          </p:nvPr>
        </p:nvSpPr>
        <p:spPr>
          <a:xfrm>
            <a:off x="1437664"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0" name="Google Shape;20;p17"/>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26"/>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6"/>
          <p:cNvSpPr txBox="1">
            <a:spLocks noGrp="1"/>
          </p:cNvSpPr>
          <p:nvPr>
            <p:ph type="body" idx="1"/>
          </p:nvPr>
        </p:nvSpPr>
        <p:spPr>
          <a:xfrm rot="5400000">
            <a:off x="4527910" y="-1060599"/>
            <a:ext cx="3450613" cy="960327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85" name="Google Shape;85;p26"/>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6"/>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6"/>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8" name="Google Shape;88;p26"/>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27"/>
          <p:cNvSpPr txBox="1">
            <a:spLocks noGrp="1"/>
          </p:cNvSpPr>
          <p:nvPr>
            <p:ph type="title"/>
          </p:nvPr>
        </p:nvSpPr>
        <p:spPr>
          <a:xfrm rot="5400000">
            <a:off x="7917038" y="2321047"/>
            <a:ext cx="4659889" cy="161574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27"/>
          <p:cNvSpPr txBox="1">
            <a:spLocks noGrp="1"/>
          </p:cNvSpPr>
          <p:nvPr>
            <p:ph type="body" idx="1"/>
          </p:nvPr>
        </p:nvSpPr>
        <p:spPr>
          <a:xfrm rot="5400000">
            <a:off x="3029143" y="-785498"/>
            <a:ext cx="4659889" cy="782883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92" name="Google Shape;92;p27"/>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7"/>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7"/>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95" name="Google Shape;95;p27"/>
          <p:cNvCxnSpPr/>
          <p:nvPr/>
        </p:nvCxnSpPr>
        <p:spPr>
          <a:xfrm>
            <a:off x="9439111" y="798973"/>
            <a:ext cx="0" cy="4659889"/>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8"/>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8"/>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24" name="Google Shape;24;p18"/>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8"/>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8"/>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7" name="Google Shape;27;p18"/>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19"/>
          <p:cNvSpPr txBox="1">
            <a:spLocks noGrp="1"/>
          </p:cNvSpPr>
          <p:nvPr>
            <p:ph type="title"/>
          </p:nvPr>
        </p:nvSpPr>
        <p:spPr>
          <a:xfrm>
            <a:off x="1454239" y="1756130"/>
            <a:ext cx="8643154" cy="18879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9"/>
          <p:cNvSpPr txBox="1">
            <a:spLocks noGrp="1"/>
          </p:cNvSpPr>
          <p:nvPr>
            <p:ph type="body" idx="1"/>
          </p:nvPr>
        </p:nvSpPr>
        <p:spPr>
          <a:xfrm>
            <a:off x="1454239" y="3806195"/>
            <a:ext cx="8630446" cy="1012929"/>
          </a:xfrm>
          <a:prstGeom prst="rect">
            <a:avLst/>
          </a:prstGeom>
          <a:noFill/>
          <a:ln>
            <a:noFill/>
          </a:ln>
        </p:spPr>
        <p:txBody>
          <a:bodyPr spcFirstLastPara="1" wrap="square" lIns="91425" tIns="91425" rIns="91425" bIns="45700" anchor="t" anchorCtr="0">
            <a:normAutofit/>
          </a:bodyPr>
          <a:lstStyle>
            <a:lvl1pPr marL="457200" lvl="0" indent="-228600" algn="l">
              <a:lnSpc>
                <a:spcPct val="120000"/>
              </a:lnSpc>
              <a:spcBef>
                <a:spcPts val="1000"/>
              </a:spcBef>
              <a:spcAft>
                <a:spcPts val="0"/>
              </a:spcAft>
              <a:buSzPts val="1800"/>
              <a:buNone/>
              <a:defRPr sz="1800">
                <a:solidFill>
                  <a:schemeClr val="dk1"/>
                </a:solidFill>
              </a:defRPr>
            </a:lvl1pPr>
            <a:lvl2pPr marL="914400" lvl="1" indent="-228600" algn="l">
              <a:lnSpc>
                <a:spcPct val="120000"/>
              </a:lnSpc>
              <a:spcBef>
                <a:spcPts val="500"/>
              </a:spcBef>
              <a:spcAft>
                <a:spcPts val="0"/>
              </a:spcAft>
              <a:buSzPts val="1800"/>
              <a:buNone/>
              <a:defRPr sz="18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31" name="Google Shape;31;p19"/>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9"/>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9"/>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4" name="Google Shape;34;p19"/>
          <p:cNvCxnSpPr/>
          <p:nvPr/>
        </p:nvCxnSpPr>
        <p:spPr>
          <a:xfrm>
            <a:off x="1454239" y="3804985"/>
            <a:ext cx="8630446"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20"/>
          <p:cNvSpPr txBox="1">
            <a:spLocks noGrp="1"/>
          </p:cNvSpPr>
          <p:nvPr>
            <p:ph type="title"/>
          </p:nvPr>
        </p:nvSpPr>
        <p:spPr>
          <a:xfrm>
            <a:off x="1449217" y="804889"/>
            <a:ext cx="9605635" cy="105930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0"/>
          <p:cNvSpPr txBox="1">
            <a:spLocks noGrp="1"/>
          </p:cNvSpPr>
          <p:nvPr>
            <p:ph type="body" idx="1"/>
          </p:nvPr>
        </p:nvSpPr>
        <p:spPr>
          <a:xfrm>
            <a:off x="1447331" y="2010878"/>
            <a:ext cx="4645152" cy="344859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38" name="Google Shape;38;p20"/>
          <p:cNvSpPr txBox="1">
            <a:spLocks noGrp="1"/>
          </p:cNvSpPr>
          <p:nvPr>
            <p:ph type="body" idx="2"/>
          </p:nvPr>
        </p:nvSpPr>
        <p:spPr>
          <a:xfrm>
            <a:off x="6413771" y="2017343"/>
            <a:ext cx="4645152" cy="344152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39" name="Google Shape;39;p20"/>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0"/>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0"/>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2" name="Google Shape;42;p20"/>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21"/>
          <p:cNvSpPr txBox="1">
            <a:spLocks noGrp="1"/>
          </p:cNvSpPr>
          <p:nvPr>
            <p:ph type="title"/>
          </p:nvPr>
        </p:nvSpPr>
        <p:spPr>
          <a:xfrm>
            <a:off x="1447191" y="804163"/>
            <a:ext cx="9607661" cy="105631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21"/>
          <p:cNvSpPr txBox="1">
            <a:spLocks noGrp="1"/>
          </p:cNvSpPr>
          <p:nvPr>
            <p:ph type="body" idx="1"/>
          </p:nvPr>
        </p:nvSpPr>
        <p:spPr>
          <a:xfrm>
            <a:off x="1447191" y="2019549"/>
            <a:ext cx="4645152" cy="80194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46" name="Google Shape;46;p21"/>
          <p:cNvSpPr txBox="1">
            <a:spLocks noGrp="1"/>
          </p:cNvSpPr>
          <p:nvPr>
            <p:ph type="body" idx="2"/>
          </p:nvPr>
        </p:nvSpPr>
        <p:spPr>
          <a:xfrm>
            <a:off x="1447191" y="2824269"/>
            <a:ext cx="4645152" cy="264445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7" name="Google Shape;47;p21"/>
          <p:cNvSpPr txBox="1">
            <a:spLocks noGrp="1"/>
          </p:cNvSpPr>
          <p:nvPr>
            <p:ph type="body" idx="3"/>
          </p:nvPr>
        </p:nvSpPr>
        <p:spPr>
          <a:xfrm>
            <a:off x="6412362" y="2023003"/>
            <a:ext cx="4645152" cy="8022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48" name="Google Shape;48;p21"/>
          <p:cNvSpPr txBox="1">
            <a:spLocks noGrp="1"/>
          </p:cNvSpPr>
          <p:nvPr>
            <p:ph type="body" idx="4"/>
          </p:nvPr>
        </p:nvSpPr>
        <p:spPr>
          <a:xfrm>
            <a:off x="6412362" y="2821491"/>
            <a:ext cx="4645152" cy="263737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9" name="Google Shape;49;p21"/>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1"/>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52" name="Google Shape;52;p21"/>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2"/>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2"/>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2"/>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58" name="Google Shape;58;p22"/>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23"/>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3"/>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3"/>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24"/>
          <p:cNvSpPr txBox="1">
            <a:spLocks noGrp="1"/>
          </p:cNvSpPr>
          <p:nvPr>
            <p:ph type="title"/>
          </p:nvPr>
        </p:nvSpPr>
        <p:spPr>
          <a:xfrm>
            <a:off x="1444671" y="798973"/>
            <a:ext cx="3273099" cy="224711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24"/>
          <p:cNvSpPr txBox="1">
            <a:spLocks noGrp="1"/>
          </p:cNvSpPr>
          <p:nvPr>
            <p:ph type="body" idx="1"/>
          </p:nvPr>
        </p:nvSpPr>
        <p:spPr>
          <a:xfrm>
            <a:off x="5043714" y="798974"/>
            <a:ext cx="6012470" cy="4658826"/>
          </a:xfrm>
          <a:prstGeom prst="rect">
            <a:avLst/>
          </a:prstGeom>
          <a:noFill/>
          <a:ln>
            <a:noFill/>
          </a:ln>
        </p:spPr>
        <p:txBody>
          <a:bodyPr spcFirstLastPara="1" wrap="square" lIns="91425" tIns="45700" rIns="91425" bIns="45700" anchor="ctr"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66" name="Google Shape;66;p24"/>
          <p:cNvSpPr txBox="1">
            <a:spLocks noGrp="1"/>
          </p:cNvSpPr>
          <p:nvPr>
            <p:ph type="body" idx="2"/>
          </p:nvPr>
        </p:nvSpPr>
        <p:spPr>
          <a:xfrm>
            <a:off x="1444671" y="3205491"/>
            <a:ext cx="3275013" cy="2248181"/>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67" name="Google Shape;67;p24"/>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4"/>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4"/>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70" name="Google Shape;70;p24"/>
          <p:cNvCxnSpPr/>
          <p:nvPr/>
        </p:nvCxnSpPr>
        <p:spPr>
          <a:xfrm>
            <a:off x="1448280" y="3205491"/>
            <a:ext cx="326949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grpSp>
        <p:nvGrpSpPr>
          <p:cNvPr id="72" name="Google Shape;72;p25"/>
          <p:cNvGrpSpPr/>
          <p:nvPr/>
        </p:nvGrpSpPr>
        <p:grpSpPr>
          <a:xfrm>
            <a:off x="7477387" y="482170"/>
            <a:ext cx="4074533" cy="5149101"/>
            <a:chOff x="7477387" y="482170"/>
            <a:chExt cx="4074533" cy="5149101"/>
          </a:xfrm>
        </p:grpSpPr>
        <p:sp>
          <p:nvSpPr>
            <p:cNvPr id="73" name="Google Shape;73;p25"/>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5"/>
            <p:cNvSpPr/>
            <p:nvPr/>
          </p:nvSpPr>
          <p:spPr>
            <a:xfrm>
              <a:off x="7790446" y="812506"/>
              <a:ext cx="345028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25"/>
          <p:cNvSpPr txBox="1">
            <a:spLocks noGrp="1"/>
          </p:cNvSpPr>
          <p:nvPr>
            <p:ph type="title"/>
          </p:nvPr>
        </p:nvSpPr>
        <p:spPr>
          <a:xfrm>
            <a:off x="1451206" y="1129513"/>
            <a:ext cx="5532328" cy="1830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5"/>
          <p:cNvSpPr>
            <a:spLocks noGrp="1"/>
          </p:cNvSpPr>
          <p:nvPr>
            <p:ph type="pic" idx="2"/>
          </p:nvPr>
        </p:nvSpPr>
        <p:spPr>
          <a:xfrm>
            <a:off x="8124389" y="1122542"/>
            <a:ext cx="2791171" cy="3866327"/>
          </a:xfrm>
          <a:prstGeom prst="rect">
            <a:avLst/>
          </a:prstGeom>
          <a:solidFill>
            <a:srgbClr val="D8D8D8"/>
          </a:solidFill>
          <a:ln>
            <a:noFill/>
          </a:ln>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accent1"/>
              </a:buClr>
              <a:buSzPts val="3200"/>
              <a:buFont typeface="Arial"/>
              <a:buNone/>
              <a:defRPr sz="3200" b="0" i="0" u="none" strike="noStrike" cap="none">
                <a:solidFill>
                  <a:schemeClr val="dk1"/>
                </a:solidFill>
                <a:latin typeface="Gill Sans"/>
                <a:ea typeface="Gill Sans"/>
                <a:cs typeface="Gill Sans"/>
                <a:sym typeface="Gill Sans"/>
              </a:defRPr>
            </a:lvl1pPr>
            <a:lvl2pPr marR="0" lvl="1" algn="l" rtl="0">
              <a:lnSpc>
                <a:spcPct val="120000"/>
              </a:lnSpc>
              <a:spcBef>
                <a:spcPts val="500"/>
              </a:spcBef>
              <a:spcAft>
                <a:spcPts val="0"/>
              </a:spcAft>
              <a:buClr>
                <a:schemeClr val="accent1"/>
              </a:buClr>
              <a:buSzPts val="2800"/>
              <a:buFont typeface="Arial"/>
              <a:buNone/>
              <a:defRPr sz="2800" b="0" i="0" u="none" strike="noStrike" cap="none">
                <a:solidFill>
                  <a:schemeClr val="dk1"/>
                </a:solidFill>
                <a:latin typeface="Gill Sans"/>
                <a:ea typeface="Gill Sans"/>
                <a:cs typeface="Gill Sans"/>
                <a:sym typeface="Gill Sans"/>
              </a:defRPr>
            </a:lvl2pPr>
            <a:lvl3pPr marR="0" lvl="2" algn="l" rtl="0">
              <a:lnSpc>
                <a:spcPct val="120000"/>
              </a:lnSpc>
              <a:spcBef>
                <a:spcPts val="500"/>
              </a:spcBef>
              <a:spcAft>
                <a:spcPts val="0"/>
              </a:spcAft>
              <a:buClr>
                <a:schemeClr val="accent1"/>
              </a:buClr>
              <a:buSzPts val="2400"/>
              <a:buFont typeface="Arial"/>
              <a:buNone/>
              <a:defRPr sz="2400" b="0" i="0" u="none" strike="noStrike" cap="none">
                <a:solidFill>
                  <a:schemeClr val="dk1"/>
                </a:solidFill>
                <a:latin typeface="Gill Sans"/>
                <a:ea typeface="Gill Sans"/>
                <a:cs typeface="Gill Sans"/>
                <a:sym typeface="Gill Sans"/>
              </a:defRPr>
            </a:lvl3pPr>
            <a:lvl4pPr marR="0" lvl="3"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4pPr>
            <a:lvl5pPr marR="0" lvl="4"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5pPr>
            <a:lvl6pPr marR="0" lvl="5"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6pPr>
            <a:lvl7pPr marR="0" lvl="6"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7pPr>
            <a:lvl8pPr marR="0" lvl="7"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8pPr>
            <a:lvl9pPr marR="0" lvl="8"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9pPr>
          </a:lstStyle>
          <a:p>
            <a:endParaRPr/>
          </a:p>
        </p:txBody>
      </p:sp>
      <p:sp>
        <p:nvSpPr>
          <p:cNvPr id="77" name="Google Shape;77;p25"/>
          <p:cNvSpPr txBox="1">
            <a:spLocks noGrp="1"/>
          </p:cNvSpPr>
          <p:nvPr>
            <p:ph type="body" idx="1"/>
          </p:nvPr>
        </p:nvSpPr>
        <p:spPr>
          <a:xfrm>
            <a:off x="1450329" y="3145992"/>
            <a:ext cx="5524404" cy="20037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800"/>
              <a:buNone/>
              <a:defRPr sz="18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78" name="Google Shape;78;p25"/>
          <p:cNvSpPr txBox="1">
            <a:spLocks noGrp="1"/>
          </p:cNvSpPr>
          <p:nvPr>
            <p:ph type="dt" idx="10"/>
          </p:nvPr>
        </p:nvSpPr>
        <p:spPr>
          <a:xfrm>
            <a:off x="1447382" y="5469856"/>
            <a:ext cx="5527351" cy="320123"/>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ftr" idx="11"/>
          </p:nvPr>
        </p:nvSpPr>
        <p:spPr>
          <a:xfrm>
            <a:off x="1447382" y="318640"/>
            <a:ext cx="5541004" cy="320931"/>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5"/>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1" name="Google Shape;81;p25"/>
          <p:cNvCxnSpPr/>
          <p:nvPr/>
        </p:nvCxnSpPr>
        <p:spPr>
          <a:xfrm>
            <a:off x="1447382" y="3143605"/>
            <a:ext cx="5527351"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6"/>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Google Shape;7;p16"/>
          <p:cNvPicPr preferRelativeResize="0"/>
          <p:nvPr/>
        </p:nvPicPr>
        <p:blipFill rotWithShape="1">
          <a:blip r:embed="rId13">
            <a:alphaModFix/>
          </a:blip>
          <a:srcRect t="1538" b="-1538"/>
          <a:stretch/>
        </p:blipFill>
        <p:spPr>
          <a:xfrm>
            <a:off x="0" y="6126480"/>
            <a:ext cx="12192000" cy="742950"/>
          </a:xfrm>
          <a:prstGeom prst="rect">
            <a:avLst/>
          </a:prstGeom>
          <a:noFill/>
          <a:ln>
            <a:noFill/>
          </a:ln>
        </p:spPr>
      </p:pic>
      <p:sp>
        <p:nvSpPr>
          <p:cNvPr id="8" name="Google Shape;8;p16"/>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1"/>
              </a:buClr>
              <a:buSzPts val="3200"/>
              <a:buFont typeface="Gill Sans"/>
              <a:buNone/>
              <a:defRPr sz="3200" b="0" i="0" u="none" strike="noStrike" cap="non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6"/>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accent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20000"/>
              </a:lnSpc>
              <a:spcBef>
                <a:spcPts val="500"/>
              </a:spcBef>
              <a:spcAft>
                <a:spcPts val="0"/>
              </a:spcAft>
              <a:buClr>
                <a:schemeClr val="accent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17500" algn="l" rtl="0">
              <a:lnSpc>
                <a:spcPct val="120000"/>
              </a:lnSpc>
              <a:spcBef>
                <a:spcPts val="500"/>
              </a:spcBef>
              <a:spcAft>
                <a:spcPts val="0"/>
              </a:spcAft>
              <a:buClr>
                <a:schemeClr val="accent1"/>
              </a:buClr>
              <a:buSzPts val="1400"/>
              <a:buFont typeface="Arial"/>
              <a:buChar char="•"/>
              <a:defRPr sz="1400" b="0" i="0" u="none" strike="noStrike" cap="none">
                <a:solidFill>
                  <a:schemeClr val="dk1"/>
                </a:solidFill>
                <a:latin typeface="Gill Sans"/>
                <a:ea typeface="Gill Sans"/>
                <a:cs typeface="Gill Sans"/>
                <a:sym typeface="Gill Sans"/>
              </a:defRPr>
            </a:lvl4pPr>
            <a:lvl5pPr marL="2286000" marR="0" lvl="4"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5pPr>
            <a:lvl6pPr marL="2743200" marR="0" lvl="5"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6pPr>
            <a:lvl7pPr marL="3200400" marR="0" lvl="6"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7pPr>
            <a:lvl8pPr marL="3657600" marR="0" lvl="7"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8pPr>
            <a:lvl9pPr marL="4114800" marR="0" lvl="8"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9pPr>
          </a:lstStyle>
          <a:p>
            <a:endParaRPr/>
          </a:p>
        </p:txBody>
      </p:sp>
      <p:sp>
        <p:nvSpPr>
          <p:cNvPr id="10" name="Google Shape;10;p16"/>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1" name="Google Shape;11;p16"/>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2" name="Google Shape;12;p16"/>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Gill Sans"/>
                <a:ea typeface="Gill Sans"/>
                <a:cs typeface="Gill Sans"/>
                <a:sym typeface="Gill Sans"/>
              </a:defRPr>
            </a:lvl1pPr>
            <a:lvl2pPr marL="0" marR="0" lvl="1" indent="0" algn="r" rtl="0">
              <a:spcBef>
                <a:spcPts val="0"/>
              </a:spcBef>
              <a:buNone/>
              <a:defRPr sz="2800" b="0" i="0" u="none" strike="noStrike" cap="none">
                <a:solidFill>
                  <a:schemeClr val="accent1"/>
                </a:solidFill>
                <a:latin typeface="Gill Sans"/>
                <a:ea typeface="Gill Sans"/>
                <a:cs typeface="Gill Sans"/>
                <a:sym typeface="Gill Sans"/>
              </a:defRPr>
            </a:lvl2pPr>
            <a:lvl3pPr marL="0" marR="0" lvl="2" indent="0" algn="r" rtl="0">
              <a:spcBef>
                <a:spcPts val="0"/>
              </a:spcBef>
              <a:buNone/>
              <a:defRPr sz="2800" b="0" i="0" u="none" strike="noStrike" cap="none">
                <a:solidFill>
                  <a:schemeClr val="accent1"/>
                </a:solidFill>
                <a:latin typeface="Gill Sans"/>
                <a:ea typeface="Gill Sans"/>
                <a:cs typeface="Gill Sans"/>
                <a:sym typeface="Gill Sans"/>
              </a:defRPr>
            </a:lvl3pPr>
            <a:lvl4pPr marL="0" marR="0" lvl="3" indent="0" algn="r" rtl="0">
              <a:spcBef>
                <a:spcPts val="0"/>
              </a:spcBef>
              <a:buNone/>
              <a:defRPr sz="2800" b="0" i="0" u="none" strike="noStrike" cap="none">
                <a:solidFill>
                  <a:schemeClr val="accent1"/>
                </a:solidFill>
                <a:latin typeface="Gill Sans"/>
                <a:ea typeface="Gill Sans"/>
                <a:cs typeface="Gill Sans"/>
                <a:sym typeface="Gill Sans"/>
              </a:defRPr>
            </a:lvl4pPr>
            <a:lvl5pPr marL="0" marR="0" lvl="4" indent="0" algn="r" rtl="0">
              <a:spcBef>
                <a:spcPts val="0"/>
              </a:spcBef>
              <a:buNone/>
              <a:defRPr sz="2800" b="0" i="0" u="none" strike="noStrike" cap="none">
                <a:solidFill>
                  <a:schemeClr val="accent1"/>
                </a:solidFill>
                <a:latin typeface="Gill Sans"/>
                <a:ea typeface="Gill Sans"/>
                <a:cs typeface="Gill Sans"/>
                <a:sym typeface="Gill Sans"/>
              </a:defRPr>
            </a:lvl5pPr>
            <a:lvl6pPr marL="0" marR="0" lvl="5" indent="0" algn="r" rtl="0">
              <a:spcBef>
                <a:spcPts val="0"/>
              </a:spcBef>
              <a:buNone/>
              <a:defRPr sz="2800" b="0" i="0" u="none" strike="noStrike" cap="none">
                <a:solidFill>
                  <a:schemeClr val="accent1"/>
                </a:solidFill>
                <a:latin typeface="Gill Sans"/>
                <a:ea typeface="Gill Sans"/>
                <a:cs typeface="Gill Sans"/>
                <a:sym typeface="Gill Sans"/>
              </a:defRPr>
            </a:lvl6pPr>
            <a:lvl7pPr marL="0" marR="0" lvl="6" indent="0" algn="r" rtl="0">
              <a:spcBef>
                <a:spcPts val="0"/>
              </a:spcBef>
              <a:buNone/>
              <a:defRPr sz="2800" b="0" i="0" u="none" strike="noStrike" cap="none">
                <a:solidFill>
                  <a:schemeClr val="accent1"/>
                </a:solidFill>
                <a:latin typeface="Gill Sans"/>
                <a:ea typeface="Gill Sans"/>
                <a:cs typeface="Gill Sans"/>
                <a:sym typeface="Gill Sans"/>
              </a:defRPr>
            </a:lvl7pPr>
            <a:lvl8pPr marL="0" marR="0" lvl="7" indent="0" algn="r" rtl="0">
              <a:spcBef>
                <a:spcPts val="0"/>
              </a:spcBef>
              <a:buNone/>
              <a:defRPr sz="2800" b="0" i="0" u="none" strike="noStrike" cap="none">
                <a:solidFill>
                  <a:schemeClr val="accent1"/>
                </a:solidFill>
                <a:latin typeface="Gill Sans"/>
                <a:ea typeface="Gill Sans"/>
                <a:cs typeface="Gill Sans"/>
                <a:sym typeface="Gill Sans"/>
              </a:defRPr>
            </a:lvl8pPr>
            <a:lvl9pPr marL="0" marR="0" lvl="8" indent="0" algn="r" rtl="0">
              <a:spcBef>
                <a:spcPts val="0"/>
              </a:spcBef>
              <a:buNone/>
              <a:defRPr sz="28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cxnSp>
        <p:nvCxnSpPr>
          <p:cNvPr id="13" name="Google Shape;13;p16"/>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ctrTitle"/>
          </p:nvPr>
        </p:nvSpPr>
        <p:spPr>
          <a:xfrm>
            <a:off x="2417779" y="162873"/>
            <a:ext cx="8637000" cy="2541300"/>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dk1"/>
              </a:buClr>
              <a:buSzPts val="6600"/>
              <a:buFont typeface="Gill Sans"/>
              <a:buNone/>
            </a:pPr>
            <a:r>
              <a:rPr lang="en-US" sz="3600"/>
              <a:t>SOEN 6611-SOFTWARE MEASUREMENT</a:t>
            </a:r>
            <a:endParaRPr sz="3600"/>
          </a:p>
          <a:p>
            <a:pPr marL="0" lvl="0" indent="0" algn="l" rtl="0">
              <a:lnSpc>
                <a:spcPct val="90000"/>
              </a:lnSpc>
              <a:spcBef>
                <a:spcPts val="0"/>
              </a:spcBef>
              <a:spcAft>
                <a:spcPts val="0"/>
              </a:spcAft>
              <a:buClr>
                <a:schemeClr val="dk1"/>
              </a:buClr>
              <a:buSzPts val="6600"/>
              <a:buFont typeface="Gill Sans"/>
              <a:buNone/>
            </a:pPr>
            <a:r>
              <a:rPr lang="en-US" sz="3600"/>
              <a:t>Team M</a:t>
            </a:r>
            <a:endParaRPr sz="3600"/>
          </a:p>
        </p:txBody>
      </p:sp>
      <p:sp>
        <p:nvSpPr>
          <p:cNvPr id="101" name="Google Shape;101;p1"/>
          <p:cNvSpPr txBox="1">
            <a:spLocks noGrp="1"/>
          </p:cNvSpPr>
          <p:nvPr>
            <p:ph type="subTitle" idx="1"/>
          </p:nvPr>
        </p:nvSpPr>
        <p:spPr>
          <a:xfrm>
            <a:off x="2417775" y="3531200"/>
            <a:ext cx="2810400" cy="2436600"/>
          </a:xfrm>
          <a:prstGeom prst="rect">
            <a:avLst/>
          </a:prstGeom>
          <a:noFill/>
          <a:ln>
            <a:noFill/>
          </a:ln>
        </p:spPr>
        <p:txBody>
          <a:bodyPr spcFirstLastPara="1" wrap="square" lIns="91425" tIns="91425" rIns="91425" bIns="91425" anchor="t" anchorCtr="0">
            <a:normAutofit/>
          </a:bodyPr>
          <a:lstStyle/>
          <a:p>
            <a:pPr marL="0" lvl="0" indent="0" algn="l" rtl="0">
              <a:lnSpc>
                <a:spcPct val="120000"/>
              </a:lnSpc>
              <a:spcBef>
                <a:spcPts val="0"/>
              </a:spcBef>
              <a:spcAft>
                <a:spcPts val="0"/>
              </a:spcAft>
              <a:buSzPts val="1800"/>
              <a:buNone/>
            </a:pPr>
            <a:r>
              <a:rPr lang="en-US" b="1"/>
              <a:t>Submitted by:</a:t>
            </a:r>
            <a:endParaRPr b="1"/>
          </a:p>
          <a:p>
            <a:pPr marL="0" lvl="0" indent="0" algn="l" rtl="0">
              <a:lnSpc>
                <a:spcPct val="120000"/>
              </a:lnSpc>
              <a:spcBef>
                <a:spcPts val="0"/>
              </a:spcBef>
              <a:spcAft>
                <a:spcPts val="0"/>
              </a:spcAft>
              <a:buSzPts val="1800"/>
              <a:buNone/>
            </a:pPr>
            <a:r>
              <a:rPr lang="en-US"/>
              <a:t>Harsh Mehta 40098439</a:t>
            </a:r>
            <a:endParaRPr/>
          </a:p>
          <a:p>
            <a:pPr marL="0" lvl="0" indent="0" algn="l" rtl="0">
              <a:lnSpc>
                <a:spcPct val="120000"/>
              </a:lnSpc>
              <a:spcBef>
                <a:spcPts val="0"/>
              </a:spcBef>
              <a:spcAft>
                <a:spcPts val="0"/>
              </a:spcAft>
              <a:buSzPts val="1800"/>
              <a:buNone/>
            </a:pPr>
            <a:r>
              <a:rPr lang="en-US"/>
              <a:t>Yash Golwala 40085663</a:t>
            </a:r>
            <a:endParaRPr/>
          </a:p>
          <a:p>
            <a:pPr marL="0" lvl="0" indent="0" algn="l" rtl="0">
              <a:lnSpc>
                <a:spcPct val="120000"/>
              </a:lnSpc>
              <a:spcBef>
                <a:spcPts val="0"/>
              </a:spcBef>
              <a:spcAft>
                <a:spcPts val="0"/>
              </a:spcAft>
              <a:buSzPts val="1800"/>
              <a:buNone/>
            </a:pPr>
            <a:r>
              <a:rPr lang="en-US"/>
              <a:t>Navroop Virk 40043821</a:t>
            </a:r>
            <a:endParaRPr/>
          </a:p>
          <a:p>
            <a:pPr marL="0" lvl="0" indent="0" algn="l" rtl="0">
              <a:lnSpc>
                <a:spcPct val="120000"/>
              </a:lnSpc>
              <a:spcBef>
                <a:spcPts val="0"/>
              </a:spcBef>
              <a:spcAft>
                <a:spcPts val="0"/>
              </a:spcAft>
              <a:buSzPts val="1800"/>
              <a:buNone/>
            </a:pPr>
            <a:r>
              <a:rPr lang="en-US"/>
              <a:t>Raghav Dutta 40067534</a:t>
            </a:r>
            <a:endParaRPr/>
          </a:p>
          <a:p>
            <a:pPr marL="0" lvl="0" indent="0" algn="l" rtl="0">
              <a:lnSpc>
                <a:spcPct val="120000"/>
              </a:lnSpc>
              <a:spcBef>
                <a:spcPts val="0"/>
              </a:spcBef>
              <a:spcAft>
                <a:spcPts val="0"/>
              </a:spcAft>
              <a:buSzPts val="1800"/>
              <a:buNone/>
            </a:pPr>
            <a:r>
              <a:rPr lang="en-US"/>
              <a:t>Manisha Jalota 40079362</a:t>
            </a:r>
            <a:endParaRPr/>
          </a:p>
          <a:p>
            <a:pPr marL="0" lvl="0" indent="0" algn="l" rtl="0">
              <a:lnSpc>
                <a:spcPct val="120000"/>
              </a:lnSpc>
              <a:spcBef>
                <a:spcPts val="0"/>
              </a:spcBef>
              <a:spcAft>
                <a:spcPts val="0"/>
              </a:spcAft>
              <a:buSzPts val="1800"/>
              <a:buNone/>
            </a:pPr>
            <a:endParaRPr/>
          </a:p>
        </p:txBody>
      </p:sp>
      <p:sp>
        <p:nvSpPr>
          <p:cNvPr id="102" name="Google Shape;102;p1"/>
          <p:cNvSpPr txBox="1"/>
          <p:nvPr/>
        </p:nvSpPr>
        <p:spPr>
          <a:xfrm>
            <a:off x="8111750" y="4087225"/>
            <a:ext cx="2658000" cy="110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latin typeface="Gill Sans"/>
                <a:ea typeface="Gill Sans"/>
                <a:cs typeface="Gill Sans"/>
                <a:sym typeface="Gill Sans"/>
              </a:rPr>
              <a:t>Submitted To:</a:t>
            </a:r>
            <a:endParaRPr sz="1800" b="1">
              <a:latin typeface="Gill Sans"/>
              <a:ea typeface="Gill Sans"/>
              <a:cs typeface="Gill Sans"/>
              <a:sym typeface="Gill Sans"/>
            </a:endParaRPr>
          </a:p>
          <a:p>
            <a:pPr marL="0" lvl="0" indent="0" algn="l" rtl="0">
              <a:spcBef>
                <a:spcPts val="0"/>
              </a:spcBef>
              <a:spcAft>
                <a:spcPts val="0"/>
              </a:spcAft>
              <a:buNone/>
            </a:pPr>
            <a:r>
              <a:rPr lang="en-US" sz="1800" b="1">
                <a:latin typeface="Gill Sans"/>
                <a:ea typeface="Gill Sans"/>
                <a:cs typeface="Gill Sans"/>
                <a:sym typeface="Gill Sans"/>
              </a:rPr>
              <a:t> Jinqui Yang</a:t>
            </a:r>
            <a:endParaRPr sz="1800" b="1">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1"/>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endParaRPr/>
          </a:p>
        </p:txBody>
      </p:sp>
      <p:graphicFrame>
        <p:nvGraphicFramePr>
          <p:cNvPr id="156" name="Google Shape;156;p11"/>
          <p:cNvGraphicFramePr/>
          <p:nvPr/>
        </p:nvGraphicFramePr>
        <p:xfrm>
          <a:off x="1450975" y="2016125"/>
          <a:ext cx="9604375" cy="2225100"/>
        </p:xfrm>
        <a:graphic>
          <a:graphicData uri="http://schemas.openxmlformats.org/drawingml/2006/table">
            <a:tbl>
              <a:tblPr firstRow="1" bandRow="1">
                <a:noFill/>
                <a:tableStyleId>{D4E636C2-ABC7-4A5E-B4B0-F4068CD25BA9}</a:tableStyleId>
              </a:tblPr>
              <a:tblGrid>
                <a:gridCol w="933000">
                  <a:extLst>
                    <a:ext uri="{9D8B030D-6E8A-4147-A177-3AD203B41FA5}">
                      <a16:colId xmlns:a16="http://schemas.microsoft.com/office/drawing/2014/main" val="20000"/>
                    </a:ext>
                  </a:extLst>
                </a:gridCol>
                <a:gridCol w="5469925">
                  <a:extLst>
                    <a:ext uri="{9D8B030D-6E8A-4147-A177-3AD203B41FA5}">
                      <a16:colId xmlns:a16="http://schemas.microsoft.com/office/drawing/2014/main" val="20001"/>
                    </a:ext>
                  </a:extLst>
                </a:gridCol>
                <a:gridCol w="3201450">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800"/>
                        <a:t>S. No.</a:t>
                      </a:r>
                      <a:endParaRPr/>
                    </a:p>
                  </a:txBody>
                  <a:tcPr marL="91450" marR="91450" marT="45725" marB="45725"/>
                </a:tc>
                <a:tc>
                  <a:txBody>
                    <a:bodyPr/>
                    <a:lstStyle/>
                    <a:p>
                      <a:pPr marL="0" marR="0" lvl="0" indent="0" algn="l" rtl="0">
                        <a:spcBef>
                          <a:spcPts val="0"/>
                        </a:spcBef>
                        <a:spcAft>
                          <a:spcPts val="0"/>
                        </a:spcAft>
                        <a:buNone/>
                      </a:pPr>
                      <a:r>
                        <a:rPr lang="en-US" sz="1800"/>
                        <a:t>Projects</a:t>
                      </a:r>
                      <a:endParaRPr/>
                    </a:p>
                  </a:txBody>
                  <a:tcPr marL="91450" marR="91450" marT="45725" marB="45725"/>
                </a:tc>
                <a:tc>
                  <a:txBody>
                    <a:bodyPr/>
                    <a:lstStyle/>
                    <a:p>
                      <a:pPr marL="0" marR="0" lvl="0" indent="0" algn="l" rtl="0">
                        <a:spcBef>
                          <a:spcPts val="0"/>
                        </a:spcBef>
                        <a:spcAft>
                          <a:spcPts val="0"/>
                        </a:spcAft>
                        <a:buNone/>
                      </a:pPr>
                      <a:r>
                        <a:rPr lang="en-US" sz="1800"/>
                        <a:t>Mutation Testing Results</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Gill Sans"/>
                        <a:buNone/>
                      </a:pPr>
                      <a:r>
                        <a:rPr lang="en-US" sz="1800">
                          <a:solidFill>
                            <a:schemeClr val="dk1"/>
                          </a:solidFill>
                          <a:latin typeface="Gill Sans"/>
                          <a:ea typeface="Gill Sans"/>
                          <a:cs typeface="Gill Sans"/>
                          <a:sym typeface="Gill Sans"/>
                        </a:rPr>
                        <a:t>Apache Commons </a:t>
                      </a:r>
                      <a:r>
                        <a:rPr lang="en-US" sz="1800">
                          <a:latin typeface="Gill Sans"/>
                          <a:ea typeface="Gill Sans"/>
                          <a:cs typeface="Gill Sans"/>
                          <a:sym typeface="Gill Sans"/>
                        </a:rPr>
                        <a:t>Pool</a:t>
                      </a:r>
                      <a:endParaRPr sz="1800"/>
                    </a:p>
                  </a:txBody>
                  <a:tcPr marL="91450" marR="91450" marT="45725" marB="45725"/>
                </a:tc>
                <a:tc>
                  <a:txBody>
                    <a:bodyPr/>
                    <a:lstStyle/>
                    <a:p>
                      <a:pPr marL="0" marR="0" lvl="0" indent="0" algn="l" rtl="0">
                        <a:spcBef>
                          <a:spcPts val="0"/>
                        </a:spcBef>
                        <a:spcAft>
                          <a:spcPts val="0"/>
                        </a:spcAft>
                        <a:buNone/>
                      </a:pPr>
                      <a:r>
                        <a:rPr lang="en-US" sz="1800"/>
                        <a:t>80%</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Gill Sans"/>
                        <a:buNone/>
                      </a:pPr>
                      <a:r>
                        <a:rPr lang="en-US" sz="1800">
                          <a:solidFill>
                            <a:schemeClr val="dk1"/>
                          </a:solidFill>
                          <a:latin typeface="Gill Sans"/>
                          <a:ea typeface="Gill Sans"/>
                          <a:cs typeface="Gill Sans"/>
                          <a:sym typeface="Gill Sans"/>
                        </a:rPr>
                        <a:t>Apache Commons Math</a:t>
                      </a:r>
                      <a:r>
                        <a:rPr lang="en-US" sz="1800"/>
                        <a:t> </a:t>
                      </a:r>
                      <a:endParaRPr sz="1800"/>
                    </a:p>
                  </a:txBody>
                  <a:tcPr marL="91450" marR="91450" marT="45725" marB="45725"/>
                </a:tc>
                <a:tc>
                  <a:txBody>
                    <a:bodyPr/>
                    <a:lstStyle/>
                    <a:p>
                      <a:pPr marL="0" marR="0" lvl="0" indent="0" algn="l" rtl="0">
                        <a:spcBef>
                          <a:spcPts val="0"/>
                        </a:spcBef>
                        <a:spcAft>
                          <a:spcPts val="0"/>
                        </a:spcAft>
                        <a:buNone/>
                      </a:pPr>
                      <a:r>
                        <a:rPr lang="en-US" sz="1800"/>
                        <a:t>85%</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Gill Sans"/>
                        <a:buNone/>
                      </a:pPr>
                      <a:r>
                        <a:rPr lang="en-US" sz="1800">
                          <a:solidFill>
                            <a:schemeClr val="dk1"/>
                          </a:solidFill>
                          <a:latin typeface="Gill Sans"/>
                          <a:ea typeface="Gill Sans"/>
                          <a:cs typeface="Gill Sans"/>
                          <a:sym typeface="Gill Sans"/>
                        </a:rPr>
                        <a:t>Apache </a:t>
                      </a:r>
                      <a:r>
                        <a:rPr lang="en-US" sz="1800">
                          <a:latin typeface="Gill Sans"/>
                          <a:ea typeface="Gill Sans"/>
                          <a:cs typeface="Gill Sans"/>
                          <a:sym typeface="Gill Sans"/>
                        </a:rPr>
                        <a:t>Commons </a:t>
                      </a:r>
                      <a:r>
                        <a:rPr lang="en-US" sz="1800"/>
                        <a:t> FileUpload</a:t>
                      </a:r>
                      <a:endParaRPr sz="1800"/>
                    </a:p>
                  </a:txBody>
                  <a:tcPr marL="91450" marR="91450" marT="45725" marB="45725"/>
                </a:tc>
                <a:tc>
                  <a:txBody>
                    <a:bodyPr/>
                    <a:lstStyle/>
                    <a:p>
                      <a:pPr marL="0" marR="0" lvl="0" indent="0" algn="l" rtl="0">
                        <a:spcBef>
                          <a:spcPts val="0"/>
                        </a:spcBef>
                        <a:spcAft>
                          <a:spcPts val="0"/>
                        </a:spcAft>
                        <a:buNone/>
                      </a:pPr>
                      <a:r>
                        <a:rPr lang="en-US" sz="1800"/>
                        <a:t>66%</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Gill Sans"/>
                        <a:buNone/>
                      </a:pPr>
                      <a:r>
                        <a:rPr lang="en-US" sz="1800"/>
                        <a:t>Apache Commons IO</a:t>
                      </a:r>
                      <a:endParaRPr sz="1800"/>
                    </a:p>
                  </a:txBody>
                  <a:tcPr marL="91450" marR="91450" marT="45725" marB="45725"/>
                </a:tc>
                <a:tc>
                  <a:txBody>
                    <a:bodyPr/>
                    <a:lstStyle/>
                    <a:p>
                      <a:pPr marL="0" marR="0" lvl="0" indent="0" algn="l" rtl="0">
                        <a:spcBef>
                          <a:spcPts val="0"/>
                        </a:spcBef>
                        <a:spcAft>
                          <a:spcPts val="0"/>
                        </a:spcAft>
                        <a:buNone/>
                      </a:pPr>
                      <a:r>
                        <a:rPr lang="en-US" sz="1800"/>
                        <a:t>80%</a:t>
                      </a: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Gill Sans"/>
                        <a:buNone/>
                      </a:pPr>
                      <a:r>
                        <a:rPr lang="en-US" sz="1800">
                          <a:solidFill>
                            <a:schemeClr val="dk1"/>
                          </a:solidFill>
                          <a:latin typeface="Gill Sans"/>
                          <a:ea typeface="Gill Sans"/>
                          <a:cs typeface="Gill Sans"/>
                          <a:sym typeface="Gill Sans"/>
                        </a:rPr>
                        <a:t>Apache Commons Collections4</a:t>
                      </a:r>
                      <a:endParaRPr sz="1800"/>
                    </a:p>
                  </a:txBody>
                  <a:tcPr marL="91450" marR="91450" marT="45725" marB="45725"/>
                </a:tc>
                <a:tc>
                  <a:txBody>
                    <a:bodyPr/>
                    <a:lstStyle/>
                    <a:p>
                      <a:pPr marL="0" marR="0" lvl="0" indent="0" algn="l" rtl="0">
                        <a:spcBef>
                          <a:spcPts val="0"/>
                        </a:spcBef>
                        <a:spcAft>
                          <a:spcPts val="0"/>
                        </a:spcAft>
                        <a:buNone/>
                      </a:pPr>
                      <a:r>
                        <a:rPr lang="en-US" sz="1800"/>
                        <a:t>42%</a:t>
                      </a:r>
                      <a:endParaRPr sz="1800"/>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2"/>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a:t>METRIC 5: ADAPTIVE MAINTENANCE EFFORT MODEL </a:t>
            </a:r>
            <a:endParaRPr/>
          </a:p>
        </p:txBody>
      </p:sp>
      <p:sp>
        <p:nvSpPr>
          <p:cNvPr id="162" name="Google Shape;162;p12"/>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SzPts val="1850"/>
              <a:buChar char="•"/>
            </a:pPr>
            <a:r>
              <a:rPr lang="en-US" sz="1850"/>
              <a:t>Among several measures empirically considered and found that the number of revised LOC is strongly correlated to maintenance effort measured in units of time.</a:t>
            </a:r>
            <a:endParaRPr sz="1850"/>
          </a:p>
          <a:p>
            <a:pPr marL="228600" lvl="0" indent="0" algn="l" rtl="0">
              <a:lnSpc>
                <a:spcPct val="100000"/>
              </a:lnSpc>
              <a:spcBef>
                <a:spcPts val="0"/>
              </a:spcBef>
              <a:spcAft>
                <a:spcPts val="0"/>
              </a:spcAft>
              <a:buNone/>
            </a:pPr>
            <a:endParaRPr sz="1850"/>
          </a:p>
          <a:p>
            <a:pPr marL="228600" lvl="0" indent="-228600" algn="l" rtl="0">
              <a:lnSpc>
                <a:spcPct val="100000"/>
              </a:lnSpc>
              <a:spcBef>
                <a:spcPts val="0"/>
              </a:spcBef>
              <a:spcAft>
                <a:spcPts val="0"/>
              </a:spcAft>
              <a:buSzPts val="1850"/>
              <a:buChar char="•"/>
            </a:pPr>
            <a:r>
              <a:rPr lang="en-US" sz="1850"/>
              <a:t>DLOC i.e change in the code in terms of addition and modification is calculated. </a:t>
            </a:r>
            <a:endParaRPr sz="1850"/>
          </a:p>
          <a:p>
            <a:pPr marL="228600" lvl="0" indent="-228600" algn="l" rtl="0">
              <a:lnSpc>
                <a:spcPct val="100000"/>
              </a:lnSpc>
              <a:spcBef>
                <a:spcPts val="1000"/>
              </a:spcBef>
              <a:spcAft>
                <a:spcPts val="0"/>
              </a:spcAft>
              <a:buSzPts val="1850"/>
              <a:buChar char="•"/>
            </a:pPr>
            <a:r>
              <a:rPr lang="en-US" sz="1850"/>
              <a:t>It is observed that change in number of LOC and number of operator changed are strongly correlated to maintenance effort.</a:t>
            </a:r>
            <a:endParaRPr/>
          </a:p>
          <a:p>
            <a:pPr marL="228600" lvl="0" indent="-228600" algn="l" rtl="0">
              <a:lnSpc>
                <a:spcPct val="100000"/>
              </a:lnSpc>
              <a:spcBef>
                <a:spcPts val="1000"/>
              </a:spcBef>
              <a:spcAft>
                <a:spcPts val="0"/>
              </a:spcAft>
              <a:buSzPts val="1850"/>
              <a:buChar char="•"/>
            </a:pPr>
            <a:r>
              <a:rPr lang="en-US" sz="1850">
                <a:solidFill>
                  <a:schemeClr val="dk1"/>
                </a:solidFill>
              </a:rPr>
              <a:t>Regression result in maintenance effort(E), E = 78 + 0.01DLOC, where E is effort in person hours where DLOC is number of lines of code changed.</a:t>
            </a:r>
            <a:endParaRPr sz="185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3"/>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a:t>APPROACH</a:t>
            </a:r>
            <a:endParaRPr/>
          </a:p>
        </p:txBody>
      </p:sp>
      <p:sp>
        <p:nvSpPr>
          <p:cNvPr id="168" name="Google Shape;168;p13"/>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US"/>
              <a:t>Tool used:-CLOC</a:t>
            </a:r>
            <a:endParaRPr/>
          </a:p>
          <a:p>
            <a:pPr marL="228600" lvl="0" indent="-228600" algn="l" rtl="0">
              <a:lnSpc>
                <a:spcPct val="120000"/>
              </a:lnSpc>
              <a:spcBef>
                <a:spcPts val="1000"/>
              </a:spcBef>
              <a:spcAft>
                <a:spcPts val="0"/>
              </a:spcAft>
              <a:buSzPts val="2000"/>
              <a:buChar char="•"/>
            </a:pPr>
            <a:r>
              <a:rPr lang="en-US"/>
              <a:t>Determined the change in LOC for various versions of project along with the calculation of efforts put.</a:t>
            </a:r>
            <a:endParaRPr/>
          </a:p>
          <a:p>
            <a:pPr marL="228600" lvl="0" indent="-228600" algn="l" rtl="0">
              <a:lnSpc>
                <a:spcPct val="120000"/>
              </a:lnSpc>
              <a:spcBef>
                <a:spcPts val="1000"/>
              </a:spcBef>
              <a:spcAft>
                <a:spcPts val="0"/>
              </a:spcAft>
              <a:buSzPts val="2000"/>
              <a:buChar char="•"/>
            </a:pPr>
            <a:r>
              <a:rPr lang="en-US">
                <a:solidFill>
                  <a:schemeClr val="dk1"/>
                </a:solidFill>
              </a:rPr>
              <a:t>E = 78 + 0.01 * DLOC  where E is maintenance effort in person hours</a:t>
            </a:r>
            <a:endParaRPr/>
          </a:p>
          <a:p>
            <a:pPr marL="228600" lvl="0" indent="-101600" algn="l" rtl="0">
              <a:lnSpc>
                <a:spcPct val="120000"/>
              </a:lnSpc>
              <a:spcBef>
                <a:spcPts val="1000"/>
              </a:spcBef>
              <a:spcAft>
                <a:spcPts val="0"/>
              </a:spcAft>
              <a:buSzPts val="20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4"/>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a:t>CLOC</a:t>
            </a:r>
            <a:endParaRPr/>
          </a:p>
        </p:txBody>
      </p:sp>
      <p:sp>
        <p:nvSpPr>
          <p:cNvPr id="174" name="Google Shape;174;p14"/>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US"/>
              <a:t>Reason behind choosing the CLOC</a:t>
            </a:r>
            <a:endParaRPr/>
          </a:p>
          <a:p>
            <a:pPr marL="228600" lvl="0" indent="-228600" algn="l" rtl="0">
              <a:lnSpc>
                <a:spcPct val="120000"/>
              </a:lnSpc>
              <a:spcBef>
                <a:spcPts val="1000"/>
              </a:spcBef>
              <a:spcAft>
                <a:spcPts val="0"/>
              </a:spcAft>
              <a:buSzPts val="2000"/>
              <a:buChar char="•"/>
            </a:pPr>
            <a:r>
              <a:rPr lang="en-US"/>
              <a:t>Free source</a:t>
            </a:r>
            <a:endParaRPr/>
          </a:p>
          <a:p>
            <a:pPr marL="228600" lvl="0" indent="-228600" algn="l" rtl="0">
              <a:lnSpc>
                <a:spcPct val="120000"/>
              </a:lnSpc>
              <a:spcBef>
                <a:spcPts val="1000"/>
              </a:spcBef>
              <a:spcAft>
                <a:spcPts val="0"/>
              </a:spcAft>
              <a:buSzPts val="2000"/>
              <a:buChar char="•"/>
            </a:pPr>
            <a:r>
              <a:rPr lang="en-US">
                <a:solidFill>
                  <a:schemeClr val="dk1"/>
                </a:solidFill>
              </a:rPr>
              <a:t>Branches, lines, methods, and cyclomatic complexity coverage analysis.</a:t>
            </a:r>
            <a:endParaRPr/>
          </a:p>
          <a:p>
            <a:pPr marL="228600" lvl="0" indent="-228600" algn="l" rtl="0">
              <a:lnSpc>
                <a:spcPct val="120000"/>
              </a:lnSpc>
              <a:spcBef>
                <a:spcPts val="1000"/>
              </a:spcBef>
              <a:spcAft>
                <a:spcPts val="0"/>
              </a:spcAft>
              <a:buSzPts val="2000"/>
              <a:buChar char="•"/>
            </a:pPr>
            <a:r>
              <a:rPr lang="en-US">
                <a:solidFill>
                  <a:schemeClr val="dk1"/>
                </a:solidFill>
              </a:rPr>
              <a:t>Results from various runs are summed up.</a:t>
            </a:r>
            <a:endParaRPr/>
          </a:p>
          <a:p>
            <a:pPr marL="228600" lvl="0" indent="-228600" algn="l" rtl="0">
              <a:lnSpc>
                <a:spcPct val="120000"/>
              </a:lnSpc>
              <a:spcBef>
                <a:spcPts val="1000"/>
              </a:spcBef>
              <a:spcAft>
                <a:spcPts val="0"/>
              </a:spcAft>
              <a:buSzPts val="2000"/>
              <a:buChar char="•"/>
            </a:pPr>
            <a:r>
              <a:rPr lang="en-US">
                <a:solidFill>
                  <a:schemeClr val="dk1"/>
                </a:solidFill>
              </a:rPr>
              <a:t>Results can be produced  in different formats.</a:t>
            </a:r>
            <a:endParaRPr/>
          </a:p>
          <a:p>
            <a:pPr marL="0" lvl="0" indent="0" algn="l" rtl="0">
              <a:lnSpc>
                <a:spcPct val="120000"/>
              </a:lnSpc>
              <a:spcBef>
                <a:spcPts val="1000"/>
              </a:spcBef>
              <a:spcAft>
                <a:spcPts val="0"/>
              </a:spcAft>
              <a:buNone/>
            </a:pPr>
            <a:endParaRPr/>
          </a:p>
          <a:p>
            <a:pPr marL="228600" lvl="0" indent="-101600" algn="l" rtl="0">
              <a:lnSpc>
                <a:spcPct val="120000"/>
              </a:lnSpc>
              <a:spcBef>
                <a:spcPts val="1000"/>
              </a:spcBef>
              <a:spcAft>
                <a:spcPts val="0"/>
              </a:spcAft>
              <a:buSzPts val="2000"/>
              <a:buNone/>
            </a:pPr>
            <a:endParaRPr>
              <a:solidFill>
                <a:schemeClr val="dk1"/>
              </a:solidFill>
            </a:endParaRPr>
          </a:p>
          <a:p>
            <a:pPr marL="228600" lvl="0" indent="-101600" algn="l" rtl="0">
              <a:lnSpc>
                <a:spcPct val="120000"/>
              </a:lnSpc>
              <a:spcBef>
                <a:spcPts val="1000"/>
              </a:spcBef>
              <a:spcAft>
                <a:spcPts val="0"/>
              </a:spcAft>
              <a:buSzPts val="20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5bdc37186e_0_50"/>
          <p:cNvSpPr txBox="1">
            <a:spLocks noGrp="1"/>
          </p:cNvSpPr>
          <p:nvPr>
            <p:ph type="title"/>
          </p:nvPr>
        </p:nvSpPr>
        <p:spPr>
          <a:xfrm>
            <a:off x="1451579" y="804519"/>
            <a:ext cx="9603300" cy="1049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Font typeface="Gill Sans"/>
              <a:buNone/>
            </a:pPr>
            <a:r>
              <a:rPr lang="en-US"/>
              <a:t>METRIC 6: Defect Density </a:t>
            </a:r>
            <a:endParaRPr/>
          </a:p>
        </p:txBody>
      </p:sp>
      <p:sp>
        <p:nvSpPr>
          <p:cNvPr id="180" name="Google Shape;180;g5bdc37186e_0_50"/>
          <p:cNvSpPr txBox="1">
            <a:spLocks noGrp="1"/>
          </p:cNvSpPr>
          <p:nvPr>
            <p:ph type="body" idx="1"/>
          </p:nvPr>
        </p:nvSpPr>
        <p:spPr>
          <a:xfrm>
            <a:off x="1451579" y="2015732"/>
            <a:ext cx="9603300" cy="345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a:solidFill>
                  <a:srgbClr val="222222"/>
                </a:solidFill>
              </a:rPr>
              <a:t>Defect Density is the number of defects confirmed in software/module during a specific period of operation or development divided by the size of the software/module.</a:t>
            </a:r>
            <a:endParaRPr>
              <a:solidFill>
                <a:srgbClr val="222222"/>
              </a:solidFill>
            </a:endParaRPr>
          </a:p>
          <a:p>
            <a:pPr marL="0" lvl="0" indent="0" algn="l" rtl="0">
              <a:lnSpc>
                <a:spcPct val="115000"/>
              </a:lnSpc>
              <a:spcBef>
                <a:spcPts val="0"/>
              </a:spcBef>
              <a:spcAft>
                <a:spcPts val="0"/>
              </a:spcAft>
              <a:buNone/>
            </a:pPr>
            <a:endParaRPr>
              <a:solidFill>
                <a:srgbClr val="222222"/>
              </a:solidFill>
            </a:endParaRPr>
          </a:p>
          <a:p>
            <a:pPr marL="0" lvl="0" indent="0" algn="l" rtl="0">
              <a:lnSpc>
                <a:spcPct val="150000"/>
              </a:lnSpc>
              <a:spcBef>
                <a:spcPts val="0"/>
              </a:spcBef>
              <a:spcAft>
                <a:spcPts val="0"/>
              </a:spcAft>
              <a:buNone/>
            </a:pPr>
            <a:r>
              <a:rPr lang="en-US">
                <a:solidFill>
                  <a:srgbClr val="222222"/>
                </a:solidFill>
              </a:rPr>
              <a:t>Defect Density = Defect count/size of the release</a:t>
            </a:r>
            <a:endParaRPr>
              <a:solidFill>
                <a:srgbClr val="222222"/>
              </a:solidFill>
            </a:endParaRPr>
          </a:p>
          <a:p>
            <a:pPr marL="0" lvl="0" indent="0" algn="l" rtl="0">
              <a:lnSpc>
                <a:spcPct val="115000"/>
              </a:lnSpc>
              <a:spcBef>
                <a:spcPts val="0"/>
              </a:spcBef>
              <a:spcAft>
                <a:spcPts val="0"/>
              </a:spcAft>
              <a:buNone/>
            </a:pPr>
            <a:endParaRPr>
              <a:solidFill>
                <a:srgbClr val="222222"/>
              </a:solidFill>
            </a:endParaRPr>
          </a:p>
          <a:p>
            <a:pPr marL="0" lvl="0" indent="0" algn="l" rtl="0">
              <a:lnSpc>
                <a:spcPct val="115000"/>
              </a:lnSpc>
              <a:spcBef>
                <a:spcPts val="0"/>
              </a:spcBef>
              <a:spcAft>
                <a:spcPts val="0"/>
              </a:spcAft>
              <a:buNone/>
            </a:pPr>
            <a:r>
              <a:rPr lang="en-US">
                <a:solidFill>
                  <a:srgbClr val="222222"/>
                </a:solidFill>
              </a:rPr>
              <a:t>Algorithm : </a:t>
            </a:r>
            <a:endParaRPr>
              <a:solidFill>
                <a:srgbClr val="222222"/>
              </a:solidFill>
            </a:endParaRPr>
          </a:p>
          <a:p>
            <a:pPr marL="0" lvl="0" indent="0" algn="l" rtl="0">
              <a:lnSpc>
                <a:spcPct val="115000"/>
              </a:lnSpc>
              <a:spcBef>
                <a:spcPts val="0"/>
              </a:spcBef>
              <a:spcAft>
                <a:spcPts val="0"/>
              </a:spcAft>
              <a:buClr>
                <a:schemeClr val="dk1"/>
              </a:buClr>
              <a:buSzPts val="1100"/>
              <a:buFont typeface="Arial"/>
              <a:buNone/>
            </a:pPr>
            <a:r>
              <a:rPr lang="en-US">
                <a:solidFill>
                  <a:srgbClr val="222222"/>
                </a:solidFill>
              </a:rPr>
              <a:t>Step 1: Calculate the number of defects arising in different modules(release/built/cycle). Step 2: Calculate the size of the software that can be measured in KLOC.</a:t>
            </a:r>
            <a:endParaRPr>
              <a:solidFill>
                <a:srgbClr val="22222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5"/>
          <p:cNvSpPr txBox="1">
            <a:spLocks noGrp="1"/>
          </p:cNvSpPr>
          <p:nvPr>
            <p:ph type="title"/>
          </p:nvPr>
        </p:nvSpPr>
        <p:spPr>
          <a:xfrm>
            <a:off x="1586054" y="371219"/>
            <a:ext cx="9603300" cy="1049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a:t>Correlation Between Metrics</a:t>
            </a:r>
            <a:endParaRPr/>
          </a:p>
          <a:p>
            <a:pPr marL="0" lvl="0" indent="0" algn="l" rtl="0">
              <a:lnSpc>
                <a:spcPct val="90000"/>
              </a:lnSpc>
              <a:spcBef>
                <a:spcPts val="0"/>
              </a:spcBef>
              <a:spcAft>
                <a:spcPts val="0"/>
              </a:spcAft>
              <a:buClr>
                <a:schemeClr val="dk1"/>
              </a:buClr>
              <a:buSzPts val="3200"/>
              <a:buFont typeface="Gill Sans"/>
              <a:buNone/>
            </a:pPr>
            <a:r>
              <a:rPr lang="en-US"/>
              <a:t>Metric 1 and 2</a:t>
            </a:r>
            <a:endParaRPr/>
          </a:p>
        </p:txBody>
      </p:sp>
      <p:sp>
        <p:nvSpPr>
          <p:cNvPr id="186" name="Google Shape;186;p15"/>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228600" lvl="0" indent="-101600" algn="l" rtl="0">
              <a:lnSpc>
                <a:spcPct val="120000"/>
              </a:lnSpc>
              <a:spcBef>
                <a:spcPts val="0"/>
              </a:spcBef>
              <a:spcAft>
                <a:spcPts val="0"/>
              </a:spcAft>
              <a:buSzPts val="2000"/>
              <a:buNone/>
            </a:pPr>
            <a:endParaRPr/>
          </a:p>
        </p:txBody>
      </p:sp>
      <p:pic>
        <p:nvPicPr>
          <p:cNvPr id="187" name="Google Shape;187;p15"/>
          <p:cNvPicPr preferRelativeResize="0"/>
          <p:nvPr/>
        </p:nvPicPr>
        <p:blipFill>
          <a:blip r:embed="rId3">
            <a:alphaModFix/>
          </a:blip>
          <a:stretch>
            <a:fillRect/>
          </a:stretch>
        </p:blipFill>
        <p:spPr>
          <a:xfrm>
            <a:off x="1524000" y="1420325"/>
            <a:ext cx="9947325" cy="4638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5bdc37186e_0_9"/>
          <p:cNvSpPr txBox="1">
            <a:spLocks noGrp="1"/>
          </p:cNvSpPr>
          <p:nvPr>
            <p:ph type="title"/>
          </p:nvPr>
        </p:nvSpPr>
        <p:spPr>
          <a:xfrm>
            <a:off x="605925" y="267473"/>
            <a:ext cx="9603300" cy="66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Font typeface="Gill Sans"/>
              <a:buNone/>
            </a:pPr>
            <a:r>
              <a:rPr lang="en-US"/>
              <a:t>Metric 1 and 3 Apache Commons Math </a:t>
            </a:r>
            <a:endParaRPr/>
          </a:p>
        </p:txBody>
      </p:sp>
      <p:sp>
        <p:nvSpPr>
          <p:cNvPr id="193" name="Google Shape;193;g5bdc37186e_0_9"/>
          <p:cNvSpPr txBox="1">
            <a:spLocks noGrp="1"/>
          </p:cNvSpPr>
          <p:nvPr>
            <p:ph type="body" idx="1"/>
          </p:nvPr>
        </p:nvSpPr>
        <p:spPr>
          <a:xfrm>
            <a:off x="1451575" y="1781623"/>
            <a:ext cx="9603300" cy="42720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194" name="Google Shape;194;g5bdc37186e_0_9"/>
          <p:cNvPicPr preferRelativeResize="0"/>
          <p:nvPr/>
        </p:nvPicPr>
        <p:blipFill>
          <a:blip r:embed="rId3">
            <a:alphaModFix/>
          </a:blip>
          <a:stretch>
            <a:fillRect/>
          </a:stretch>
        </p:blipFill>
        <p:spPr>
          <a:xfrm>
            <a:off x="605925" y="930775"/>
            <a:ext cx="10851626" cy="52053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5bdc37186e_0_15"/>
          <p:cNvSpPr txBox="1">
            <a:spLocks noGrp="1"/>
          </p:cNvSpPr>
          <p:nvPr>
            <p:ph type="title"/>
          </p:nvPr>
        </p:nvSpPr>
        <p:spPr>
          <a:xfrm>
            <a:off x="1294354" y="226144"/>
            <a:ext cx="9603300" cy="1049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Metric 1 and 4 Apache Commons Math </a:t>
            </a:r>
            <a:endParaRPr/>
          </a:p>
        </p:txBody>
      </p:sp>
      <p:sp>
        <p:nvSpPr>
          <p:cNvPr id="200" name="Google Shape;200;g5bdc37186e_0_15"/>
          <p:cNvSpPr txBox="1">
            <a:spLocks noGrp="1"/>
          </p:cNvSpPr>
          <p:nvPr>
            <p:ph type="body" idx="1"/>
          </p:nvPr>
        </p:nvSpPr>
        <p:spPr>
          <a:xfrm>
            <a:off x="1451579" y="2015732"/>
            <a:ext cx="9603300" cy="3450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201" name="Google Shape;201;g5bdc37186e_0_15"/>
          <p:cNvPicPr preferRelativeResize="0"/>
          <p:nvPr/>
        </p:nvPicPr>
        <p:blipFill>
          <a:blip r:embed="rId3">
            <a:alphaModFix/>
          </a:blip>
          <a:stretch>
            <a:fillRect/>
          </a:stretch>
        </p:blipFill>
        <p:spPr>
          <a:xfrm>
            <a:off x="1060375" y="986125"/>
            <a:ext cx="10066925" cy="51282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5bdc37186e_0_21"/>
          <p:cNvSpPr txBox="1">
            <a:spLocks noGrp="1"/>
          </p:cNvSpPr>
          <p:nvPr>
            <p:ph type="title"/>
          </p:nvPr>
        </p:nvSpPr>
        <p:spPr>
          <a:xfrm>
            <a:off x="1451579" y="267444"/>
            <a:ext cx="9603300" cy="1049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Metric 2 and 3  Apache Commons Math </a:t>
            </a:r>
            <a:endParaRPr/>
          </a:p>
        </p:txBody>
      </p:sp>
      <p:sp>
        <p:nvSpPr>
          <p:cNvPr id="207" name="Google Shape;207;g5bdc37186e_0_21"/>
          <p:cNvSpPr txBox="1">
            <a:spLocks noGrp="1"/>
          </p:cNvSpPr>
          <p:nvPr>
            <p:ph type="body" idx="1"/>
          </p:nvPr>
        </p:nvSpPr>
        <p:spPr>
          <a:xfrm>
            <a:off x="1451575" y="1583674"/>
            <a:ext cx="9603300" cy="3882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208" name="Google Shape;208;g5bdc37186e_0_21"/>
          <p:cNvPicPr preferRelativeResize="0"/>
          <p:nvPr/>
        </p:nvPicPr>
        <p:blipFill>
          <a:blip r:embed="rId3">
            <a:alphaModFix/>
          </a:blip>
          <a:stretch>
            <a:fillRect/>
          </a:stretch>
        </p:blipFill>
        <p:spPr>
          <a:xfrm>
            <a:off x="1322025" y="1060825"/>
            <a:ext cx="9805274" cy="5067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5bdc37186e_0_27"/>
          <p:cNvSpPr txBox="1">
            <a:spLocks noGrp="1"/>
          </p:cNvSpPr>
          <p:nvPr>
            <p:ph type="title"/>
          </p:nvPr>
        </p:nvSpPr>
        <p:spPr>
          <a:xfrm>
            <a:off x="1294354" y="391394"/>
            <a:ext cx="9603300" cy="1049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Metric 2 and 4  Apache Commons Math </a:t>
            </a:r>
            <a:endParaRPr/>
          </a:p>
        </p:txBody>
      </p:sp>
      <p:sp>
        <p:nvSpPr>
          <p:cNvPr id="214" name="Google Shape;214;g5bdc37186e_0_27"/>
          <p:cNvSpPr txBox="1">
            <a:spLocks noGrp="1"/>
          </p:cNvSpPr>
          <p:nvPr>
            <p:ph type="body" idx="1"/>
          </p:nvPr>
        </p:nvSpPr>
        <p:spPr>
          <a:xfrm>
            <a:off x="1451579" y="2015732"/>
            <a:ext cx="9603300" cy="3450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215" name="Google Shape;215;g5bdc37186e_0_27"/>
          <p:cNvPicPr preferRelativeResize="0"/>
          <p:nvPr/>
        </p:nvPicPr>
        <p:blipFill>
          <a:blip r:embed="rId3">
            <a:alphaModFix/>
          </a:blip>
          <a:stretch>
            <a:fillRect/>
          </a:stretch>
        </p:blipFill>
        <p:spPr>
          <a:xfrm>
            <a:off x="1294350" y="1060825"/>
            <a:ext cx="9760525" cy="50260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1355204" y="281219"/>
            <a:ext cx="9603300" cy="1049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dirty="0"/>
              <a:t>GOAL ?</a:t>
            </a:r>
            <a:endParaRPr dirty="0"/>
          </a:p>
        </p:txBody>
      </p:sp>
      <p:sp>
        <p:nvSpPr>
          <p:cNvPr id="108" name="Google Shape;108;p2"/>
          <p:cNvSpPr txBox="1">
            <a:spLocks noGrp="1"/>
          </p:cNvSpPr>
          <p:nvPr>
            <p:ph type="body" idx="1"/>
          </p:nvPr>
        </p:nvSpPr>
        <p:spPr>
          <a:xfrm>
            <a:off x="767949" y="2150966"/>
            <a:ext cx="5951828" cy="366504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950"/>
              <a:buNone/>
            </a:pPr>
            <a:r>
              <a:rPr lang="en-US" sz="1400" dirty="0"/>
              <a:t>Setting up environment for projects.</a:t>
            </a:r>
            <a:endParaRPr sz="1400" dirty="0"/>
          </a:p>
          <a:p>
            <a:pPr marL="228600" lvl="0" indent="-228600" algn="l" rtl="0">
              <a:lnSpc>
                <a:spcPct val="100000"/>
              </a:lnSpc>
              <a:spcBef>
                <a:spcPts val="1000"/>
              </a:spcBef>
              <a:spcAft>
                <a:spcPts val="0"/>
              </a:spcAft>
              <a:buSzPts val="950"/>
              <a:buChar char="•"/>
            </a:pPr>
            <a:r>
              <a:rPr lang="en-US" sz="1400" dirty="0"/>
              <a:t>Metric 1-Statement Coverage.</a:t>
            </a:r>
            <a:endParaRPr sz="1400" dirty="0"/>
          </a:p>
          <a:p>
            <a:pPr marL="228600" lvl="0" indent="-228600" algn="l" rtl="0">
              <a:lnSpc>
                <a:spcPct val="100000"/>
              </a:lnSpc>
              <a:spcBef>
                <a:spcPts val="1000"/>
              </a:spcBef>
              <a:spcAft>
                <a:spcPts val="0"/>
              </a:spcAft>
              <a:buSzPts val="950"/>
              <a:buChar char="•"/>
            </a:pPr>
            <a:r>
              <a:rPr lang="en-US" sz="1400" dirty="0"/>
              <a:t>Metric 2-Branch Coverage.</a:t>
            </a:r>
            <a:endParaRPr sz="1400" dirty="0"/>
          </a:p>
          <a:p>
            <a:pPr marL="228600" lvl="0" indent="-228600" algn="l" rtl="0">
              <a:lnSpc>
                <a:spcPct val="100000"/>
              </a:lnSpc>
              <a:spcBef>
                <a:spcPts val="1000"/>
              </a:spcBef>
              <a:spcAft>
                <a:spcPts val="0"/>
              </a:spcAft>
              <a:buSzPts val="950"/>
              <a:buChar char="•"/>
            </a:pPr>
            <a:r>
              <a:rPr lang="en-US" sz="1400" dirty="0"/>
              <a:t>Metric 3-Mutation Score.</a:t>
            </a:r>
            <a:endParaRPr sz="1400" dirty="0"/>
          </a:p>
          <a:p>
            <a:pPr marL="228600" lvl="0" indent="-228600" algn="l" rtl="0">
              <a:lnSpc>
                <a:spcPct val="100000"/>
              </a:lnSpc>
              <a:spcBef>
                <a:spcPts val="1000"/>
              </a:spcBef>
              <a:spcAft>
                <a:spcPts val="0"/>
              </a:spcAft>
              <a:buSzPts val="950"/>
              <a:buChar char="•"/>
            </a:pPr>
            <a:r>
              <a:rPr lang="en-US" sz="1400" dirty="0"/>
              <a:t>Metrics 4 -McCabe Cyclomatic Complexity </a:t>
            </a:r>
            <a:endParaRPr sz="1400" dirty="0"/>
          </a:p>
          <a:p>
            <a:pPr marL="228600" lvl="0" indent="-228600" algn="l" rtl="0">
              <a:lnSpc>
                <a:spcPct val="100000"/>
              </a:lnSpc>
              <a:spcBef>
                <a:spcPts val="1000"/>
              </a:spcBef>
              <a:spcAft>
                <a:spcPts val="0"/>
              </a:spcAft>
              <a:buSzPts val="950"/>
              <a:buChar char="•"/>
            </a:pPr>
            <a:r>
              <a:rPr lang="en-US" sz="1400" dirty="0"/>
              <a:t>Metrics 5- Adaptive Maintenance Effort Model </a:t>
            </a:r>
            <a:endParaRPr sz="1400" dirty="0"/>
          </a:p>
          <a:p>
            <a:pPr marL="228600" lvl="0" indent="-228600" algn="l" rtl="0">
              <a:lnSpc>
                <a:spcPct val="100000"/>
              </a:lnSpc>
              <a:spcBef>
                <a:spcPts val="1000"/>
              </a:spcBef>
              <a:spcAft>
                <a:spcPts val="0"/>
              </a:spcAft>
              <a:buSzPts val="950"/>
              <a:buChar char="•"/>
            </a:pPr>
            <a:r>
              <a:rPr lang="en-US" sz="1400" dirty="0"/>
              <a:t>Metrics 6- Software Defect Density (DD) </a:t>
            </a:r>
            <a:endParaRPr sz="1400" dirty="0"/>
          </a:p>
          <a:p>
            <a:pPr marL="0" lvl="0" indent="0" algn="l" rtl="0">
              <a:lnSpc>
                <a:spcPct val="100000"/>
              </a:lnSpc>
              <a:spcBef>
                <a:spcPts val="1000"/>
              </a:spcBef>
              <a:spcAft>
                <a:spcPts val="0"/>
              </a:spcAft>
              <a:buNone/>
            </a:pPr>
            <a:r>
              <a:rPr lang="en-US" sz="1400" dirty="0"/>
              <a:t>      </a:t>
            </a:r>
            <a:endParaRPr sz="1400" dirty="0"/>
          </a:p>
          <a:p>
            <a:pPr marL="228600" lvl="0" indent="-168275" algn="l" rtl="0">
              <a:lnSpc>
                <a:spcPct val="100000"/>
              </a:lnSpc>
              <a:spcBef>
                <a:spcPts val="1000"/>
              </a:spcBef>
              <a:spcAft>
                <a:spcPts val="0"/>
              </a:spcAft>
              <a:buSzPts val="950"/>
              <a:buNone/>
            </a:pPr>
            <a:endParaRPr sz="1400" dirty="0"/>
          </a:p>
        </p:txBody>
      </p:sp>
      <p:sp>
        <p:nvSpPr>
          <p:cNvPr id="2" name="TextBox 1">
            <a:extLst>
              <a:ext uri="{FF2B5EF4-FFF2-40B4-BE49-F238E27FC236}">
                <a16:creationId xmlns:a16="http://schemas.microsoft.com/office/drawing/2014/main" id="{FE995E9F-9A48-8B43-9F6E-B2BC05E38D18}"/>
              </a:ext>
            </a:extLst>
          </p:cNvPr>
          <p:cNvSpPr txBox="1"/>
          <p:nvPr/>
        </p:nvSpPr>
        <p:spPr>
          <a:xfrm>
            <a:off x="6719777" y="2150966"/>
            <a:ext cx="4455042" cy="2934586"/>
          </a:xfrm>
          <a:prstGeom prst="rect">
            <a:avLst/>
          </a:prstGeom>
          <a:noFill/>
        </p:spPr>
        <p:txBody>
          <a:bodyPr wrap="square" rtlCol="0">
            <a:spAutoFit/>
          </a:bodyPr>
          <a:lstStyle/>
          <a:p>
            <a:pPr marL="228600" lvl="0" indent="-228600">
              <a:spcBef>
                <a:spcPts val="1000"/>
              </a:spcBef>
              <a:buSzPts val="950"/>
              <a:buChar char="•"/>
            </a:pPr>
            <a:r>
              <a:rPr lang="en-CA" dirty="0"/>
              <a:t>Correlations:</a:t>
            </a:r>
          </a:p>
          <a:p>
            <a:pPr marL="228600" lvl="0" indent="-228600">
              <a:spcBef>
                <a:spcPts val="1000"/>
              </a:spcBef>
              <a:buSzPts val="950"/>
              <a:buChar char="•"/>
            </a:pPr>
            <a:r>
              <a:rPr lang="en-CA" dirty="0"/>
              <a:t>       1. Metric 1 and 2</a:t>
            </a:r>
          </a:p>
          <a:p>
            <a:pPr marL="228600" lvl="0" indent="-228600">
              <a:spcBef>
                <a:spcPts val="1000"/>
              </a:spcBef>
              <a:buSzPts val="950"/>
              <a:buChar char="•"/>
            </a:pPr>
            <a:r>
              <a:rPr lang="en-CA" dirty="0"/>
              <a:t>       2. Metric  1 and 3</a:t>
            </a:r>
          </a:p>
          <a:p>
            <a:pPr marL="228600" lvl="0" indent="-228600">
              <a:spcBef>
                <a:spcPts val="1000"/>
              </a:spcBef>
              <a:buSzPts val="950"/>
              <a:buChar char="•"/>
            </a:pPr>
            <a:r>
              <a:rPr lang="en-CA" dirty="0"/>
              <a:t>       3. Metric  1 and 4</a:t>
            </a:r>
          </a:p>
          <a:p>
            <a:pPr marL="228600" lvl="0" indent="-228600">
              <a:spcBef>
                <a:spcPts val="1000"/>
              </a:spcBef>
              <a:buSzPts val="950"/>
              <a:buChar char="•"/>
            </a:pPr>
            <a:r>
              <a:rPr lang="en-CA" dirty="0"/>
              <a:t>       4.Metric   2 and 3</a:t>
            </a:r>
          </a:p>
          <a:p>
            <a:pPr marL="228600" lvl="0" indent="-228600">
              <a:spcBef>
                <a:spcPts val="1000"/>
              </a:spcBef>
              <a:buSzPts val="950"/>
              <a:buChar char="•"/>
            </a:pPr>
            <a:r>
              <a:rPr lang="en-CA" dirty="0"/>
              <a:t>       5. Metric 2 and 4</a:t>
            </a:r>
          </a:p>
          <a:p>
            <a:pPr marL="228600" lvl="0" indent="-228600">
              <a:spcBef>
                <a:spcPts val="1000"/>
              </a:spcBef>
              <a:buSzPts val="950"/>
              <a:buChar char="•"/>
            </a:pPr>
            <a:r>
              <a:rPr lang="en-CA" dirty="0"/>
              <a:t>       6. Metric 3 and 4</a:t>
            </a:r>
          </a:p>
          <a:p>
            <a:pPr marL="228600" lvl="0" indent="-228600">
              <a:spcBef>
                <a:spcPts val="1000"/>
              </a:spcBef>
              <a:buSzPts val="950"/>
              <a:buChar char="•"/>
            </a:pPr>
            <a:r>
              <a:rPr lang="en-CA" dirty="0"/>
              <a:t>       7. Metric 5 and 6</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5bdc37186e_0_33"/>
          <p:cNvSpPr txBox="1">
            <a:spLocks noGrp="1"/>
          </p:cNvSpPr>
          <p:nvPr>
            <p:ph type="title"/>
          </p:nvPr>
        </p:nvSpPr>
        <p:spPr>
          <a:xfrm>
            <a:off x="1294354" y="281219"/>
            <a:ext cx="9603300" cy="1049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Metric 3 and 4 Apache Commons Math </a:t>
            </a:r>
            <a:endParaRPr/>
          </a:p>
        </p:txBody>
      </p:sp>
      <p:sp>
        <p:nvSpPr>
          <p:cNvPr id="221" name="Google Shape;221;g5bdc37186e_0_33"/>
          <p:cNvSpPr txBox="1">
            <a:spLocks noGrp="1"/>
          </p:cNvSpPr>
          <p:nvPr>
            <p:ph type="body" idx="1"/>
          </p:nvPr>
        </p:nvSpPr>
        <p:spPr>
          <a:xfrm>
            <a:off x="1451579" y="2015732"/>
            <a:ext cx="9603300" cy="3450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222" name="Google Shape;222;g5bdc37186e_0_33"/>
          <p:cNvPicPr preferRelativeResize="0"/>
          <p:nvPr/>
        </p:nvPicPr>
        <p:blipFill>
          <a:blip r:embed="rId3">
            <a:alphaModFix/>
          </a:blip>
          <a:stretch>
            <a:fillRect/>
          </a:stretch>
        </p:blipFill>
        <p:spPr>
          <a:xfrm>
            <a:off x="1060375" y="1001050"/>
            <a:ext cx="9994499" cy="5168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5bdc37186e_0_39"/>
          <p:cNvSpPr txBox="1">
            <a:spLocks noGrp="1"/>
          </p:cNvSpPr>
          <p:nvPr>
            <p:ph type="title"/>
          </p:nvPr>
        </p:nvSpPr>
        <p:spPr>
          <a:xfrm>
            <a:off x="1107279" y="253669"/>
            <a:ext cx="9603300" cy="1049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Metric 5 and 6 - Apache Commons File Upload</a:t>
            </a:r>
            <a:endParaRPr/>
          </a:p>
        </p:txBody>
      </p:sp>
      <p:sp>
        <p:nvSpPr>
          <p:cNvPr id="228" name="Google Shape;228;g5bdc37186e_0_39"/>
          <p:cNvSpPr txBox="1">
            <a:spLocks noGrp="1"/>
          </p:cNvSpPr>
          <p:nvPr>
            <p:ph type="body" idx="1"/>
          </p:nvPr>
        </p:nvSpPr>
        <p:spPr>
          <a:xfrm>
            <a:off x="1451579" y="2015732"/>
            <a:ext cx="9603300" cy="3450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229" name="Google Shape;229;g5bdc37186e_0_39"/>
          <p:cNvPicPr preferRelativeResize="0"/>
          <p:nvPr/>
        </p:nvPicPr>
        <p:blipFill>
          <a:blip r:embed="rId3">
            <a:alphaModFix/>
          </a:blip>
          <a:stretch>
            <a:fillRect/>
          </a:stretch>
        </p:blipFill>
        <p:spPr>
          <a:xfrm>
            <a:off x="950200" y="986125"/>
            <a:ext cx="10447651" cy="5086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1052204" y="-6"/>
            <a:ext cx="9603300" cy="1049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a:t>PROJECTS:</a:t>
            </a:r>
            <a:endParaRPr/>
          </a:p>
        </p:txBody>
      </p:sp>
      <p:graphicFrame>
        <p:nvGraphicFramePr>
          <p:cNvPr id="114" name="Google Shape;114;p3"/>
          <p:cNvGraphicFramePr/>
          <p:nvPr/>
        </p:nvGraphicFramePr>
        <p:xfrm>
          <a:off x="-16" y="458904"/>
          <a:ext cx="12192025" cy="7474075"/>
        </p:xfrm>
        <a:graphic>
          <a:graphicData uri="http://schemas.openxmlformats.org/drawingml/2006/table">
            <a:tbl>
              <a:tblPr firstRow="1" bandRow="1">
                <a:noFill/>
                <a:tableStyleId>{9C274E14-D278-4542-8130-66AE143D82F1}</a:tableStyleId>
              </a:tblPr>
              <a:tblGrid>
                <a:gridCol w="1106550">
                  <a:extLst>
                    <a:ext uri="{9D8B030D-6E8A-4147-A177-3AD203B41FA5}">
                      <a16:colId xmlns:a16="http://schemas.microsoft.com/office/drawing/2014/main" val="20000"/>
                    </a:ext>
                  </a:extLst>
                </a:gridCol>
                <a:gridCol w="2126250">
                  <a:extLst>
                    <a:ext uri="{9D8B030D-6E8A-4147-A177-3AD203B41FA5}">
                      <a16:colId xmlns:a16="http://schemas.microsoft.com/office/drawing/2014/main" val="20001"/>
                    </a:ext>
                  </a:extLst>
                </a:gridCol>
                <a:gridCol w="1610825">
                  <a:extLst>
                    <a:ext uri="{9D8B030D-6E8A-4147-A177-3AD203B41FA5}">
                      <a16:colId xmlns:a16="http://schemas.microsoft.com/office/drawing/2014/main" val="20002"/>
                    </a:ext>
                  </a:extLst>
                </a:gridCol>
                <a:gridCol w="1404675">
                  <a:extLst>
                    <a:ext uri="{9D8B030D-6E8A-4147-A177-3AD203B41FA5}">
                      <a16:colId xmlns:a16="http://schemas.microsoft.com/office/drawing/2014/main" val="20003"/>
                    </a:ext>
                  </a:extLst>
                </a:gridCol>
                <a:gridCol w="5943725">
                  <a:extLst>
                    <a:ext uri="{9D8B030D-6E8A-4147-A177-3AD203B41FA5}">
                      <a16:colId xmlns:a16="http://schemas.microsoft.com/office/drawing/2014/main" val="20004"/>
                    </a:ext>
                  </a:extLst>
                </a:gridCol>
              </a:tblGrid>
              <a:tr h="823050">
                <a:tc>
                  <a:txBody>
                    <a:bodyPr/>
                    <a:lstStyle/>
                    <a:p>
                      <a:pPr marL="0" marR="0" lvl="0" indent="0" algn="l" rtl="0">
                        <a:spcBef>
                          <a:spcPts val="0"/>
                        </a:spcBef>
                        <a:spcAft>
                          <a:spcPts val="0"/>
                        </a:spcAft>
                        <a:buNone/>
                      </a:pPr>
                      <a:r>
                        <a:rPr lang="en-US" sz="1800" u="none" strike="noStrike" cap="none"/>
                        <a:t>S.No.</a:t>
                      </a:r>
                      <a:endParaRPr/>
                    </a:p>
                  </a:txBody>
                  <a:tcPr marL="91450" marR="91450" marT="45725" marB="45725"/>
                </a:tc>
                <a:tc>
                  <a:txBody>
                    <a:bodyPr/>
                    <a:lstStyle/>
                    <a:p>
                      <a:pPr marL="0" marR="0" lvl="0" indent="0" algn="l" rtl="0">
                        <a:spcBef>
                          <a:spcPts val="0"/>
                        </a:spcBef>
                        <a:spcAft>
                          <a:spcPts val="0"/>
                        </a:spcAft>
                        <a:buNone/>
                      </a:pPr>
                      <a:r>
                        <a:rPr lang="en-US" sz="1800"/>
                        <a:t>Name</a:t>
                      </a:r>
                      <a:endParaRPr/>
                    </a:p>
                  </a:txBody>
                  <a:tcPr marL="91450" marR="91450" marT="45725" marB="45725"/>
                </a:tc>
                <a:tc>
                  <a:txBody>
                    <a:bodyPr/>
                    <a:lstStyle/>
                    <a:p>
                      <a:pPr marL="0" marR="0" lvl="0" indent="0" algn="l" rtl="0">
                        <a:spcBef>
                          <a:spcPts val="0"/>
                        </a:spcBef>
                        <a:spcAft>
                          <a:spcPts val="0"/>
                        </a:spcAft>
                        <a:buNone/>
                      </a:pPr>
                      <a:r>
                        <a:rPr lang="en-US" sz="1800"/>
                        <a:t>Lines of Code</a:t>
                      </a:r>
                      <a:endParaRPr/>
                    </a:p>
                  </a:txBody>
                  <a:tcPr marL="91450" marR="91450" marT="45725" marB="45725"/>
                </a:tc>
                <a:tc>
                  <a:txBody>
                    <a:bodyPr/>
                    <a:lstStyle/>
                    <a:p>
                      <a:pPr marL="0" marR="0" lvl="0" indent="0" algn="l" rtl="0">
                        <a:spcBef>
                          <a:spcPts val="0"/>
                        </a:spcBef>
                        <a:spcAft>
                          <a:spcPts val="0"/>
                        </a:spcAft>
                        <a:buNone/>
                      </a:pPr>
                      <a:r>
                        <a:rPr lang="en-US" sz="1800"/>
                        <a:t>Version</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Details:</a:t>
                      </a:r>
                      <a:endParaRPr/>
                    </a:p>
                  </a:txBody>
                  <a:tcPr marL="91450" marR="91450" marT="45725" marB="45725"/>
                </a:tc>
                <a:extLst>
                  <a:ext uri="{0D108BD9-81ED-4DB2-BD59-A6C34878D82A}">
                    <a16:rowId xmlns:a16="http://schemas.microsoft.com/office/drawing/2014/main" val="10000"/>
                  </a:ext>
                </a:extLst>
              </a:tr>
              <a:tr h="823050">
                <a:tc>
                  <a:txBody>
                    <a:bodyPr/>
                    <a:lstStyle/>
                    <a:p>
                      <a:pPr marL="0" marR="0" lvl="0" indent="0" algn="l" rtl="0">
                        <a:spcBef>
                          <a:spcPts val="0"/>
                        </a:spcBef>
                        <a:spcAft>
                          <a:spcPts val="0"/>
                        </a:spcAft>
                        <a:buNone/>
                      </a:pPr>
                      <a:r>
                        <a:rPr lang="en-US" sz="1800"/>
                        <a:t> 1.</a:t>
                      </a:r>
                      <a:endParaRPr/>
                    </a:p>
                  </a:txBody>
                  <a:tcPr marL="91450" marR="91450" marT="45725" marB="45725"/>
                </a:tc>
                <a:tc>
                  <a:txBody>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Apache Commons </a:t>
                      </a:r>
                      <a:r>
                        <a:rPr lang="en-US" sz="1800">
                          <a:latin typeface="Gill Sans"/>
                          <a:ea typeface="Gill Sans"/>
                          <a:cs typeface="Gill Sans"/>
                          <a:sym typeface="Gill Sans"/>
                        </a:rPr>
                        <a:t>Pool</a:t>
                      </a:r>
                      <a:endParaRPr sz="1800"/>
                    </a:p>
                  </a:txBody>
                  <a:tcPr marL="91450" marR="91450" marT="45725" marB="45725"/>
                </a:tc>
                <a:tc>
                  <a:txBody>
                    <a:bodyPr/>
                    <a:lstStyle/>
                    <a:p>
                      <a:pPr marL="0" marR="0" lvl="0" indent="0" algn="l" rtl="0">
                        <a:spcBef>
                          <a:spcPts val="0"/>
                        </a:spcBef>
                        <a:spcAft>
                          <a:spcPts val="0"/>
                        </a:spcAft>
                        <a:buNone/>
                      </a:pPr>
                      <a:r>
                        <a:rPr lang="en-US" sz="1800">
                          <a:latin typeface="Gill Sans"/>
                          <a:ea typeface="Gill Sans"/>
                          <a:cs typeface="Gill Sans"/>
                          <a:sym typeface="Gill Sans"/>
                        </a:rPr>
                        <a:t>14.3</a:t>
                      </a:r>
                      <a:r>
                        <a:rPr lang="en-US" sz="1800">
                          <a:solidFill>
                            <a:schemeClr val="dk1"/>
                          </a:solidFill>
                          <a:latin typeface="Gill Sans"/>
                          <a:ea typeface="Gill Sans"/>
                          <a:cs typeface="Gill Sans"/>
                          <a:sym typeface="Gill Sans"/>
                        </a:rPr>
                        <a:t>K</a:t>
                      </a:r>
                      <a:r>
                        <a:rPr lang="en-US" sz="1800"/>
                        <a:t> </a:t>
                      </a:r>
                      <a:endParaRPr sz="1800"/>
                    </a:p>
                  </a:txBody>
                  <a:tcPr marL="91450" marR="91450" marT="45725" marB="45725"/>
                </a:tc>
                <a:tc>
                  <a:txBody>
                    <a:bodyPr/>
                    <a:lstStyle/>
                    <a:p>
                      <a:pPr marL="0" marR="0" lvl="0" indent="0" algn="l" rtl="0">
                        <a:spcBef>
                          <a:spcPts val="0"/>
                        </a:spcBef>
                        <a:spcAft>
                          <a:spcPts val="0"/>
                        </a:spcAft>
                        <a:buNone/>
                      </a:pPr>
                      <a:r>
                        <a:rPr lang="en-US" sz="1800">
                          <a:latin typeface="Gill Sans"/>
                          <a:ea typeface="Gill Sans"/>
                          <a:cs typeface="Gill Sans"/>
                          <a:sym typeface="Gill Sans"/>
                        </a:rPr>
                        <a:t>2.6.2</a:t>
                      </a:r>
                      <a:endParaRPr sz="1800"/>
                    </a:p>
                  </a:txBody>
                  <a:tcPr marL="91450" marR="91450" marT="45725" marB="45725"/>
                </a:tc>
                <a:tc>
                  <a:txBody>
                    <a:bodyPr/>
                    <a:lstStyle/>
                    <a:p>
                      <a:pPr marL="0" marR="0" lvl="0" indent="0" algn="l" rtl="0">
                        <a:spcBef>
                          <a:spcPts val="0"/>
                        </a:spcBef>
                        <a:spcAft>
                          <a:spcPts val="0"/>
                        </a:spcAft>
                        <a:buNone/>
                      </a:pPr>
                      <a:r>
                        <a:rPr lang="en-US" sz="1800">
                          <a:latin typeface="Gill Sans"/>
                          <a:ea typeface="Gill Sans"/>
                          <a:cs typeface="Gill Sans"/>
                          <a:sym typeface="Gill Sans"/>
                        </a:rPr>
                        <a:t>The Apache Common Pool open source software library provides an object-oriented pooling API</a:t>
                      </a:r>
                      <a:r>
                        <a:rPr lang="en-US" sz="1800" b="1">
                          <a:solidFill>
                            <a:schemeClr val="dk1"/>
                          </a:solidFill>
                          <a:latin typeface="Gill Sans"/>
                          <a:ea typeface="Gill Sans"/>
                          <a:cs typeface="Gill Sans"/>
                          <a:sym typeface="Gill Sans"/>
                        </a:rPr>
                        <a:t>. </a:t>
                      </a:r>
                      <a:r>
                        <a:rPr lang="en-US" sz="1800"/>
                        <a:t> </a:t>
                      </a:r>
                      <a:endParaRPr sz="1800"/>
                    </a:p>
                  </a:txBody>
                  <a:tcPr marL="91450" marR="91450" marT="45725" marB="45725"/>
                </a:tc>
                <a:extLst>
                  <a:ext uri="{0D108BD9-81ED-4DB2-BD59-A6C34878D82A}">
                    <a16:rowId xmlns:a16="http://schemas.microsoft.com/office/drawing/2014/main" val="10001"/>
                  </a:ext>
                </a:extLst>
              </a:tr>
              <a:tr h="2058425">
                <a:tc>
                  <a:txBody>
                    <a:bodyPr/>
                    <a:lstStyle/>
                    <a:p>
                      <a:pPr marL="0" marR="0" lvl="0" indent="0" algn="l" rtl="0">
                        <a:spcBef>
                          <a:spcPts val="0"/>
                        </a:spcBef>
                        <a:spcAft>
                          <a:spcPts val="0"/>
                        </a:spcAft>
                        <a:buNone/>
                      </a:pPr>
                      <a:r>
                        <a:rPr lang="en-US" sz="1800"/>
                        <a:t> 2.</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Apache Commons Math</a:t>
                      </a:r>
                      <a:r>
                        <a:rPr lang="en-US" sz="1800"/>
                        <a:t> </a:t>
                      </a:r>
                      <a:endParaRPr sz="1800"/>
                    </a:p>
                  </a:txBody>
                  <a:tcPr marL="91450" marR="91450" marT="45725" marB="45725"/>
                </a:tc>
                <a:tc>
                  <a:txBody>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174K</a:t>
                      </a:r>
                      <a:r>
                        <a:rPr lang="en-US" sz="1800"/>
                        <a:t> </a:t>
                      </a:r>
                      <a:endParaRPr sz="1800"/>
                    </a:p>
                  </a:txBody>
                  <a:tcPr marL="91450" marR="91450" marT="45725" marB="45725"/>
                </a:tc>
                <a:tc>
                  <a:txBody>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3.</a:t>
                      </a:r>
                      <a:r>
                        <a:rPr lang="en-US" sz="1800">
                          <a:latin typeface="Gill Sans"/>
                          <a:ea typeface="Gill Sans"/>
                          <a:cs typeface="Gill Sans"/>
                          <a:sym typeface="Gill Sans"/>
                        </a:rPr>
                        <a:t>5</a:t>
                      </a:r>
                      <a:r>
                        <a:rPr lang="en-US" sz="1800">
                          <a:solidFill>
                            <a:schemeClr val="dk1"/>
                          </a:solidFill>
                          <a:latin typeface="Gill Sans"/>
                          <a:ea typeface="Gill Sans"/>
                          <a:cs typeface="Gill Sans"/>
                          <a:sym typeface="Gill Sans"/>
                        </a:rPr>
                        <a:t>.1</a:t>
                      </a:r>
                      <a:r>
                        <a:rPr lang="en-US" sz="1800"/>
                        <a:t> </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Gill Sans"/>
                        <a:buNone/>
                      </a:pPr>
                      <a:r>
                        <a:rPr lang="en-US" sz="1800" u="none" strike="noStrike">
                          <a:solidFill>
                            <a:schemeClr val="dk1"/>
                          </a:solidFill>
                          <a:latin typeface="Gill Sans"/>
                          <a:ea typeface="Gill Sans"/>
                          <a:cs typeface="Gill Sans"/>
                          <a:sym typeface="Gill Sans"/>
                        </a:rPr>
                        <a:t>The Apache Commons Math project is a library of lightweight, self-contained mathematics and statistics components addressing the most common practical problems not immediately available in the Java programming language or commons-lang.</a:t>
                      </a:r>
                      <a:endParaRPr/>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r h="1046975">
                <a:tc>
                  <a:txBody>
                    <a:bodyPr/>
                    <a:lstStyle/>
                    <a:p>
                      <a:pPr marL="0" marR="0" lvl="0" indent="0" algn="l" rtl="0">
                        <a:spcBef>
                          <a:spcPts val="0"/>
                        </a:spcBef>
                        <a:spcAft>
                          <a:spcPts val="0"/>
                        </a:spcAft>
                        <a:buNone/>
                      </a:pPr>
                      <a:r>
                        <a:rPr lang="en-US" sz="1800"/>
                        <a:t> 3.</a:t>
                      </a:r>
                      <a:endParaRPr/>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latin typeface="Gill Sans"/>
                          <a:ea typeface="Gill Sans"/>
                          <a:cs typeface="Gill Sans"/>
                          <a:sym typeface="Gill Sans"/>
                        </a:rPr>
                        <a:t>Apache Commons File Upload</a:t>
                      </a:r>
                      <a:endParaRPr sz="1800"/>
                    </a:p>
                  </a:txBody>
                  <a:tcPr marL="91450" marR="91450" marT="45725" marB="45725"/>
                </a:tc>
                <a:tc>
                  <a:txBody>
                    <a:bodyPr/>
                    <a:lstStyle/>
                    <a:p>
                      <a:pPr marL="0" marR="0" lvl="0" indent="0" algn="l" rtl="0">
                        <a:spcBef>
                          <a:spcPts val="0"/>
                        </a:spcBef>
                        <a:spcAft>
                          <a:spcPts val="0"/>
                        </a:spcAft>
                        <a:buNone/>
                      </a:pPr>
                      <a:r>
                        <a:rPr lang="en-US" sz="1800">
                          <a:latin typeface="Gill Sans"/>
                          <a:ea typeface="Gill Sans"/>
                          <a:cs typeface="Gill Sans"/>
                          <a:sym typeface="Gill Sans"/>
                        </a:rPr>
                        <a:t>100K</a:t>
                      </a:r>
                      <a:endParaRPr sz="1800"/>
                    </a:p>
                  </a:txBody>
                  <a:tcPr marL="91450" marR="91450" marT="45725" marB="45725"/>
                </a:tc>
                <a:tc>
                  <a:txBody>
                    <a:bodyPr/>
                    <a:lstStyle/>
                    <a:p>
                      <a:pPr marL="0" marR="0" lvl="0" indent="0" algn="l" rtl="0">
                        <a:spcBef>
                          <a:spcPts val="0"/>
                        </a:spcBef>
                        <a:spcAft>
                          <a:spcPts val="0"/>
                        </a:spcAft>
                        <a:buNone/>
                      </a:pPr>
                      <a:r>
                        <a:rPr lang="en-US" sz="1800">
                          <a:latin typeface="Gill Sans"/>
                          <a:ea typeface="Gill Sans"/>
                          <a:cs typeface="Gill Sans"/>
                          <a:sym typeface="Gill Sans"/>
                        </a:rPr>
                        <a:t>1.4</a:t>
                      </a:r>
                      <a:endParaRPr sz="1800"/>
                    </a:p>
                  </a:txBody>
                  <a:tcPr marL="91450" marR="91450" marT="45725" marB="45725"/>
                </a:tc>
                <a:tc>
                  <a:txBody>
                    <a:bodyPr/>
                    <a:lstStyle/>
                    <a:p>
                      <a:pPr marL="0" marR="0" lvl="0" indent="0" algn="l" rtl="0">
                        <a:spcBef>
                          <a:spcPts val="0"/>
                        </a:spcBef>
                        <a:spcAft>
                          <a:spcPts val="0"/>
                        </a:spcAft>
                        <a:buNone/>
                      </a:pPr>
                      <a:r>
                        <a:rPr lang="en-US" sz="1800"/>
                        <a:t>The Apache Commons File Upload provides a simple yet flexible means of support for multipart file upload functionality .</a:t>
                      </a:r>
                      <a:endParaRPr sz="1800"/>
                    </a:p>
                  </a:txBody>
                  <a:tcPr marL="91450" marR="91450" marT="45725" marB="45725"/>
                </a:tc>
                <a:extLst>
                  <a:ext uri="{0D108BD9-81ED-4DB2-BD59-A6C34878D82A}">
                    <a16:rowId xmlns:a16="http://schemas.microsoft.com/office/drawing/2014/main" val="10003"/>
                  </a:ext>
                </a:extLst>
              </a:tr>
              <a:tr h="1675600">
                <a:tc>
                  <a:txBody>
                    <a:bodyPr/>
                    <a:lstStyle/>
                    <a:p>
                      <a:pPr marL="0" marR="0" lvl="0" indent="0" algn="l" rtl="0">
                        <a:spcBef>
                          <a:spcPts val="0"/>
                        </a:spcBef>
                        <a:spcAft>
                          <a:spcPts val="0"/>
                        </a:spcAft>
                        <a:buNone/>
                      </a:pPr>
                      <a:r>
                        <a:rPr lang="en-US" sz="1800"/>
                        <a:t> 4.</a:t>
                      </a:r>
                      <a:endParaRPr/>
                    </a:p>
                  </a:txBody>
                  <a:tcPr marL="91450" marR="91450" marT="45725" marB="45725"/>
                </a:tc>
                <a:tc>
                  <a:txBody>
                    <a:bodyPr/>
                    <a:lstStyle/>
                    <a:p>
                      <a:pPr marL="0" marR="0" lvl="0" indent="0" algn="l" rtl="0">
                        <a:spcBef>
                          <a:spcPts val="0"/>
                        </a:spcBef>
                        <a:spcAft>
                          <a:spcPts val="0"/>
                        </a:spcAft>
                        <a:buNone/>
                      </a:pPr>
                      <a:r>
                        <a:rPr lang="en-US" sz="1800">
                          <a:latin typeface="Gill Sans"/>
                          <a:ea typeface="Gill Sans"/>
                          <a:cs typeface="Gill Sans"/>
                          <a:sym typeface="Gill Sans"/>
                        </a:rPr>
                        <a:t>Apache Commons IO</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latin typeface="Gill Sans"/>
                          <a:ea typeface="Gill Sans"/>
                          <a:cs typeface="Gill Sans"/>
                          <a:sym typeface="Gill Sans"/>
                        </a:rPr>
                        <a:t>58.4K</a:t>
                      </a:r>
                      <a:endParaRPr/>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latin typeface="Gill Sans"/>
                          <a:ea typeface="Gill Sans"/>
                          <a:cs typeface="Gill Sans"/>
                          <a:sym typeface="Gill Sans"/>
                        </a:rPr>
                        <a:t>2.6</a:t>
                      </a:r>
                      <a:endParaRPr/>
                    </a:p>
                  </a:txBody>
                  <a:tcPr marL="91450" marR="91450" marT="45725" marB="45725"/>
                </a:tc>
                <a:tc>
                  <a:txBody>
                    <a:bodyPr/>
                    <a:lstStyle/>
                    <a:p>
                      <a:pPr marL="0" lvl="0" indent="0" algn="l" rtl="0">
                        <a:spcBef>
                          <a:spcPts val="0"/>
                        </a:spcBef>
                        <a:spcAft>
                          <a:spcPts val="0"/>
                        </a:spcAft>
                        <a:buNone/>
                      </a:pPr>
                      <a:r>
                        <a:rPr lang="en-US" sz="2000">
                          <a:solidFill>
                            <a:srgbClr val="333333"/>
                          </a:solidFill>
                          <a:latin typeface="Gill Sans"/>
                          <a:ea typeface="Gill Sans"/>
                          <a:cs typeface="Gill Sans"/>
                          <a:sym typeface="Gill Sans"/>
                        </a:rPr>
                        <a:t>The Apache Commons IO library contains utility classes, stream implementations, file filters, file comparators, endian transformation classes, and much more.</a:t>
                      </a:r>
                      <a:endParaRPr sz="2000">
                        <a:latin typeface="Gill Sans"/>
                        <a:ea typeface="Gill Sans"/>
                        <a:cs typeface="Gill Sans"/>
                        <a:sym typeface="Gill Sans"/>
                      </a:endParaRPr>
                    </a:p>
                  </a:txBody>
                  <a:tcPr marL="91450" marR="91450" marT="45725" marB="45725"/>
                </a:tc>
                <a:extLst>
                  <a:ext uri="{0D108BD9-81ED-4DB2-BD59-A6C34878D82A}">
                    <a16:rowId xmlns:a16="http://schemas.microsoft.com/office/drawing/2014/main" val="10004"/>
                  </a:ext>
                </a:extLst>
              </a:tr>
              <a:tr h="1046975">
                <a:tc>
                  <a:txBody>
                    <a:bodyPr/>
                    <a:lstStyle/>
                    <a:p>
                      <a:pPr marL="0" marR="0" lvl="0" indent="0" algn="l" rtl="0">
                        <a:spcBef>
                          <a:spcPts val="0"/>
                        </a:spcBef>
                        <a:spcAft>
                          <a:spcPts val="0"/>
                        </a:spcAft>
                        <a:buNone/>
                      </a:pPr>
                      <a:r>
                        <a:rPr lang="en-US" sz="1800"/>
                        <a:t> 5.</a:t>
                      </a:r>
                      <a:endParaRPr/>
                    </a:p>
                  </a:txBody>
                  <a:tcPr marL="91450" marR="91450" marT="45725" marB="45725"/>
                </a:tc>
                <a:tc>
                  <a:txBody>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Apache Commons Collections4</a:t>
                      </a:r>
                      <a:endParaRPr sz="1800"/>
                    </a:p>
                  </a:txBody>
                  <a:tcPr marL="91450" marR="91450" marT="45725" marB="45725"/>
                </a:tc>
                <a:tc>
                  <a:txBody>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270k</a:t>
                      </a:r>
                      <a:r>
                        <a:rPr lang="en-US" sz="1800"/>
                        <a:t> </a:t>
                      </a:r>
                      <a:endParaRPr sz="1800"/>
                    </a:p>
                  </a:txBody>
                  <a:tcPr marL="91450" marR="91450" marT="45725" marB="45725"/>
                </a:tc>
                <a:tc>
                  <a:txBody>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4.4</a:t>
                      </a:r>
                      <a:endParaRPr sz="1800"/>
                    </a:p>
                  </a:txBody>
                  <a:tcPr marL="91450" marR="91450" marT="45725" marB="45725"/>
                </a:tc>
                <a:tc>
                  <a:txBody>
                    <a:bodyPr/>
                    <a:lstStyle/>
                    <a:p>
                      <a:pPr marL="0" marR="0" lvl="0" indent="0" algn="l" rtl="0">
                        <a:spcBef>
                          <a:spcPts val="0"/>
                        </a:spcBef>
                        <a:spcAft>
                          <a:spcPts val="0"/>
                        </a:spcAft>
                        <a:buNone/>
                      </a:pPr>
                      <a:r>
                        <a:rPr lang="en-US" sz="2000">
                          <a:solidFill>
                            <a:srgbClr val="333333"/>
                          </a:solidFill>
                          <a:latin typeface="Gill Sans"/>
                          <a:ea typeface="Gill Sans"/>
                          <a:cs typeface="Gill Sans"/>
                          <a:sym typeface="Gill Sans"/>
                        </a:rPr>
                        <a:t>The Java collection was a major addition in JDK 1.2. It added many powerful data structures that accelerate development of most significant Java applications. </a:t>
                      </a:r>
                      <a:endParaRPr sz="2000">
                        <a:latin typeface="Gill Sans"/>
                        <a:ea typeface="Gill Sans"/>
                        <a:cs typeface="Gill Sans"/>
                        <a:sym typeface="Gill Sans"/>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a:t>SETTING UP THE ENVIRONMENT PROJECT</a:t>
            </a:r>
            <a:endParaRPr/>
          </a:p>
        </p:txBody>
      </p:sp>
      <p:sp>
        <p:nvSpPr>
          <p:cNvPr id="120" name="Google Shape;120;p4"/>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US" dirty="0"/>
              <a:t>Installed tools such as </a:t>
            </a:r>
            <a:r>
              <a:rPr lang="en-US" dirty="0" err="1"/>
              <a:t>Understand,CLOC,Maven</a:t>
            </a:r>
            <a:r>
              <a:rPr lang="en-US" dirty="0"/>
              <a:t> etc.</a:t>
            </a:r>
            <a:endParaRPr dirty="0"/>
          </a:p>
          <a:p>
            <a:pPr marL="228600" lvl="0" indent="-228600" algn="l" rtl="0">
              <a:lnSpc>
                <a:spcPct val="120000"/>
              </a:lnSpc>
              <a:spcBef>
                <a:spcPts val="1000"/>
              </a:spcBef>
              <a:spcAft>
                <a:spcPts val="0"/>
              </a:spcAft>
              <a:buSzPts val="2000"/>
              <a:buChar char="•"/>
            </a:pPr>
            <a:r>
              <a:rPr lang="en-US" dirty="0"/>
              <a:t>Importing the project in IDE(eclipse).</a:t>
            </a:r>
            <a:endParaRPr dirty="0"/>
          </a:p>
          <a:p>
            <a:pPr marL="228600" lvl="0" indent="-228600" algn="l" rtl="0">
              <a:lnSpc>
                <a:spcPct val="120000"/>
              </a:lnSpc>
              <a:spcBef>
                <a:spcPts val="1000"/>
              </a:spcBef>
              <a:spcAft>
                <a:spcPts val="0"/>
              </a:spcAft>
              <a:buSzPts val="2000"/>
              <a:buChar char="•"/>
            </a:pPr>
            <a:r>
              <a:rPr lang="en-US" dirty="0"/>
              <a:t>Solved all the dependency errors.</a:t>
            </a:r>
            <a:endParaRPr dirty="0"/>
          </a:p>
          <a:p>
            <a:pPr marL="228600" lvl="0" indent="-228600" algn="l" rtl="0">
              <a:lnSpc>
                <a:spcPct val="120000"/>
              </a:lnSpc>
              <a:spcBef>
                <a:spcPts val="1000"/>
              </a:spcBef>
              <a:spcAft>
                <a:spcPts val="0"/>
              </a:spcAft>
              <a:buSzPts val="2000"/>
              <a:buChar char="•"/>
            </a:pPr>
            <a:r>
              <a:rPr lang="en-US" dirty="0"/>
              <a:t>Ran all the projects in tools and determined the branch </a:t>
            </a:r>
            <a:r>
              <a:rPr lang="en-US" dirty="0" err="1"/>
              <a:t>coverage,statement</a:t>
            </a:r>
            <a:r>
              <a:rPr lang="en-US" dirty="0"/>
              <a:t> coverage and cyclomatic complexity along with other metrics.</a:t>
            </a:r>
            <a:endParaRPr dirty="0"/>
          </a:p>
          <a:p>
            <a:pPr marL="228600" lvl="0" indent="-228600" algn="l" rtl="0">
              <a:lnSpc>
                <a:spcPct val="120000"/>
              </a:lnSpc>
              <a:spcBef>
                <a:spcPts val="1000"/>
              </a:spcBef>
              <a:spcAft>
                <a:spcPts val="0"/>
              </a:spcAft>
              <a:buSzPts val="2000"/>
              <a:buChar char="•"/>
            </a:pPr>
            <a:r>
              <a:rPr lang="en-US" dirty="0"/>
              <a:t>Computed the mutation score on Maven.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a:t>METRIC 1,2  AND 4: STATEMENT COVERAGE, BRANCH COVERAGE, CYCLOMATIC COMPLEXITY</a:t>
            </a:r>
            <a:endParaRPr/>
          </a:p>
        </p:txBody>
      </p:sp>
      <p:sp>
        <p:nvSpPr>
          <p:cNvPr id="126" name="Google Shape;126;p5"/>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US" dirty="0"/>
              <a:t>Tool  name: </a:t>
            </a:r>
            <a:r>
              <a:rPr lang="en-US" dirty="0" err="1"/>
              <a:t>JaCoCo</a:t>
            </a:r>
            <a:endParaRPr dirty="0"/>
          </a:p>
          <a:p>
            <a:pPr marL="228600" lvl="0" indent="-228600" algn="l" rtl="0">
              <a:lnSpc>
                <a:spcPct val="120000"/>
              </a:lnSpc>
              <a:spcBef>
                <a:spcPts val="1000"/>
              </a:spcBef>
              <a:spcAft>
                <a:spcPts val="0"/>
              </a:spcAft>
              <a:buSzPts val="2000"/>
              <a:buChar char="•"/>
            </a:pPr>
            <a:r>
              <a:rPr lang="en-US" dirty="0"/>
              <a:t>Reasons behind choosing </a:t>
            </a:r>
            <a:r>
              <a:rPr lang="en-US" dirty="0" err="1"/>
              <a:t>JaCoCo</a:t>
            </a:r>
            <a:r>
              <a:rPr lang="en-US" dirty="0"/>
              <a:t>:</a:t>
            </a:r>
            <a:endParaRPr dirty="0"/>
          </a:p>
          <a:p>
            <a:pPr marL="228600" lvl="0" indent="-228600" algn="l" rtl="0">
              <a:lnSpc>
                <a:spcPct val="120000"/>
              </a:lnSpc>
              <a:spcBef>
                <a:spcPts val="1000"/>
              </a:spcBef>
              <a:spcAft>
                <a:spcPts val="0"/>
              </a:spcAft>
              <a:buSzPts val="2000"/>
              <a:buChar char="•"/>
            </a:pPr>
            <a:r>
              <a:rPr lang="en-US" dirty="0"/>
              <a:t>   1. Free and Open-Source code coverage library for Java</a:t>
            </a:r>
            <a:endParaRPr dirty="0"/>
          </a:p>
          <a:p>
            <a:pPr marL="228600" lvl="0" indent="-228600" algn="l" rtl="0">
              <a:lnSpc>
                <a:spcPct val="120000"/>
              </a:lnSpc>
              <a:spcBef>
                <a:spcPts val="1000"/>
              </a:spcBef>
              <a:spcAft>
                <a:spcPts val="0"/>
              </a:spcAft>
              <a:buSzPts val="2000"/>
              <a:buChar char="•"/>
            </a:pPr>
            <a:r>
              <a:rPr lang="en-US" dirty="0"/>
              <a:t>   2. Branch coverage, statement coverage and cyclomatic complexity, all can be done by</a:t>
            </a:r>
            <a:endParaRPr dirty="0"/>
          </a:p>
          <a:p>
            <a:pPr marL="228600" lvl="0" indent="0" algn="l" rtl="0">
              <a:lnSpc>
                <a:spcPct val="120000"/>
              </a:lnSpc>
              <a:spcBef>
                <a:spcPts val="1000"/>
              </a:spcBef>
              <a:spcAft>
                <a:spcPts val="0"/>
              </a:spcAft>
              <a:buNone/>
            </a:pPr>
            <a:r>
              <a:rPr lang="en-US" dirty="0"/>
              <a:t>using this tool.</a:t>
            </a:r>
            <a:endParaRPr dirty="0"/>
          </a:p>
          <a:p>
            <a:pPr marL="228600" lvl="0" indent="-228600" algn="l" rtl="0">
              <a:lnSpc>
                <a:spcPct val="120000"/>
              </a:lnSpc>
              <a:spcBef>
                <a:spcPts val="1000"/>
              </a:spcBef>
              <a:spcAft>
                <a:spcPts val="0"/>
              </a:spcAft>
              <a:buSzPts val="2000"/>
              <a:buChar char="•"/>
            </a:pPr>
            <a:r>
              <a:rPr lang="en-US" dirty="0"/>
              <a:t>   3. Integration with Various Tools (Eclipse, Maven plug-in, Gradle).</a:t>
            </a:r>
            <a:endParaRPr dirty="0"/>
          </a:p>
          <a:p>
            <a:pPr marL="228600" lvl="0" indent="-101600" algn="l" rtl="0">
              <a:lnSpc>
                <a:spcPct val="120000"/>
              </a:lnSpc>
              <a:spcBef>
                <a:spcPts val="1000"/>
              </a:spcBef>
              <a:spcAft>
                <a:spcPts val="0"/>
              </a:spcAft>
              <a:buSzPts val="20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a:t>CHALLENGES</a:t>
            </a:r>
            <a:endParaRPr/>
          </a:p>
        </p:txBody>
      </p:sp>
      <p:sp>
        <p:nvSpPr>
          <p:cNvPr id="132" name="Google Shape;132;p6"/>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US"/>
              <a:t>It was not as challenging as the other metrics, but still there were some difficulties while doing work on it.</a:t>
            </a:r>
            <a:endParaRPr/>
          </a:p>
          <a:p>
            <a:pPr marL="228600" lvl="0" indent="-228600" algn="l" rtl="0">
              <a:lnSpc>
                <a:spcPct val="120000"/>
              </a:lnSpc>
              <a:spcBef>
                <a:spcPts val="1000"/>
              </a:spcBef>
              <a:spcAft>
                <a:spcPts val="0"/>
              </a:spcAft>
              <a:buSzPts val="2000"/>
              <a:buChar char="•"/>
            </a:pPr>
            <a:r>
              <a:rPr lang="en-US"/>
              <a:t>Dependency errors</a:t>
            </a:r>
            <a:endParaRPr/>
          </a:p>
          <a:p>
            <a:pPr marL="228600" lvl="0" indent="-228600" algn="l" rtl="0">
              <a:lnSpc>
                <a:spcPct val="120000"/>
              </a:lnSpc>
              <a:spcBef>
                <a:spcPts val="1000"/>
              </a:spcBef>
              <a:spcAft>
                <a:spcPts val="0"/>
              </a:spcAft>
              <a:buSzPts val="2000"/>
              <a:buChar char="•"/>
            </a:pPr>
            <a:r>
              <a:rPr lang="en-US"/>
              <a:t>Versioning of projects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a:t>M3-MUTATION TESTING</a:t>
            </a:r>
            <a:endParaRPr/>
          </a:p>
        </p:txBody>
      </p:sp>
      <p:sp>
        <p:nvSpPr>
          <p:cNvPr id="138" name="Google Shape;138;p8"/>
          <p:cNvSpPr txBox="1">
            <a:spLocks noGrp="1"/>
          </p:cNvSpPr>
          <p:nvPr>
            <p:ph type="body" idx="1"/>
          </p:nvPr>
        </p:nvSpPr>
        <p:spPr>
          <a:xfrm>
            <a:off x="1451575" y="2015724"/>
            <a:ext cx="9603300" cy="3878400"/>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SzPts val="1700"/>
              <a:buChar char="•"/>
            </a:pPr>
            <a:r>
              <a:rPr lang="en-US" sz="1700"/>
              <a:t>How?-using PiTest</a:t>
            </a:r>
            <a:endParaRPr sz="1700"/>
          </a:p>
          <a:p>
            <a:pPr marL="0" lvl="0" indent="0" algn="l" rtl="0">
              <a:lnSpc>
                <a:spcPct val="100000"/>
              </a:lnSpc>
              <a:spcBef>
                <a:spcPts val="1000"/>
              </a:spcBef>
              <a:spcAft>
                <a:spcPts val="0"/>
              </a:spcAft>
              <a:buSzPts val="1700"/>
              <a:buNone/>
            </a:pPr>
            <a:r>
              <a:rPr lang="en-US" sz="1700"/>
              <a:t>Tests are run on the code in which faults are seeded and test cases are run on this code automatically.Failing of test cases represents the killing of mutation while if test cases pass then the mutation is lived. </a:t>
            </a:r>
            <a:endParaRPr/>
          </a:p>
          <a:p>
            <a:pPr marL="0" lvl="0" indent="0" algn="l" rtl="0">
              <a:lnSpc>
                <a:spcPct val="100000"/>
              </a:lnSpc>
              <a:spcBef>
                <a:spcPts val="1000"/>
              </a:spcBef>
              <a:spcAft>
                <a:spcPts val="0"/>
              </a:spcAft>
              <a:buSzPts val="1700"/>
              <a:buNone/>
            </a:pPr>
            <a:r>
              <a:rPr lang="en-US" sz="1700"/>
              <a:t>Why PiTest?</a:t>
            </a:r>
            <a:endParaRPr/>
          </a:p>
          <a:p>
            <a:pPr marL="228600" lvl="0" indent="-228600" algn="l" rtl="0">
              <a:lnSpc>
                <a:spcPct val="100000"/>
              </a:lnSpc>
              <a:spcBef>
                <a:spcPts val="1000"/>
              </a:spcBef>
              <a:spcAft>
                <a:spcPts val="0"/>
              </a:spcAft>
              <a:buSzPts val="1700"/>
              <a:buChar char="•"/>
            </a:pPr>
            <a:r>
              <a:rPr lang="en-US" sz="1700" b="1"/>
              <a:t>Fast</a:t>
            </a:r>
            <a:r>
              <a:rPr lang="en-US" sz="1700"/>
              <a:t> - It takes only minutes to analyze the code instead of hours.</a:t>
            </a:r>
            <a:endParaRPr/>
          </a:p>
          <a:p>
            <a:pPr marL="228600" lvl="0" indent="-228600" algn="l" rtl="0">
              <a:lnSpc>
                <a:spcPct val="100000"/>
              </a:lnSpc>
              <a:spcBef>
                <a:spcPts val="1000"/>
              </a:spcBef>
              <a:spcAft>
                <a:spcPts val="0"/>
              </a:spcAft>
              <a:buSzPts val="1700"/>
              <a:buChar char="•"/>
            </a:pPr>
            <a:r>
              <a:rPr lang="en-US" sz="1700" b="1"/>
              <a:t>Easy to use</a:t>
            </a:r>
            <a:r>
              <a:rPr lang="en-US" sz="1700"/>
              <a:t> </a:t>
            </a:r>
            <a:r>
              <a:rPr lang="en-US" sz="1700" b="1"/>
              <a:t>and can be integrated with various </a:t>
            </a:r>
            <a:r>
              <a:rPr lang="en-US" sz="1700"/>
              <a:t>softwares- works with ant, maven, gradle and others</a:t>
            </a:r>
            <a:endParaRPr/>
          </a:p>
          <a:p>
            <a:pPr marL="228600" lvl="0" indent="-228600" algn="l" rtl="0">
              <a:lnSpc>
                <a:spcPct val="100000"/>
              </a:lnSpc>
              <a:spcBef>
                <a:spcPts val="1000"/>
              </a:spcBef>
              <a:spcAft>
                <a:spcPts val="0"/>
              </a:spcAft>
              <a:buSzPts val="1700"/>
              <a:buChar char="•"/>
            </a:pPr>
            <a:r>
              <a:rPr lang="en-US" sz="1700" b="1"/>
              <a:t>Actively developed</a:t>
            </a:r>
            <a:endParaRPr sz="1700"/>
          </a:p>
          <a:p>
            <a:pPr marL="228600" lvl="0" indent="-228600" algn="l" rtl="0">
              <a:lnSpc>
                <a:spcPct val="100000"/>
              </a:lnSpc>
              <a:spcBef>
                <a:spcPts val="1000"/>
              </a:spcBef>
              <a:spcAft>
                <a:spcPts val="0"/>
              </a:spcAft>
              <a:buSzPts val="1700"/>
              <a:buChar char="•"/>
            </a:pPr>
            <a:r>
              <a:rPr lang="en-US" sz="1700" b="1"/>
              <a:t>Actively supported</a:t>
            </a:r>
            <a:endParaRPr sz="1700"/>
          </a:p>
          <a:p>
            <a:pPr marL="0" lvl="0" indent="0" algn="l" rtl="0">
              <a:lnSpc>
                <a:spcPct val="100000"/>
              </a:lnSpc>
              <a:spcBef>
                <a:spcPts val="1000"/>
              </a:spcBef>
              <a:spcAft>
                <a:spcPts val="0"/>
              </a:spcAft>
              <a:buSzPts val="1700"/>
              <a:buNone/>
            </a:pP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9"/>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a:t>CHALLENGES</a:t>
            </a:r>
            <a:endParaRPr/>
          </a:p>
        </p:txBody>
      </p:sp>
      <p:sp>
        <p:nvSpPr>
          <p:cNvPr id="144" name="Google Shape;144;p9"/>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US"/>
              <a:t>Build failures with certain projects.</a:t>
            </a:r>
            <a:endParaRPr/>
          </a:p>
          <a:p>
            <a:pPr marL="228600" lvl="0" indent="-228600" algn="l" rtl="0">
              <a:lnSpc>
                <a:spcPct val="120000"/>
              </a:lnSpc>
              <a:spcBef>
                <a:spcPts val="1000"/>
              </a:spcBef>
              <a:spcAft>
                <a:spcPts val="0"/>
              </a:spcAft>
              <a:buSzPts val="2000"/>
              <a:buChar char="•"/>
            </a:pPr>
            <a:r>
              <a:rPr lang="en-US"/>
              <a:t>Multiple timeouts.</a:t>
            </a:r>
            <a:endParaRPr/>
          </a:p>
          <a:p>
            <a:pPr marL="228600" lvl="0" indent="-228600" algn="l" rtl="0">
              <a:lnSpc>
                <a:spcPct val="120000"/>
              </a:lnSpc>
              <a:spcBef>
                <a:spcPts val="1000"/>
              </a:spcBef>
              <a:spcAft>
                <a:spcPts val="0"/>
              </a:spcAft>
              <a:buSzPts val="2000"/>
              <a:buChar char="•"/>
            </a:pPr>
            <a:r>
              <a:rPr lang="en-US"/>
              <a:t>Problems finding the recognized sources for it.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0"/>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a:t>IMPLEMENTING PITEST</a:t>
            </a:r>
            <a:endParaRPr/>
          </a:p>
        </p:txBody>
      </p:sp>
      <p:sp>
        <p:nvSpPr>
          <p:cNvPr id="150" name="Google Shape;150;p10"/>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120000"/>
              </a:lnSpc>
              <a:spcBef>
                <a:spcPts val="0"/>
              </a:spcBef>
              <a:spcAft>
                <a:spcPts val="0"/>
              </a:spcAft>
              <a:buSzPts val="2000"/>
              <a:buChar char="•"/>
            </a:pPr>
            <a:r>
              <a:rPr lang="en-US"/>
              <a:t>Adding dependency in pom.xml</a:t>
            </a:r>
            <a:endParaRPr/>
          </a:p>
          <a:p>
            <a:pPr marL="228600" lvl="0" indent="-228600" algn="l" rtl="0">
              <a:lnSpc>
                <a:spcPct val="120000"/>
              </a:lnSpc>
              <a:spcBef>
                <a:spcPts val="1000"/>
              </a:spcBef>
              <a:spcAft>
                <a:spcPts val="0"/>
              </a:spcAft>
              <a:buSzPts val="2000"/>
              <a:buChar char="•"/>
            </a:pPr>
            <a:r>
              <a:rPr lang="en-US"/>
              <a:t>Adding target classes and test cases.</a:t>
            </a:r>
            <a:endParaRPr/>
          </a:p>
          <a:p>
            <a:pPr marL="228600" lvl="0" indent="-228600" algn="l" rtl="0">
              <a:lnSpc>
                <a:spcPct val="120000"/>
              </a:lnSpc>
              <a:spcBef>
                <a:spcPts val="1000"/>
              </a:spcBef>
              <a:spcAft>
                <a:spcPts val="0"/>
              </a:spcAft>
              <a:buSzPts val="2000"/>
              <a:buChar char="•"/>
            </a:pPr>
            <a:r>
              <a:rPr lang="en-US"/>
              <a:t>Adding timeout.</a:t>
            </a:r>
            <a:endParaRPr/>
          </a:p>
          <a:p>
            <a:pPr marL="228600" lvl="0" indent="-215900" algn="l" rtl="0">
              <a:lnSpc>
                <a:spcPct val="120000"/>
              </a:lnSpc>
              <a:spcBef>
                <a:spcPts val="1000"/>
              </a:spcBef>
              <a:spcAft>
                <a:spcPts val="0"/>
              </a:spcAft>
              <a:buSzPts val="1800"/>
              <a:buChar char="•"/>
            </a:pPr>
            <a:r>
              <a:rPr lang="en-US"/>
              <a:t>Adding number of threads</a:t>
            </a:r>
            <a:endParaRPr/>
          </a:p>
          <a:p>
            <a:pPr marL="228600" lvl="0" indent="-215900" algn="l" rtl="0">
              <a:lnSpc>
                <a:spcPct val="120000"/>
              </a:lnSpc>
              <a:spcBef>
                <a:spcPts val="1000"/>
              </a:spcBef>
              <a:spcAft>
                <a:spcPts val="0"/>
              </a:spcAft>
              <a:buSzPts val="1800"/>
              <a:buChar char="•"/>
            </a:pPr>
            <a:r>
              <a:rPr lang="en-US"/>
              <a:t>Adding threshold</a:t>
            </a:r>
            <a:endParaRPr/>
          </a:p>
          <a:p>
            <a:pPr marL="228600" lvl="0" indent="-228600" algn="l" rtl="0">
              <a:lnSpc>
                <a:spcPct val="120000"/>
              </a:lnSpc>
              <a:spcBef>
                <a:spcPts val="1000"/>
              </a:spcBef>
              <a:spcAft>
                <a:spcPts val="0"/>
              </a:spcAft>
              <a:buSzPts val="2000"/>
              <a:buChar char="•"/>
            </a:pPr>
            <a:r>
              <a:rPr lang="en-US"/>
              <a:t>Specified the formats for generation of report.</a:t>
            </a:r>
            <a:endParaRPr/>
          </a:p>
          <a:p>
            <a:pPr marL="228600" lvl="0" indent="-228600" algn="l" rtl="0">
              <a:lnSpc>
                <a:spcPct val="120000"/>
              </a:lnSpc>
              <a:spcBef>
                <a:spcPts val="1000"/>
              </a:spcBef>
              <a:spcAft>
                <a:spcPts val="0"/>
              </a:spcAft>
              <a:buSzPts val="2000"/>
              <a:buChar char="•"/>
            </a:pPr>
            <a:r>
              <a:rPr lang="en-US"/>
              <a:t>Run it using command in terminal with dWithHistory.</a:t>
            </a:r>
            <a:endParaRPr/>
          </a:p>
          <a:p>
            <a:pPr marL="228600" lvl="0" indent="-228600" algn="l" rtl="0">
              <a:lnSpc>
                <a:spcPct val="120000"/>
              </a:lnSpc>
              <a:spcBef>
                <a:spcPts val="1000"/>
              </a:spcBef>
              <a:spcAft>
                <a:spcPts val="0"/>
              </a:spcAft>
              <a:buSzPts val="2000"/>
              <a:buChar char="•"/>
            </a:pPr>
            <a:r>
              <a:rPr lang="en-US"/>
              <a:t>Results analyzed.</a:t>
            </a:r>
            <a:endParaRPr/>
          </a:p>
          <a:p>
            <a:pPr marL="228600" lvl="0" indent="-101600" algn="l" rtl="0">
              <a:lnSpc>
                <a:spcPct val="120000"/>
              </a:lnSpc>
              <a:spcBef>
                <a:spcPts val="1000"/>
              </a:spcBef>
              <a:spcAft>
                <a:spcPts val="0"/>
              </a:spcAft>
              <a:buSzPts val="2000"/>
              <a:buNone/>
            </a:pPr>
            <a:endParaRPr/>
          </a:p>
        </p:txBody>
      </p:sp>
    </p:spTree>
  </p:cSld>
  <p:clrMapOvr>
    <a:masterClrMapping/>
  </p:clrMapOvr>
</p:sld>
</file>

<file path=ppt/theme/theme1.xml><?xml version="1.0" encoding="utf-8"?>
<a:theme xmlns:a="http://schemas.openxmlformats.org/drawingml/2006/main"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913</Words>
  <Application>Microsoft Macintosh PowerPoint</Application>
  <PresentationFormat>Widescreen</PresentationFormat>
  <Paragraphs>146</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Gill Sans</vt:lpstr>
      <vt:lpstr>Gallery</vt:lpstr>
      <vt:lpstr>SOEN 6611-SOFTWARE MEASUREMENT Team M</vt:lpstr>
      <vt:lpstr>GOAL ?</vt:lpstr>
      <vt:lpstr>PROJECTS:</vt:lpstr>
      <vt:lpstr>SETTING UP THE ENVIRONMENT PROJECT</vt:lpstr>
      <vt:lpstr>METRIC 1,2  AND 4: STATEMENT COVERAGE, BRANCH COVERAGE, CYCLOMATIC COMPLEXITY</vt:lpstr>
      <vt:lpstr>CHALLENGES</vt:lpstr>
      <vt:lpstr>M3-MUTATION TESTING</vt:lpstr>
      <vt:lpstr>CHALLENGES</vt:lpstr>
      <vt:lpstr>IMPLEMENTING PITEST</vt:lpstr>
      <vt:lpstr>PowerPoint Presentation</vt:lpstr>
      <vt:lpstr>METRIC 5: ADAPTIVE MAINTENANCE EFFORT MODEL </vt:lpstr>
      <vt:lpstr>APPROACH</vt:lpstr>
      <vt:lpstr>CLOC</vt:lpstr>
      <vt:lpstr>METRIC 6: Defect Density </vt:lpstr>
      <vt:lpstr>Correlation Between Metrics Metric 1 and 2</vt:lpstr>
      <vt:lpstr>Metric 1 and 3 Apache Commons Math </vt:lpstr>
      <vt:lpstr>Metric 1 and 4 Apache Commons Math </vt:lpstr>
      <vt:lpstr>Metric 2 and 3  Apache Commons Math </vt:lpstr>
      <vt:lpstr>Metric 2 and 4  Apache Commons Math </vt:lpstr>
      <vt:lpstr>Metric 3 and 4 Apache Commons Math </vt:lpstr>
      <vt:lpstr>Metric 5 and 6 - Apache Commons File Upload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SOEN 6611-SOFTWARE MEASUREMENT Team M</dc:title>
  <dc:creator>Microsoft Office User</dc:creator>
  <cp:lastModifiedBy>Yash Golwala</cp:lastModifiedBy>
  <cp:revision>1</cp:revision>
  <dcterms:created xsi:type="dcterms:W3CDTF">2019-06-08T20:47:09Z</dcterms:created>
  <dcterms:modified xsi:type="dcterms:W3CDTF">2019-06-13T03:47:26Z</dcterms:modified>
</cp:coreProperties>
</file>