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Arimo"/>
      <p:regular r:id="rId25"/>
      <p:bold r:id="rId26"/>
      <p:italic r:id="rId27"/>
      <p:boldItalic r:id="rId28"/>
    </p:embeddedFont>
    <p:embeddedFont>
      <p:font typeface="JetBrains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3" roundtripDataSignature="AMtx7mgQNkLeRGJHkV27T/0nWnI2QTBm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2443AC-FB5F-431F-9A34-CEBBDAF1662B}">
  <a:tblStyle styleId="{282443AC-FB5F-431F-9A34-CEBBDAF166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rimo-bold.fntdata"/><Relationship Id="rId25" Type="http://schemas.openxmlformats.org/officeDocument/2006/relationships/font" Target="fonts/Arimo-regular.fntdata"/><Relationship Id="rId28" Type="http://schemas.openxmlformats.org/officeDocument/2006/relationships/font" Target="fonts/Arimo-boldItalic.fntdata"/><Relationship Id="rId27" Type="http://schemas.openxmlformats.org/officeDocument/2006/relationships/font" Target="fonts/Arim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etBrains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etBrainsMono-italic.fntdata"/><Relationship Id="rId30" Type="http://schemas.openxmlformats.org/officeDocument/2006/relationships/font" Target="fonts/JetBrainsMono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JetBrains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200631f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31200631ff8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200631ff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31200631ff8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a65523a8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0" name="Google Shape;150;g31a65523a8e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200631ff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31200631ff8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200631ff8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g31200631ff8_2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200631ff8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31200631ff8_2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a65523a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31a65523a8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200631f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31200631ff8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cff1dece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3cff1dec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24e5859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3524e5859b8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0" name="Google Shape;13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200631ff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g31200631ff8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" name="Google Shape;2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it-academy.by/course/front-end-developer/fd1-razrabotka-veb-saytov-s-ispolzovaniem-html-css-i-javascript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eveloper.mozilla.org/ru/docs/Learn/Getting_started_with_the_web" TargetMode="External"/><Relationship Id="rId4" Type="http://schemas.openxmlformats.org/officeDocument/2006/relationships/hyperlink" Target="https://developer.mozilla.org/ru/docs/Learn/Getting_started_with_the_web" TargetMode="External"/><Relationship Id="rId5" Type="http://schemas.openxmlformats.org/officeDocument/2006/relationships/hyperlink" Target="https://git-scm.com/book/ru/v2/%D0%92%D0%B2%D0%B5%D0%B4%D0%B5%D0%BD%D0%B8%D0%B5-%D0%9E-%D1%81%D0%B8%D1%81%D1%82%D0%B5%D0%BC%D0%B5-%D0%BA%D0%BE%D0%BD%D1%82%D1%80%D0%BE%D0%BB%D1%8F-%D0%B2%D0%B5%D1%80%D1%81%D0%B8%D0%B9" TargetMode="External"/><Relationship Id="rId6" Type="http://schemas.openxmlformats.org/officeDocument/2006/relationships/hyperlink" Target="https://www.atlassian.com/ru/git/tutorials/what-is-gi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youtu.be/4ps4AJtBHd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451650" y="1608625"/>
            <a:ext cx="90051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hlink"/>
                </a:solidFill>
                <a:highlight>
                  <a:srgbClr val="F0F0F0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Разработка веб-сайтов с использованием HTML, CSS и JavaScript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1660" y="3428999"/>
            <a:ext cx="9144000" cy="52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Тренер: </a:t>
            </a: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Гасилов Михаил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51660" y="3950074"/>
            <a:ext cx="9144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Занятие 1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200631ff8_0_25"/>
          <p:cNvSpPr txBox="1"/>
          <p:nvPr/>
        </p:nvSpPr>
        <p:spPr>
          <a:xfrm>
            <a:off x="450025" y="459800"/>
            <a:ext cx="56352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D5B7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* </a:t>
            </a: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800">
              <a:solidFill>
                <a:srgbClr val="BCBEC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800">
                <a:solidFill>
                  <a:srgbClr val="BABAB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margin</a:t>
            </a: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 sz="1800">
                <a:solidFill>
                  <a:srgbClr val="2AACB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800">
              <a:solidFill>
                <a:srgbClr val="BCBEC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800">
                <a:solidFill>
                  <a:srgbClr val="BABAB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padding</a:t>
            </a: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 sz="1800">
                <a:solidFill>
                  <a:srgbClr val="2AACB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800">
              <a:solidFill>
                <a:srgbClr val="BCBEC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800">
                <a:solidFill>
                  <a:srgbClr val="BABAB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box-sizing</a:t>
            </a: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 sz="1800">
                <a:solidFill>
                  <a:srgbClr val="6AAB7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border-box</a:t>
            </a: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800">
              <a:solidFill>
                <a:srgbClr val="BCBEC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1800">
              <a:solidFill>
                <a:srgbClr val="BCBEC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BCBEC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BCBEC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lang="en-US" sz="1800">
                <a:solidFill>
                  <a:srgbClr val="D5B7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wrapper </a:t>
            </a: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800">
              <a:solidFill>
                <a:srgbClr val="BCBEC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800">
                <a:solidFill>
                  <a:srgbClr val="BABAB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border-radius</a:t>
            </a: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 sz="1800">
                <a:solidFill>
                  <a:srgbClr val="2AACB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r>
              <a:rPr lang="en-US" sz="1800">
                <a:solidFill>
                  <a:srgbClr val="6AAB7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px</a:t>
            </a: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800">
              <a:solidFill>
                <a:srgbClr val="BCBEC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800">
                <a:solidFill>
                  <a:srgbClr val="BABAB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background-color</a:t>
            </a: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 sz="1800">
                <a:solidFill>
                  <a:srgbClr val="6AAB7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bisque</a:t>
            </a: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800">
              <a:solidFill>
                <a:srgbClr val="BCBEC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800">
                <a:solidFill>
                  <a:srgbClr val="BABAB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padding</a:t>
            </a: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 sz="1800">
                <a:solidFill>
                  <a:srgbClr val="2AACB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r>
              <a:rPr lang="en-US" sz="1800">
                <a:solidFill>
                  <a:srgbClr val="6AAB7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px</a:t>
            </a: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800">
              <a:solidFill>
                <a:srgbClr val="BCBEC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1800">
              <a:solidFill>
                <a:srgbClr val="BCBEC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BCBEC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#</a:t>
            </a:r>
            <a:r>
              <a:rPr lang="en-US" sz="1800">
                <a:solidFill>
                  <a:srgbClr val="D5B7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content </a:t>
            </a: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endParaRPr sz="1800">
              <a:solidFill>
                <a:srgbClr val="BCBEC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800">
                <a:solidFill>
                  <a:srgbClr val="BABAB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border-radius</a:t>
            </a: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 sz="1800">
                <a:solidFill>
                  <a:srgbClr val="2AACB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r>
              <a:rPr lang="en-US" sz="1800">
                <a:solidFill>
                  <a:srgbClr val="6AAB7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px</a:t>
            </a: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800">
              <a:solidFill>
                <a:srgbClr val="BCBEC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800">
                <a:solidFill>
                  <a:srgbClr val="BABAB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background-color</a:t>
            </a: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 sz="1800">
                <a:solidFill>
                  <a:srgbClr val="6AAB7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cornsilk</a:t>
            </a: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800">
              <a:solidFill>
                <a:srgbClr val="BCBEC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800">
                <a:solidFill>
                  <a:srgbClr val="BABAB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padding</a:t>
            </a: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 sz="1800">
                <a:solidFill>
                  <a:srgbClr val="2AACB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r>
              <a:rPr lang="en-US" sz="1800">
                <a:solidFill>
                  <a:srgbClr val="6AAB7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px</a:t>
            </a: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800">
              <a:solidFill>
                <a:srgbClr val="BCBEC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1800">
                <a:solidFill>
                  <a:srgbClr val="BABAB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position</a:t>
            </a: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 sz="1800">
                <a:solidFill>
                  <a:srgbClr val="6AAB7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relative</a:t>
            </a: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endParaRPr sz="1800">
              <a:solidFill>
                <a:srgbClr val="BCBEC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1800">
              <a:solidFill>
                <a:srgbClr val="BCBEC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200631ff8_0_28"/>
          <p:cNvSpPr txBox="1"/>
          <p:nvPr/>
        </p:nvSpPr>
        <p:spPr>
          <a:xfrm>
            <a:off x="459775" y="450050"/>
            <a:ext cx="11397300" cy="30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CF8E6D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function </a:t>
            </a:r>
            <a:r>
              <a:rPr lang="en-US" sz="2100">
                <a:solidFill>
                  <a:srgbClr val="56A8F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deleteSavedRequest</a:t>
            </a:r>
            <a:r>
              <a:rPr lang="en-US" sz="21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(id) {</a:t>
            </a:r>
            <a:endParaRPr sz="2100">
              <a:solidFill>
                <a:srgbClr val="BCBEC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2100">
                <a:solidFill>
                  <a:srgbClr val="56A8F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fetch</a:t>
            </a:r>
            <a:r>
              <a:rPr lang="en-US" sz="21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lang="en-US" sz="2100">
                <a:solidFill>
                  <a:srgbClr val="6AAB7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`/delete-request/</a:t>
            </a:r>
            <a:r>
              <a:rPr lang="en-US" sz="21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${id}</a:t>
            </a:r>
            <a:r>
              <a:rPr lang="en-US" sz="2100">
                <a:solidFill>
                  <a:srgbClr val="6AAB7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`</a:t>
            </a:r>
            <a:r>
              <a:rPr lang="en-US" sz="21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{</a:t>
            </a:r>
            <a:endParaRPr sz="2100">
              <a:solidFill>
                <a:srgbClr val="BCBEC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</a:t>
            </a:r>
            <a:r>
              <a:rPr lang="en-US" sz="2100">
                <a:solidFill>
                  <a:srgbClr val="C77D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method</a:t>
            </a:r>
            <a:r>
              <a:rPr lang="en-US" sz="21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 sz="2100">
                <a:solidFill>
                  <a:srgbClr val="6AAB7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'DELETE'</a:t>
            </a:r>
            <a:r>
              <a:rPr lang="en-US" sz="21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</a:t>
            </a:r>
            <a:endParaRPr sz="2100">
              <a:solidFill>
                <a:srgbClr val="BCBEC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</a:t>
            </a:r>
            <a:r>
              <a:rPr lang="en-US" sz="2100">
                <a:solidFill>
                  <a:srgbClr val="C77DB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headers</a:t>
            </a:r>
            <a:r>
              <a:rPr lang="en-US" sz="21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{</a:t>
            </a:r>
            <a:endParaRPr sz="2100">
              <a:solidFill>
                <a:srgbClr val="BCBEC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</a:t>
            </a:r>
            <a:r>
              <a:rPr lang="en-US" sz="2100">
                <a:solidFill>
                  <a:srgbClr val="6AAB7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'Content-Type'</a:t>
            </a:r>
            <a:r>
              <a:rPr lang="en-US" sz="21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: </a:t>
            </a:r>
            <a:r>
              <a:rPr lang="en-US" sz="2100">
                <a:solidFill>
                  <a:srgbClr val="6AAB7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'application/json'</a:t>
            </a:r>
            <a:endParaRPr sz="2100">
              <a:solidFill>
                <a:srgbClr val="7A7E8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7A7E8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</a:t>
            </a:r>
            <a:r>
              <a:rPr lang="en-US" sz="21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},</a:t>
            </a:r>
            <a:endParaRPr sz="2100">
              <a:solidFill>
                <a:srgbClr val="BCBEC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}).</a:t>
            </a:r>
            <a:r>
              <a:rPr lang="en-US" sz="2100">
                <a:solidFill>
                  <a:srgbClr val="56A8F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then</a:t>
            </a:r>
            <a:r>
              <a:rPr lang="en-US" sz="21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(res =&gt; res.</a:t>
            </a:r>
            <a:r>
              <a:rPr lang="en-US" sz="2100">
                <a:solidFill>
                  <a:srgbClr val="56A8F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json</a:t>
            </a:r>
            <a:r>
              <a:rPr lang="en-US" sz="21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()).</a:t>
            </a:r>
            <a:r>
              <a:rPr lang="en-US" sz="2100">
                <a:solidFill>
                  <a:srgbClr val="56A8F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then</a:t>
            </a:r>
            <a:r>
              <a:rPr lang="en-US" sz="21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(res =&gt; </a:t>
            </a:r>
            <a:r>
              <a:rPr lang="en-US" sz="2100">
                <a:solidFill>
                  <a:srgbClr val="56A8F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renderSavedRequests</a:t>
            </a:r>
            <a:r>
              <a:rPr lang="en-US" sz="21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(res))</a:t>
            </a:r>
            <a:endParaRPr sz="2100">
              <a:solidFill>
                <a:srgbClr val="BCBEC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sz="2100">
              <a:solidFill>
                <a:srgbClr val="BCBEC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a65523a8e_0_8"/>
          <p:cNvSpPr txBox="1"/>
          <p:nvPr/>
        </p:nvSpPr>
        <p:spPr>
          <a:xfrm>
            <a:off x="449400" y="449400"/>
            <a:ext cx="80109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WebStorm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PyCharm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IntelliJ IDEA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PhpStorm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Visual Studio Code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Visual Studio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Sublime Text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Eclipse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Atom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Apache NetBeans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Vim</a:t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id="153" name="Google Shape;153;g31a65523a8e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925" y="449400"/>
            <a:ext cx="7006300" cy="440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31200631ff8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2157413"/>
            <a:ext cx="6096000" cy="25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200631ff8_2_17"/>
          <p:cNvSpPr txBox="1"/>
          <p:nvPr>
            <p:ph idx="4294967295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4" name="Google Shape;164;g31200631ff8_2_17"/>
          <p:cNvSpPr txBox="1"/>
          <p:nvPr/>
        </p:nvSpPr>
        <p:spPr>
          <a:xfrm>
            <a:off x="461425" y="1719400"/>
            <a:ext cx="105996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Зарегистрироваться на GitHub. Создать репозиторий. Добавить в 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коллабораторы</a:t>
            </a: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mhasilau и установить в качестве ревьюера на пулл реквест. В ПР можно добавить HTML страничку или текстовый документ с описанием репозитория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200631ff8_2_7"/>
          <p:cNvSpPr txBox="1"/>
          <p:nvPr>
            <p:ph idx="4294967295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Полезные ссылки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70" name="Google Shape;170;g31200631ff8_2_7"/>
          <p:cNvSpPr txBox="1"/>
          <p:nvPr/>
        </p:nvSpPr>
        <p:spPr>
          <a:xfrm>
            <a:off x="461425" y="1611925"/>
            <a:ext cx="7942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Введение в веб-разработку</a:t>
            </a:r>
            <a:br>
              <a:rPr lang="en-US" sz="2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25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Введение в веб-разработку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Введение в Git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Основы работы с Git</a:t>
            </a:r>
            <a:endParaRPr sz="2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a65523a8e_0_0"/>
          <p:cNvSpPr txBox="1"/>
          <p:nvPr>
            <p:ph type="title"/>
          </p:nvPr>
        </p:nvSpPr>
        <p:spPr>
          <a:xfrm>
            <a:off x="1155632" y="731226"/>
            <a:ext cx="56673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mo"/>
              <a:buNone/>
            </a:pPr>
            <a:r>
              <a:rPr lang="en-US" sz="3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Организационное собрание</a:t>
            </a:r>
            <a:endParaRPr sz="31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2" name="Google Shape;92;g31a65523a8e_0_0"/>
          <p:cNvSpPr txBox="1"/>
          <p:nvPr>
            <p:ph idx="2" type="body"/>
          </p:nvPr>
        </p:nvSpPr>
        <p:spPr>
          <a:xfrm>
            <a:off x="1555775" y="1507996"/>
            <a:ext cx="9291600" cy="3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https://youtu.be/4ps4AJtBHd8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200631ff8_0_2"/>
          <p:cNvSpPr txBox="1"/>
          <p:nvPr>
            <p:ph idx="1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План занятия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8" name="Google Shape;98;g31200631ff8_0_2"/>
          <p:cNvSpPr txBox="1"/>
          <p:nvPr/>
        </p:nvSpPr>
        <p:spPr>
          <a:xfrm>
            <a:off x="461425" y="1390549"/>
            <a:ext cx="9144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Знакомство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Что такое HTML, CSS и JavaScript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Роль каждой технологии в веб-разработке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Структура HTML-документа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Среда разработки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Основные понятия Git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Установка и настройка Git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Создание репозитория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Базовые команды (add, commit, push, pull)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cff1decea_0_0"/>
          <p:cNvSpPr txBox="1"/>
          <p:nvPr>
            <p:ph idx="1" type="body"/>
          </p:nvPr>
        </p:nvSpPr>
        <p:spPr>
          <a:xfrm>
            <a:off x="4396150" y="449875"/>
            <a:ext cx="7072800" cy="62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909"/>
              <a:buNone/>
            </a:pPr>
            <a:br>
              <a:rPr lang="en-US" sz="1800">
                <a:solidFill>
                  <a:schemeClr val="lt1"/>
                </a:solidFill>
              </a:rPr>
            </a:br>
            <a:r>
              <a:rPr lang="en-US" sz="31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Гасилов Михаил</a:t>
            </a:r>
            <a:endParaRPr sz="3100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909"/>
              <a:buNone/>
            </a:pPr>
            <a:br>
              <a:rPr lang="en-US" sz="900">
                <a:solidFill>
                  <a:schemeClr val="lt1"/>
                </a:solidFill>
              </a:rPr>
            </a:b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Опыт работы:</a:t>
            </a:r>
            <a:endParaRPr sz="2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Char char="-"/>
            </a:pP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инженер-электроник;</a:t>
            </a:r>
            <a:endParaRPr sz="2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Char char="-"/>
            </a:pP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системный администратор;</a:t>
            </a:r>
            <a:endParaRPr sz="2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Char char="-"/>
            </a:pP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фронтенд разработчик</a:t>
            </a:r>
            <a:endParaRPr b="1" sz="2800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909"/>
              <a:buNone/>
            </a:pPr>
            <a:br>
              <a:rPr lang="en-US" sz="900">
                <a:solidFill>
                  <a:schemeClr val="lt1"/>
                </a:solidFill>
              </a:rPr>
            </a:b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Образование:</a:t>
            </a:r>
            <a:endParaRPr sz="2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Char char="-"/>
            </a:pP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ГТЭК ПОИТ (техник-программист)</a:t>
            </a:r>
            <a:endParaRPr sz="2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rebuchet MS"/>
              <a:buChar char="-"/>
            </a:pP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БГУИР ПОИТ (инженер-программист)</a:t>
            </a:r>
            <a:endParaRPr sz="2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Тренер IT Academy с 2021 года</a:t>
            </a:r>
            <a:endParaRPr sz="2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286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909"/>
              <a:buNone/>
            </a:pPr>
            <a:br>
              <a:rPr lang="en-US" sz="900">
                <a:solidFill>
                  <a:schemeClr val="lt1"/>
                </a:solidFill>
              </a:rPr>
            </a:br>
            <a:r>
              <a:rPr b="1" lang="en-US" sz="2800">
                <a:solidFill>
                  <a:schemeClr val="lt1"/>
                </a:solidFill>
              </a:rPr>
              <a:t>Контакты </a:t>
            </a:r>
            <a:br>
              <a:rPr lang="en-US" sz="2800">
                <a:solidFill>
                  <a:schemeClr val="lt1"/>
                </a:solidFill>
              </a:rPr>
            </a:br>
            <a:r>
              <a:rPr lang="en-US" sz="2800">
                <a:solidFill>
                  <a:schemeClr val="lt1"/>
                </a:solidFill>
              </a:rPr>
              <a:t>     @mishok_gml</a:t>
            </a:r>
            <a:endParaRPr sz="2800">
              <a:solidFill>
                <a:schemeClr val="lt1"/>
              </a:solidFill>
            </a:endParaRPr>
          </a:p>
          <a:p>
            <a: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909"/>
              <a:buNone/>
            </a:pPr>
            <a:br>
              <a:rPr lang="en-US" sz="1800">
                <a:solidFill>
                  <a:schemeClr val="lt1"/>
                </a:solidFill>
              </a:rPr>
            </a:br>
            <a:endParaRPr sz="1800">
              <a:solidFill>
                <a:schemeClr val="lt1"/>
              </a:solidFill>
            </a:endParaRPr>
          </a:p>
        </p:txBody>
      </p:sp>
      <p:pic>
        <p:nvPicPr>
          <p:cNvPr id="104" name="Google Shape;104;g23cff1dece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400" y="1094150"/>
            <a:ext cx="2931501" cy="440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23cff1dece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750" y="6207937"/>
            <a:ext cx="293075" cy="29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1155632" y="731226"/>
            <a:ext cx="56673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mo"/>
              <a:buNone/>
            </a:pPr>
            <a:r>
              <a:rPr lang="en-US" sz="3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Давайте знакомиться</a:t>
            </a:r>
            <a:endParaRPr sz="31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1555775" y="1507996"/>
            <a:ext cx="9291600" cy="3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Представьтесь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Расскажите о вашем бэкграунде</a:t>
            </a:r>
            <a:endParaRPr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•"/>
            </a:pP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Как зовут?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•"/>
            </a:pP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Пробовал(а) программирование раньше?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•"/>
            </a:pPr>
            <a:r>
              <a:rPr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Почему frontend?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U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Ожидания от курса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730" y="1345589"/>
            <a:ext cx="1018120" cy="101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7624" y="4011051"/>
            <a:ext cx="2365925" cy="23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24e5859b8_0_6"/>
          <p:cNvSpPr txBox="1"/>
          <p:nvPr>
            <p:ph type="title"/>
          </p:nvPr>
        </p:nvSpPr>
        <p:spPr>
          <a:xfrm>
            <a:off x="1155632" y="731226"/>
            <a:ext cx="56673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mo"/>
              <a:buNone/>
            </a:pPr>
            <a:r>
              <a:rPr lang="en-US" sz="31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Чат группы</a:t>
            </a:r>
            <a:endParaRPr sz="31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9" name="Google Shape;119;g3524e5859b8_0_6"/>
          <p:cNvSpPr txBox="1"/>
          <p:nvPr>
            <p:ph idx="2" type="body"/>
          </p:nvPr>
        </p:nvSpPr>
        <p:spPr>
          <a:xfrm>
            <a:off x="1555775" y="1507996"/>
            <a:ext cx="9291600" cy="3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0" name="Google Shape;120;g3524e5859b8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5201" y="1345624"/>
            <a:ext cx="4561376" cy="456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490192" y="1229249"/>
            <a:ext cx="10828837" cy="639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56"/>
              <a:buFont typeface="Arimo"/>
              <a:buNone/>
            </a:pPr>
            <a:r>
              <a:rPr lang="en-US" sz="32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Структура курса </a:t>
            </a:r>
            <a:endParaRPr sz="3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aphicFrame>
        <p:nvGraphicFramePr>
          <p:cNvPr id="126" name="Google Shape;126;p21"/>
          <p:cNvGraphicFramePr/>
          <p:nvPr/>
        </p:nvGraphicFramePr>
        <p:xfrm>
          <a:off x="2267238" y="2168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{282443AC-FB5F-431F-9A34-CEBBDAF1662B}</a:tableStyleId>
              </a:tblPr>
              <a:tblGrid>
                <a:gridCol w="2424925"/>
                <a:gridCol w="2424925"/>
                <a:gridCol w="2424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>
                          <a:solidFill>
                            <a:schemeClr val="lt1"/>
                          </a:solidFill>
                        </a:rPr>
                        <a:t>Блок 1</a:t>
                      </a:r>
                      <a:endParaRPr sz="3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>
                          <a:solidFill>
                            <a:schemeClr val="lt1"/>
                          </a:solidFill>
                        </a:rPr>
                        <a:t>Блок 2</a:t>
                      </a:r>
                      <a:endParaRPr sz="3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100">
                          <a:solidFill>
                            <a:schemeClr val="lt1"/>
                          </a:solidFill>
                        </a:rPr>
                        <a:t>Блок 3</a:t>
                      </a:r>
                      <a:endParaRPr sz="3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7" name="Google Shape;1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213" y="2824050"/>
            <a:ext cx="7274808" cy="284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671" y="152400"/>
            <a:ext cx="6862657" cy="6553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200631ff8_0_21"/>
          <p:cNvSpPr txBox="1"/>
          <p:nvPr/>
        </p:nvSpPr>
        <p:spPr>
          <a:xfrm>
            <a:off x="459800" y="440250"/>
            <a:ext cx="103017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D5B7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&lt;!doctype </a:t>
            </a:r>
            <a:r>
              <a:rPr lang="en-US" sz="2100">
                <a:solidFill>
                  <a:srgbClr val="BABAB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html</a:t>
            </a:r>
            <a:r>
              <a:rPr lang="en-US" sz="2100">
                <a:solidFill>
                  <a:srgbClr val="D5B7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</a:t>
            </a:r>
            <a:endParaRPr sz="2100">
              <a:solidFill>
                <a:srgbClr val="D5B77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D5B7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&lt;html </a:t>
            </a:r>
            <a:r>
              <a:rPr lang="en-US" sz="2100">
                <a:solidFill>
                  <a:srgbClr val="BABAB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lang</a:t>
            </a:r>
            <a:r>
              <a:rPr lang="en-US" sz="2100">
                <a:solidFill>
                  <a:srgbClr val="6AAB7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="en"</a:t>
            </a:r>
            <a:r>
              <a:rPr lang="en-US" sz="2100">
                <a:solidFill>
                  <a:srgbClr val="D5B7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</a:t>
            </a:r>
            <a:endParaRPr sz="2100">
              <a:solidFill>
                <a:srgbClr val="D5B77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D5B7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&lt;head&gt;</a:t>
            </a:r>
            <a:endParaRPr sz="2100">
              <a:solidFill>
                <a:srgbClr val="D5B77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D5B7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&lt;meta </a:t>
            </a:r>
            <a:r>
              <a:rPr lang="en-US" sz="2100">
                <a:solidFill>
                  <a:srgbClr val="BABAB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charset</a:t>
            </a:r>
            <a:r>
              <a:rPr lang="en-US" sz="2100">
                <a:solidFill>
                  <a:srgbClr val="6AAB7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="UTF-8"</a:t>
            </a:r>
            <a:r>
              <a:rPr lang="en-US" sz="2100">
                <a:solidFill>
                  <a:srgbClr val="D5B7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</a:t>
            </a:r>
            <a:endParaRPr sz="2100">
              <a:solidFill>
                <a:srgbClr val="D5B77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D5B7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&lt;meta </a:t>
            </a:r>
            <a:r>
              <a:rPr lang="en-US" sz="2100">
                <a:solidFill>
                  <a:srgbClr val="BABAB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name</a:t>
            </a:r>
            <a:r>
              <a:rPr lang="en-US" sz="2100">
                <a:solidFill>
                  <a:srgbClr val="6AAB7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="viewport"</a:t>
            </a:r>
            <a:endParaRPr sz="2100">
              <a:solidFill>
                <a:srgbClr val="6AAB73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6AAB7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</a:t>
            </a:r>
            <a:r>
              <a:rPr lang="en-US" sz="2100">
                <a:solidFill>
                  <a:srgbClr val="BABAB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content</a:t>
            </a:r>
            <a:r>
              <a:rPr lang="en-US" sz="2100">
                <a:solidFill>
                  <a:srgbClr val="6AAB7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="width=device-width, user-scalable=no, initial-scale=1.0, maximum-scale=1.0, minimum-scale=1.0"</a:t>
            </a:r>
            <a:r>
              <a:rPr lang="en-US" sz="2100">
                <a:solidFill>
                  <a:srgbClr val="D5B7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</a:t>
            </a:r>
            <a:endParaRPr sz="2100">
              <a:solidFill>
                <a:srgbClr val="D5B77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D5B7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&lt;meta </a:t>
            </a:r>
            <a:r>
              <a:rPr lang="en-US" sz="2100">
                <a:solidFill>
                  <a:srgbClr val="BABAB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http-equiv</a:t>
            </a:r>
            <a:r>
              <a:rPr lang="en-US" sz="2100">
                <a:solidFill>
                  <a:srgbClr val="6AAB7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="X-UA-Compatible" </a:t>
            </a:r>
            <a:r>
              <a:rPr lang="en-US" sz="2100">
                <a:solidFill>
                  <a:srgbClr val="BABAB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content</a:t>
            </a:r>
            <a:r>
              <a:rPr lang="en-US" sz="2100">
                <a:solidFill>
                  <a:srgbClr val="6AAB7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="ie=edge"</a:t>
            </a:r>
            <a:r>
              <a:rPr lang="en-US" sz="2100">
                <a:solidFill>
                  <a:srgbClr val="D5B7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&gt;</a:t>
            </a:r>
            <a:endParaRPr sz="2100">
              <a:solidFill>
                <a:srgbClr val="D5B77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D5B7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&lt;title&gt;</a:t>
            </a:r>
            <a:r>
              <a:rPr lang="en-US" sz="21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Document</a:t>
            </a:r>
            <a:r>
              <a:rPr lang="en-US" sz="2100">
                <a:solidFill>
                  <a:srgbClr val="D5B7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&lt;/title&gt;</a:t>
            </a:r>
            <a:endParaRPr sz="2100">
              <a:solidFill>
                <a:srgbClr val="D5B77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D5B7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&lt;/head&gt;</a:t>
            </a:r>
            <a:endParaRPr sz="2100">
              <a:solidFill>
                <a:srgbClr val="D5B77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D5B7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&lt;body&gt;</a:t>
            </a:r>
            <a:endParaRPr sz="2100">
              <a:solidFill>
                <a:srgbClr val="D5B77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D5B7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</a:t>
            </a:r>
            <a:r>
              <a:rPr lang="en-US" sz="2100">
                <a:solidFill>
                  <a:srgbClr val="BCBEC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Контент</a:t>
            </a:r>
            <a:endParaRPr sz="2100">
              <a:solidFill>
                <a:srgbClr val="BCBEC4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D5B7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&lt;/body&gt;</a:t>
            </a:r>
            <a:endParaRPr sz="2100">
              <a:solidFill>
                <a:srgbClr val="D5B77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rgbClr val="D5B77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&lt;/html&gt;</a:t>
            </a:r>
            <a:endParaRPr sz="2100">
              <a:solidFill>
                <a:srgbClr val="D5B778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66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2022-04-04T15:39:50Z</dcterms:created>
  <dc:creator>Aneliya</dc:creator>
</cp:coreProperties>
</file>