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43A530-4A28-48A1-BBBF-3B6D94FCB2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97B2AC-7B94-429F-87F1-8B894735E0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6B92D1-F864-4150-A5A8-79AB891AFA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083052-62FD-42E4-87EA-C866A356663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B7C2F9-5C11-4779-A4CB-81A9BC2D03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B908CD-3909-405F-8012-32CFD0F554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444F99-1174-405A-AB75-B9AC141F55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096CF6-2924-40CB-9AF6-9E3E6F23CE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3E6B78-0EDB-46B6-8403-7C8DD2C1DE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AFBD30-7AEC-49E4-8706-CFFD28D509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D056B6-DA9E-4E40-A1F0-2A703F1E27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FB1184-42A5-4C08-AA35-2984E50D4E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A8526E-08AE-43E5-8D32-430C0D8715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F44B25-41E0-4BB2-995C-1A5C081D8E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CF23AC-81BC-43FE-8D5F-5704FFE878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96F771-2332-49EE-95BD-BC2C99E63E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BD6B35-D783-4C49-9F44-276F1C4DF1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F6FDBA-C9F9-4582-8FEA-DFF8E0E1D7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9E3384-6142-4E7E-B2BD-A8602A7E2E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493FC7-3B0A-4419-A8CD-B961E1FDF0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537EE2-EE44-4291-9BAB-603BE4E5C3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4DBE8E-F3B7-4DE4-8B8D-E79302652E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31C1BC-360E-45B3-A383-ABDDECAA8A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10972B-B3DC-40F0-9E32-38CE0B7237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1000"/>
          </a:bodyPr>
          <a:p>
            <a:r>
              <a:rPr b="0" lang="ru-RU" sz="60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2BBA29F-3F1B-45B4-BD41-F55DF4D69A9C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FA40BB0-E6FF-4B8E-A92B-2922E1990D3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it-academy.by/course/front-end-developer/fd1-razrabotka-veb-saytov-s-ispolzovaniem-html-css-i-javascript/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1800" y="1608480"/>
            <a:ext cx="9004680" cy="1048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100" spc="-1" strike="noStrike" u="sng">
                <a:solidFill>
                  <a:srgbClr val="0563c1"/>
                </a:solidFill>
                <a:highlight>
                  <a:srgbClr val="f0f0f0"/>
                </a:highlight>
                <a:uFillTx/>
                <a:latin typeface="Arial"/>
                <a:ea typeface="Arial"/>
                <a:hlinkClick r:id="rId1"/>
              </a:rPr>
              <a:t>Разработка веб-сайтов с использованием HTML, CSS и JavaScript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83" name="Google Shape;85;p1"/>
          <p:cNvSpPr/>
          <p:nvPr/>
        </p:nvSpPr>
        <p:spPr>
          <a:xfrm>
            <a:off x="451800" y="3429000"/>
            <a:ext cx="9143640" cy="5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Тренер: Гасилов Михаил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4" name="Google Shape;86;p1"/>
          <p:cNvSpPr/>
          <p:nvPr/>
        </p:nvSpPr>
        <p:spPr>
          <a:xfrm>
            <a:off x="451800" y="3949920"/>
            <a:ext cx="9143640" cy="52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Занятие 16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45;g3282f27bf51_0_24"/>
          <p:cNvSpPr/>
          <p:nvPr/>
        </p:nvSpPr>
        <p:spPr>
          <a:xfrm>
            <a:off x="464040" y="454320"/>
            <a:ext cx="866988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Особенности стрелочных функций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08" name="Google Shape;146;g3282f27bf51_0_24"/>
          <p:cNvSpPr/>
          <p:nvPr/>
        </p:nvSpPr>
        <p:spPr>
          <a:xfrm>
            <a:off x="464040" y="1131480"/>
            <a:ext cx="11112120" cy="18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Стрелочные функции не имеют своего this. Они всегда используют this из внешнего лексического контекста. Это делает их удобными для использования в колбэках и методах, где нужно сохранить контекст.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9" name="Google Shape;147;g3282f27bf51_0_24"/>
          <p:cNvSpPr/>
          <p:nvPr/>
        </p:nvSpPr>
        <p:spPr>
          <a:xfrm>
            <a:off x="3106800" y="3040200"/>
            <a:ext cx="7385040" cy="30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const obj = {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value: 42,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getValue: function() {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setTimeout(() =&gt; {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console.log(this.value); // 42 (контекст сохранен)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}, 1000);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};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obj.getValue();</a:t>
            </a:r>
            <a:endParaRPr b="0" lang="ru-R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52;g3282f27bf51_0_28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Заимствование методов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11" name="Google Shape;153;g3282f27bf51_0_28"/>
          <p:cNvSpPr/>
          <p:nvPr/>
        </p:nvSpPr>
        <p:spPr>
          <a:xfrm>
            <a:off x="351720" y="1260360"/>
            <a:ext cx="1108764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Методы одного объекта можно использовать для другого объекта с помощью call или apply.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12" name="Google Shape;154;g3282f27bf51_0_28"/>
          <p:cNvSpPr/>
          <p:nvPr/>
        </p:nvSpPr>
        <p:spPr>
          <a:xfrm>
            <a:off x="2540160" y="2383560"/>
            <a:ext cx="5890320" cy="33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const car = {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brand: 'Toyota',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getBrand: function() {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return this.brand;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};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const bike = {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brand: 'Harley'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};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console.log(car.getBrand.call(bike)); // Harley</a:t>
            </a:r>
            <a:endParaRPr b="0" lang="ru-R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59;g329efabd5c0_0_8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Классы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14" name="Google Shape;160;g329efabd5c0_0_8"/>
          <p:cNvSpPr/>
          <p:nvPr/>
        </p:nvSpPr>
        <p:spPr>
          <a:xfrm>
            <a:off x="464040" y="1131480"/>
            <a:ext cx="1124892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Классы в JavaScript — это синтаксический сахар над прототипным наследованием. Они предоставляют удобный способ создания объектов с общими свойствами и методами.</a:t>
            </a:r>
            <a:endParaRPr b="0" lang="ru-RU" sz="1900" spc="-1" strike="noStrike">
              <a:latin typeface="Arial"/>
            </a:endParaRPr>
          </a:p>
        </p:txBody>
      </p:sp>
      <p:sp>
        <p:nvSpPr>
          <p:cNvPr id="115" name="Google Shape;161;g329efabd5c0_0_8"/>
          <p:cNvSpPr/>
          <p:nvPr/>
        </p:nvSpPr>
        <p:spPr>
          <a:xfrm>
            <a:off x="5666040" y="2061360"/>
            <a:ext cx="5949360" cy="440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Основные концепции:</a:t>
            </a:r>
            <a:endParaRPr b="0" lang="ru-RU" sz="16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201"/>
              </a:spcBef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Конструктор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ru-RU" sz="1600" spc="-1" strike="noStrike"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ffffff"/>
              </a:buClr>
              <a:buFont typeface="Roboto"/>
              <a:buChar char="○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Метод </a:t>
            </a:r>
            <a:r>
              <a:rPr b="0" lang="en-US" sz="1450" spc="-1" strike="noStrike">
                <a:solidFill>
                  <a:srgbClr val="ffffff"/>
                </a:solidFill>
                <a:latin typeface="Arial"/>
                <a:ea typeface="Arial"/>
              </a:rPr>
              <a:t>constructor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вызывается при создании нового объекта.</a:t>
            </a:r>
            <a:endParaRPr b="0" lang="ru-RU" sz="1600" spc="-1" strike="noStrike">
              <a:latin typeface="Arial"/>
            </a:endParaRPr>
          </a:p>
          <a:p>
            <a:pPr lvl="1" marL="914400" indent="-330120">
              <a:lnSpc>
                <a:spcPct val="115000"/>
              </a:lnSpc>
              <a:buClr>
                <a:srgbClr val="ffffff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Используется для инициализации свойств.</a:t>
            </a:r>
            <a:endParaRPr b="0" lang="ru-RU" sz="16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Методы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ru-RU" sz="1600" spc="-1" strike="noStrike">
              <a:latin typeface="Arial"/>
            </a:endParaRPr>
          </a:p>
          <a:p>
            <a:pPr lvl="1" marL="914400" indent="-330120">
              <a:lnSpc>
                <a:spcPct val="115000"/>
              </a:lnSpc>
              <a:buClr>
                <a:srgbClr val="ffffff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Функции, определенные внутри класса, которые могут быть вызваны на экземплярах класса.</a:t>
            </a:r>
            <a:endParaRPr b="0" lang="ru-RU" sz="16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Статические методы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ru-RU" sz="1600" spc="-1" strike="noStrike">
              <a:latin typeface="Arial"/>
            </a:endParaRPr>
          </a:p>
          <a:p>
            <a:pPr lvl="1" marL="914400" indent="-330120">
              <a:lnSpc>
                <a:spcPct val="115000"/>
              </a:lnSpc>
              <a:buClr>
                <a:srgbClr val="ffffff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Методы, которые принадлежат классу, а не его экземплярам.</a:t>
            </a:r>
            <a:endParaRPr b="0" lang="ru-RU" sz="16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Наследование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ru-RU" sz="1600" spc="-1" strike="noStrike">
              <a:latin typeface="Arial"/>
            </a:endParaRPr>
          </a:p>
          <a:p>
            <a:pPr lvl="1" marL="914400" indent="-330120">
              <a:lnSpc>
                <a:spcPct val="115000"/>
              </a:lnSpc>
              <a:buClr>
                <a:srgbClr val="ffffff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Позволяет создавать подклассы, которые наследуют свойства и методы родительского класса.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16" name="Google Shape;162;g329efabd5c0_0_8"/>
          <p:cNvSpPr/>
          <p:nvPr/>
        </p:nvSpPr>
        <p:spPr>
          <a:xfrm>
            <a:off x="464040" y="2061360"/>
            <a:ext cx="2999520" cy="32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Преимущества классов:</a:t>
            </a:r>
            <a:endParaRPr b="0" lang="ru-RU" sz="16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201"/>
              </a:spcBef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Упрощают создание объектов с общими свойствами и методами.</a:t>
            </a:r>
            <a:endParaRPr b="0" lang="ru-RU" sz="16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Позволяют использовать наследование для повторного использования кода.</a:t>
            </a:r>
            <a:endParaRPr b="0" lang="ru-RU" sz="1600" spc="-1" strike="noStrike"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Делают код более читаемым и структурированным.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67;g329efabd5c0_0_12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Классы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18" name="Google Shape;168;g329efabd5c0_0_12"/>
          <p:cNvSpPr/>
          <p:nvPr/>
        </p:nvSpPr>
        <p:spPr>
          <a:xfrm>
            <a:off x="464040" y="1131480"/>
            <a:ext cx="11166120" cy="137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3660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Объяснение, что такое классы:</a:t>
            </a:r>
            <a:endParaRPr b="0" lang="ru-RU" sz="1700" spc="-1" strike="noStrike">
              <a:latin typeface="Arial"/>
            </a:endParaRPr>
          </a:p>
          <a:p>
            <a:pPr lvl="1" marL="914400" indent="-336600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Классы — это шаблоны для создания объектов.</a:t>
            </a:r>
            <a:endParaRPr b="0" lang="ru-RU" sz="1700" spc="-1" strike="noStrike">
              <a:latin typeface="Arial"/>
            </a:endParaRPr>
          </a:p>
          <a:p>
            <a:pPr lvl="1" marL="914400" indent="-336600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Они encapsulate данные и поведение, связанные с объектом.</a:t>
            </a:r>
            <a:endParaRPr b="0" lang="ru-RU" sz="1700" spc="-1" strike="noStrike">
              <a:latin typeface="Arial"/>
            </a:endParaRPr>
          </a:p>
          <a:p>
            <a:pPr lvl="1" marL="914400" indent="-336600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en-US" sz="1700" spc="-1" strike="noStrike">
                <a:solidFill>
                  <a:srgbClr val="ffffff"/>
                </a:solidFill>
                <a:latin typeface="Arial"/>
                <a:ea typeface="Arial"/>
              </a:rPr>
              <a:t>В JavaScript классы появились в ES6 (синтаксический сахар над прототипами).</a:t>
            </a:r>
            <a:endParaRPr b="0" lang="ru-RU" sz="1700" spc="-1" strike="noStrike">
              <a:latin typeface="Arial"/>
            </a:endParaRPr>
          </a:p>
        </p:txBody>
      </p:sp>
      <p:sp>
        <p:nvSpPr>
          <p:cNvPr id="119" name="Google Shape;169;g329efabd5c0_0_12"/>
          <p:cNvSpPr/>
          <p:nvPr/>
        </p:nvSpPr>
        <p:spPr>
          <a:xfrm>
            <a:off x="2930760" y="2657160"/>
            <a:ext cx="8420760" cy="33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class Person {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constructor(name) {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this.name = name;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greet() {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console.log(`Hello, my name is ${this.name}`);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const alice = new Person('Alice');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alice.greet(); // Hello, my name is Alice</a:t>
            </a:r>
            <a:endParaRPr b="0" lang="ru-R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74;g329efabd5c0_0_16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Конструктор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21" name="Google Shape;175;g329efabd5c0_0_16"/>
          <p:cNvSpPr/>
          <p:nvPr/>
        </p:nvSpPr>
        <p:spPr>
          <a:xfrm>
            <a:off x="464040" y="1131480"/>
            <a:ext cx="11209680" cy="16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Конструктор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ru-RU" sz="2800" spc="-1" strike="noStrike">
              <a:latin typeface="Arial"/>
            </a:endParaRPr>
          </a:p>
          <a:p>
            <a:pPr marL="457200" indent="-406440">
              <a:lnSpc>
                <a:spcPct val="115000"/>
              </a:lnSpc>
              <a:spcBef>
                <a:spcPts val="300"/>
              </a:spcBef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Метод constructor вызывается при создании нового объекта.</a:t>
            </a:r>
            <a:endParaRPr b="0" lang="ru-RU" sz="2800" spc="-1" strike="noStrike">
              <a:latin typeface="Arial"/>
            </a:endParaRPr>
          </a:p>
          <a:p>
            <a:pPr marL="457200" indent="-40644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Используется для инициализации свойств объекта.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22" name="Google Shape;176;g329efabd5c0_0_16"/>
          <p:cNvSpPr/>
          <p:nvPr/>
        </p:nvSpPr>
        <p:spPr>
          <a:xfrm>
            <a:off x="2686680" y="2999160"/>
            <a:ext cx="8669880" cy="31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class Car 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constructor(brand, model) {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this.brand = brand;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this.model = model;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const myCar = new Car('Toyota', 'Corolla');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console.log(myCar.brand); // Toyota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81;g329efabd5c0_0_20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Классы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24" name="Google Shape;182;g329efabd5c0_0_20"/>
          <p:cNvSpPr/>
          <p:nvPr/>
        </p:nvSpPr>
        <p:spPr>
          <a:xfrm>
            <a:off x="464040" y="1131480"/>
            <a:ext cx="11200320" cy="14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Методы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ru-RU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spcBef>
                <a:spcPts val="300"/>
              </a:spcBef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Методы — это функции, определенные внутри класса.</a:t>
            </a:r>
            <a:endParaRPr b="0" lang="ru-RU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Они могут быть вызваны на экземплярах класса.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25" name="Google Shape;183;g329efabd5c0_0_20"/>
          <p:cNvSpPr/>
          <p:nvPr/>
        </p:nvSpPr>
        <p:spPr>
          <a:xfrm>
            <a:off x="2598480" y="2573640"/>
            <a:ext cx="6535440" cy="35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class Car {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constructor(brand, model) {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this.brand = brand;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this.model = model;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displayInfo() {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console.log(`This is a ${this.brand} ${this.model}`);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const myCar = new Car('Toyota', 'Corolla');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myCar.displayInfo(); // This is a Toyota Corolla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88;g329efabd5c0_0_24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Классы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27" name="Google Shape;189;g329efabd5c0_0_24"/>
          <p:cNvSpPr/>
          <p:nvPr/>
        </p:nvSpPr>
        <p:spPr>
          <a:xfrm>
            <a:off x="464040" y="1131480"/>
            <a:ext cx="11248920" cy="14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Статические методы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ru-RU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spcBef>
                <a:spcPts val="300"/>
              </a:spcBef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Статические методы принадлежат классу, а не экземплярам.</a:t>
            </a:r>
            <a:endParaRPr b="0" lang="ru-RU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Вызываются через имя класса.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28" name="Google Shape;190;g329efabd5c0_0_24"/>
          <p:cNvSpPr/>
          <p:nvPr/>
        </p:nvSpPr>
        <p:spPr>
          <a:xfrm>
            <a:off x="2373840" y="3002400"/>
            <a:ext cx="7277760" cy="25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class MathUtils {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static square(x) {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return x * x;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Arial"/>
              </a:rPr>
              <a:t>console.log(MathUtils.square(5)); // 25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95;g329efabd5c0_0_28"/>
          <p:cNvSpPr/>
          <p:nvPr/>
        </p:nvSpPr>
        <p:spPr>
          <a:xfrm>
            <a:off x="464040" y="454320"/>
            <a:ext cx="866988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Наследование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30" name="Google Shape;196;g329efabd5c0_0_28"/>
          <p:cNvSpPr/>
          <p:nvPr/>
        </p:nvSpPr>
        <p:spPr>
          <a:xfrm>
            <a:off x="464040" y="1131480"/>
            <a:ext cx="11004840" cy="14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Ключевое слово extends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ru-RU" sz="2400" spc="-1" strike="noStrike">
              <a:latin typeface="Arial"/>
            </a:endParaRPr>
          </a:p>
          <a:p>
            <a:pPr marL="457200" indent="-380880">
              <a:lnSpc>
                <a:spcPct val="115000"/>
              </a:lnSpc>
              <a:spcBef>
                <a:spcPts val="300"/>
              </a:spcBef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Позволяет создавать подклассы, которые наследуют свойства и методы родительского класса.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31" name="Google Shape;197;g329efabd5c0_0_28"/>
          <p:cNvSpPr/>
          <p:nvPr/>
        </p:nvSpPr>
        <p:spPr>
          <a:xfrm>
            <a:off x="2422800" y="2578680"/>
            <a:ext cx="7825680" cy="38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class Animal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constructor(name)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this.name = name;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speak()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console.log(`${this.name} makes a noise.`);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class Dog extends Animal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speak()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console.log(`${this.name} barks.`);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const dog = new Dog('Rex');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dog.speak(); // Rex barks.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202;g329efabd5c0_0_32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Колбэк-функция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33" name="Google Shape;203;g329efabd5c0_0_32"/>
          <p:cNvSpPr/>
          <p:nvPr/>
        </p:nvSpPr>
        <p:spPr>
          <a:xfrm>
            <a:off x="390600" y="1348200"/>
            <a:ext cx="2999520" cy="28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Вызов родительского метода с </a:t>
            </a:r>
            <a:r>
              <a:rPr b="1" lang="en-US" sz="1750" spc="-1" strike="noStrike">
                <a:solidFill>
                  <a:srgbClr val="ffffff"/>
                </a:solidFill>
                <a:latin typeface="Arial"/>
                <a:ea typeface="Arial"/>
              </a:rPr>
              <a:t>super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ru-RU" sz="1900" spc="-1" strike="noStrike">
              <a:latin typeface="Arial"/>
            </a:endParaRPr>
          </a:p>
          <a:p>
            <a:pPr marL="457200" indent="-304920">
              <a:lnSpc>
                <a:spcPct val="115000"/>
              </a:lnSpc>
              <a:spcBef>
                <a:spcPts val="300"/>
              </a:spcBef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-US" sz="1750" spc="-1" strike="noStrike">
                <a:solidFill>
                  <a:srgbClr val="ffffff"/>
                </a:solidFill>
                <a:latin typeface="Arial"/>
                <a:ea typeface="Arial"/>
              </a:rPr>
              <a:t>super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используется для вызова конструктора или методов родительского класса.</a:t>
            </a:r>
            <a:endParaRPr b="0" lang="ru-RU" sz="1900" spc="-1" strike="noStrike">
              <a:latin typeface="Arial"/>
            </a:endParaRPr>
          </a:p>
        </p:txBody>
      </p:sp>
      <p:sp>
        <p:nvSpPr>
          <p:cNvPr id="134" name="Google Shape;204;g329efabd5c0_0_32"/>
          <p:cNvSpPr/>
          <p:nvPr/>
        </p:nvSpPr>
        <p:spPr>
          <a:xfrm>
            <a:off x="4982400" y="1131480"/>
            <a:ext cx="5753520" cy="50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class Animal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constructor(name)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this.name = name;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speak()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console.log(`${this.name} makes a noise.`);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class Dog extends Animal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speak()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super.speak(); // Вызов метода родительского класса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console.log(`${this.name} barks.`);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const dog = new Dog('Rex');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dog.speak();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// Rex makes a noise.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// Rex barks.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209;g329efabd5c0_0_36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Асинхронный код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36" name="Google Shape;210;g329efabd5c0_0_36"/>
          <p:cNvSpPr/>
          <p:nvPr/>
        </p:nvSpPr>
        <p:spPr>
          <a:xfrm>
            <a:off x="464040" y="1131480"/>
            <a:ext cx="11131920" cy="13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68280">
              <a:lnSpc>
                <a:spcPct val="115000"/>
              </a:lnSpc>
              <a:spcBef>
                <a:spcPts val="300"/>
              </a:spcBef>
              <a:buClr>
                <a:srgbClr val="ffffff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Асинхронный код позволяет выполнять задачи без блокировки основного потока.</a:t>
            </a:r>
            <a:endParaRPr b="0" lang="ru-RU" sz="2200" spc="-1" strike="noStrike"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Примеры асинхронных операций: запросы к серверу, чтение файлов, таймеры.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37" name="Google Shape;211;g329efabd5c0_0_36"/>
          <p:cNvSpPr/>
          <p:nvPr/>
        </p:nvSpPr>
        <p:spPr>
          <a:xfrm>
            <a:off x="3722040" y="3624480"/>
            <a:ext cx="6769800" cy="21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// Синхронный код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console.log('Start');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console.log('Middle');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console.log('End');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// Асинхронный код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console.log('Start');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setTimeout(() =&gt; console.log('Middle'), 1000);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console.log('End');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38" name="Google Shape;212;g329efabd5c0_0_36"/>
          <p:cNvSpPr/>
          <p:nvPr/>
        </p:nvSpPr>
        <p:spPr>
          <a:xfrm>
            <a:off x="464040" y="2305440"/>
            <a:ext cx="11131920" cy="152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Асинхронный код позволяет выполнять задачи, которые могут занять некоторое время (например, запросы к серверу), без блокировки основного потока выполнения программы. Это особенно важно в JavaScript, который является однопоточным.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461520" y="827280"/>
            <a:ext cx="10118520" cy="52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План занятия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86" name="Google Shape;92;g31200631ff8_0_2"/>
          <p:cNvSpPr/>
          <p:nvPr/>
        </p:nvSpPr>
        <p:spPr>
          <a:xfrm>
            <a:off x="461520" y="1390680"/>
            <a:ext cx="9143640" cy="422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 indent="-4064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Классы</a:t>
            </a:r>
            <a:endParaRPr b="0" lang="ru-RU" sz="2800" spc="-1" strike="noStrike">
              <a:latin typeface="Arial"/>
            </a:endParaRPr>
          </a:p>
          <a:p>
            <a:pPr marL="457200" indent="-4064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Работа с контекстом</a:t>
            </a:r>
            <a:endParaRPr b="0" lang="ru-RU" sz="2800" spc="-1" strike="noStrike">
              <a:latin typeface="Arial"/>
            </a:endParaRPr>
          </a:p>
          <a:p>
            <a:pPr marL="457200" indent="-40644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2800" spc="-1" strike="noStrike">
                <a:solidFill>
                  <a:srgbClr val="ffffff"/>
                </a:solidFill>
                <a:latin typeface="Roboto"/>
                <a:ea typeface="Roboto"/>
              </a:rPr>
              <a:t>Асинхронный JavaScript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217;g329efabd5c0_0_40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Промисы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40" name="Google Shape;218;g329efabd5c0_0_40"/>
          <p:cNvSpPr/>
          <p:nvPr/>
        </p:nvSpPr>
        <p:spPr>
          <a:xfrm>
            <a:off x="464040" y="1131480"/>
            <a:ext cx="11180520" cy="91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61800">
              <a:lnSpc>
                <a:spcPct val="115000"/>
              </a:lnSpc>
              <a:spcBef>
                <a:spcPts val="300"/>
              </a:spcBef>
              <a:buClr>
                <a:srgbClr val="ffffff"/>
              </a:buClr>
              <a:buFont typeface="Arial"/>
              <a:buChar char="●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Промисы — это объекты, которые представляют результат асинхронной операции.</a:t>
            </a:r>
            <a:endParaRPr b="0" lang="ru-RU" sz="2100" spc="-1" strike="noStrike"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У промиса есть три состояния: </a:t>
            </a:r>
            <a:r>
              <a:rPr b="0" lang="en-US" sz="1950" spc="-1" strike="noStrike">
                <a:solidFill>
                  <a:srgbClr val="ffffff"/>
                </a:solidFill>
                <a:latin typeface="Arial"/>
                <a:ea typeface="Arial"/>
              </a:rPr>
              <a:t>pending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, </a:t>
            </a:r>
            <a:r>
              <a:rPr b="0" lang="en-US" sz="1950" spc="-1" strike="noStrike">
                <a:solidFill>
                  <a:srgbClr val="ffffff"/>
                </a:solidFill>
                <a:latin typeface="Arial"/>
                <a:ea typeface="Arial"/>
              </a:rPr>
              <a:t>fulfilled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, </a:t>
            </a:r>
            <a:r>
              <a:rPr b="0" lang="en-US" sz="1950" spc="-1" strike="noStrike">
                <a:solidFill>
                  <a:srgbClr val="ffffff"/>
                </a:solidFill>
                <a:latin typeface="Arial"/>
                <a:ea typeface="Arial"/>
              </a:rPr>
              <a:t>rejected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ru-RU" sz="2100" spc="-1" strike="noStrike">
              <a:latin typeface="Arial"/>
            </a:endParaRPr>
          </a:p>
        </p:txBody>
      </p:sp>
      <p:sp>
        <p:nvSpPr>
          <p:cNvPr id="141" name="Google Shape;219;g329efabd5c0_0_40"/>
          <p:cNvSpPr/>
          <p:nvPr/>
        </p:nvSpPr>
        <p:spPr>
          <a:xfrm>
            <a:off x="5792400" y="2276280"/>
            <a:ext cx="6106320" cy="40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function fetchData()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return new Promise((resolve, reject) =&gt;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setTimeout(() =&gt;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const data = { name: 'Alice', age: 25 };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resolve(data);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}, 1000);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});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fetchData()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.then((data) =&gt;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console.log(data); // { name: 'Alice', age: 25 }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})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.catch((error) =&gt; {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console.error(error);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});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42" name="Google Shape;220;g329efabd5c0_0_40"/>
          <p:cNvSpPr/>
          <p:nvPr/>
        </p:nvSpPr>
        <p:spPr>
          <a:xfrm>
            <a:off x="464040" y="2276280"/>
            <a:ext cx="2999520" cy="23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fetchData()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.then((data) =&gt; processData(data))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.then((processedData) =&gt; saveData(processedData))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.then((result) =&gt; console.log(result))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.catch((error) =&gt; console.error(error));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225;g329efabd5c0_0_44"/>
          <p:cNvSpPr/>
          <p:nvPr/>
        </p:nvSpPr>
        <p:spPr>
          <a:xfrm>
            <a:off x="464040" y="454320"/>
            <a:ext cx="866988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async/await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44" name="Google Shape;226;g329efabd5c0_0_44"/>
          <p:cNvSpPr/>
          <p:nvPr/>
        </p:nvSpPr>
        <p:spPr>
          <a:xfrm>
            <a:off x="464040" y="1131480"/>
            <a:ext cx="11239200" cy="102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04920">
              <a:lnSpc>
                <a:spcPct val="115000"/>
              </a:lnSpc>
              <a:spcBef>
                <a:spcPts val="300"/>
              </a:spcBef>
              <a:buClr>
                <a:srgbClr val="ffffff"/>
              </a:buClr>
              <a:buFont typeface="Roboto"/>
              <a:buChar char="●"/>
            </a:pPr>
            <a:r>
              <a:rPr b="0" lang="en-US" sz="1450" spc="-1" strike="noStrike">
                <a:solidFill>
                  <a:srgbClr val="ffffff"/>
                </a:solidFill>
                <a:latin typeface="Arial"/>
                <a:ea typeface="Arial"/>
              </a:rPr>
              <a:t>async/await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— это синтаксический сахар над промисами, который делает асинхронный код более читаемым.</a:t>
            </a:r>
            <a:endParaRPr b="0" lang="ru-RU" sz="1600" spc="-1" strike="noStrike"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450" spc="-1" strike="noStrike">
                <a:solidFill>
                  <a:srgbClr val="ffffff"/>
                </a:solidFill>
                <a:latin typeface="Arial"/>
                <a:ea typeface="Arial"/>
              </a:rPr>
              <a:t>async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указывает, что функция возвращает промис.</a:t>
            </a:r>
            <a:endParaRPr b="0" lang="ru-RU" sz="1600" spc="-1" strike="noStrike">
              <a:latin typeface="Arial"/>
            </a:endParaRPr>
          </a:p>
          <a:p>
            <a:pPr marL="457200" indent="-30492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US" sz="1450" spc="-1" strike="noStrike">
                <a:solidFill>
                  <a:srgbClr val="ffffff"/>
                </a:solidFill>
                <a:latin typeface="Arial"/>
                <a:ea typeface="Arial"/>
              </a:rPr>
              <a:t>await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Arial"/>
              </a:rPr>
              <a:t> приостанавливает выполнение функции до завершения промиса.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45" name="Google Shape;227;g329efabd5c0_0_44"/>
          <p:cNvSpPr/>
          <p:nvPr/>
        </p:nvSpPr>
        <p:spPr>
          <a:xfrm>
            <a:off x="5412240" y="2499120"/>
            <a:ext cx="5949360" cy="42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async function fetchData()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return new Promise((resolve) =&gt;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setTimeout(() =&gt;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const data = { name: 'Alice', age: 25 };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resolve(data);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}, 1000);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async function main()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try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const data = await fetchData();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console.log(data); // { name: 'Alice', age: 25 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 catch (error)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console.error(error);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main();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46" name="Google Shape;228;g329efabd5c0_0_44"/>
          <p:cNvSpPr/>
          <p:nvPr/>
        </p:nvSpPr>
        <p:spPr>
          <a:xfrm>
            <a:off x="762120" y="2423880"/>
            <a:ext cx="2999520" cy="38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async function fetchData()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throw new Error('Something went wrong');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async function main()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try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const data = await fetchData();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console.log(data);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 catch (error)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console.error('Error:', error.message); // Error: Something went wrong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main();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233;g329efabd5c0_0_154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Пример 1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48" name="Google Shape;234;g329efabd5c0_0_154"/>
          <p:cNvSpPr/>
          <p:nvPr/>
        </p:nvSpPr>
        <p:spPr>
          <a:xfrm>
            <a:off x="464040" y="1131480"/>
            <a:ext cx="1115136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Пример 1: Асинхронный запрос к API с использованием </a:t>
            </a:r>
            <a:r>
              <a:rPr b="0" lang="en-US" sz="2150" spc="-1" strike="noStrike">
                <a:solidFill>
                  <a:srgbClr val="ffffff"/>
                </a:solidFill>
                <a:latin typeface="Arial"/>
                <a:ea typeface="Arial"/>
              </a:rPr>
              <a:t>fetch</a:t>
            </a: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 и </a:t>
            </a:r>
            <a:r>
              <a:rPr b="0" lang="en-US" sz="2150" spc="-1" strike="noStrike">
                <a:solidFill>
                  <a:srgbClr val="ffffff"/>
                </a:solidFill>
                <a:latin typeface="Arial"/>
                <a:ea typeface="Arial"/>
              </a:rPr>
              <a:t>async/await</a:t>
            </a:r>
            <a:endParaRPr b="0" lang="ru-RU" sz="2150" spc="-1" strike="noStrike">
              <a:latin typeface="Arial"/>
            </a:endParaRPr>
          </a:p>
        </p:txBody>
      </p:sp>
      <p:sp>
        <p:nvSpPr>
          <p:cNvPr id="149" name="Google Shape;235;g329efabd5c0_0_154"/>
          <p:cNvSpPr/>
          <p:nvPr/>
        </p:nvSpPr>
        <p:spPr>
          <a:xfrm>
            <a:off x="2520360" y="1944000"/>
            <a:ext cx="8293680" cy="40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async function fetchUserData()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try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const response = await fetch('https://jsonplaceholder.typicode.com/users/1');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if (!response.ok)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throw new Error('Network response was not ok');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const user = await response.json();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console.log(user);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} catch (error)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console.error('Error:', error);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fetchUserData();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240;g329efabd5c0_0_158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Пример 2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51" name="Google Shape;241;g329efabd5c0_0_158"/>
          <p:cNvSpPr/>
          <p:nvPr/>
        </p:nvSpPr>
        <p:spPr>
          <a:xfrm>
            <a:off x="464040" y="1131480"/>
            <a:ext cx="1120032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ffffff"/>
                </a:solidFill>
                <a:latin typeface="Arial"/>
                <a:ea typeface="Arial"/>
              </a:rPr>
              <a:t>Последовательное выполнение асинхронных операций</a:t>
            </a:r>
            <a:endParaRPr b="0" lang="ru-RU" sz="2500" spc="-1" strike="noStrike">
              <a:latin typeface="Arial"/>
            </a:endParaRPr>
          </a:p>
        </p:txBody>
      </p:sp>
      <p:sp>
        <p:nvSpPr>
          <p:cNvPr id="152" name="Google Shape;242;g329efabd5c0_0_158"/>
          <p:cNvSpPr/>
          <p:nvPr/>
        </p:nvSpPr>
        <p:spPr>
          <a:xfrm>
            <a:off x="2686680" y="1865880"/>
            <a:ext cx="7424280" cy="38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async function task1()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return new Promise((resolve) =&gt; setTimeout(() =&gt; resolve('Task 1 done'), 1000));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async function task2()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return new Promise((resolve) =&gt; setTimeout(() =&gt; resolve('Task 2 done'), 1000));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async function main()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const result1 = await task1();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console.log(result1); // Task 1 done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const result2 = await task2();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console.log(result2); // Task 2 done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main();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247;g329efabd5c0_0_162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Асинхронный код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54" name="Google Shape;248;g329efabd5c0_0_162"/>
          <p:cNvSpPr/>
          <p:nvPr/>
        </p:nvSpPr>
        <p:spPr>
          <a:xfrm>
            <a:off x="547200" y="1131480"/>
            <a:ext cx="11175480" cy="351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Основные подходы к работе с асинхронностью:</a:t>
            </a:r>
            <a:endParaRPr b="0" lang="ru-RU" sz="2100" spc="-1" strike="noStrike">
              <a:latin typeface="Arial"/>
            </a:endParaRPr>
          </a:p>
          <a:p>
            <a:pPr marL="457200" indent="-361800">
              <a:lnSpc>
                <a:spcPct val="115000"/>
              </a:lnSpc>
              <a:spcBef>
                <a:spcPts val="201"/>
              </a:spcBef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Колбэки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ru-RU" sz="2100" spc="-1" strike="noStrike">
              <a:latin typeface="Arial"/>
            </a:endParaRPr>
          </a:p>
          <a:p>
            <a:pPr lvl="1" marL="914400" indent="-361800">
              <a:lnSpc>
                <a:spcPct val="115000"/>
              </a:lnSpc>
              <a:buClr>
                <a:srgbClr val="ffffff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Простой способ работы с асинхронностью, но может привести к "аду колбэков".</a:t>
            </a:r>
            <a:endParaRPr b="0" lang="ru-RU" sz="2100" spc="-1" strike="noStrike">
              <a:latin typeface="Arial"/>
            </a:endParaRPr>
          </a:p>
          <a:p>
            <a:pPr marL="457200" indent="-361800">
              <a:lnSpc>
                <a:spcPct val="115000"/>
              </a:lnSpc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Промисы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ru-RU" sz="2100" spc="-1" strike="noStrike">
              <a:latin typeface="Arial"/>
            </a:endParaRPr>
          </a:p>
          <a:p>
            <a:pPr lvl="1" marL="914400" indent="-361800">
              <a:lnSpc>
                <a:spcPct val="115000"/>
              </a:lnSpc>
              <a:buClr>
                <a:srgbClr val="ffffff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Более удобный способ работы с асинхронностью, поддерживает цепочки вызовов.</a:t>
            </a:r>
            <a:endParaRPr b="0" lang="ru-RU" sz="2100" spc="-1" strike="noStrike">
              <a:latin typeface="Arial"/>
            </a:endParaRPr>
          </a:p>
          <a:p>
            <a:pPr marL="457200" indent="-361800">
              <a:lnSpc>
                <a:spcPct val="115000"/>
              </a:lnSpc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1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Async/Await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ru-RU" sz="2100" spc="-1" strike="noStrike">
              <a:latin typeface="Arial"/>
            </a:endParaRPr>
          </a:p>
          <a:p>
            <a:pPr lvl="1" marL="914400" indent="-361800">
              <a:lnSpc>
                <a:spcPct val="115000"/>
              </a:lnSpc>
              <a:buClr>
                <a:srgbClr val="ffffff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Современный подход, который делает асинхронный код похожим на синхронный.</a:t>
            </a:r>
            <a:endParaRPr b="0" lang="ru-R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253;g329efabd5c0_0_166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Запросы к серверу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56" name="Google Shape;254;g329efabd5c0_0_166"/>
          <p:cNvSpPr/>
          <p:nvPr/>
        </p:nvSpPr>
        <p:spPr>
          <a:xfrm>
            <a:off x="464040" y="1131480"/>
            <a:ext cx="11043720" cy="12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fetch — это встроенный в браузеры API для выполнения HTTP-запросов. Он возвращает промис, который разрешается в объект Response, представляющий ответ на запрос.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57" name="Google Shape;255;g329efabd5c0_0_166"/>
          <p:cNvSpPr/>
          <p:nvPr/>
        </p:nvSpPr>
        <p:spPr>
          <a:xfrm>
            <a:off x="464040" y="2628000"/>
            <a:ext cx="11043720" cy="270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8088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Основные особенности:</a:t>
            </a:r>
            <a:endParaRPr b="0" lang="ru-RU" sz="2400" spc="-1" strike="noStrike">
              <a:latin typeface="Arial"/>
            </a:endParaRPr>
          </a:p>
          <a:p>
            <a:pPr lvl="1" marL="914400" indent="-38088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Возвращает промис, что позволяет использовать then/catch или async/await.</a:t>
            </a:r>
            <a:endParaRPr b="0" lang="ru-RU" sz="2400" spc="-1" strike="noStrike">
              <a:latin typeface="Arial"/>
            </a:endParaRPr>
          </a:p>
          <a:p>
            <a:pPr lvl="1" marL="914400" indent="-380880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Поддерживает различные типы запросов: GET, POST, PUT, DELETE и другие.</a:t>
            </a:r>
            <a:endParaRPr b="0" lang="ru-RU" sz="2400" spc="-1" strike="noStrike">
              <a:latin typeface="Arial"/>
            </a:endParaRPr>
          </a:p>
          <a:p>
            <a:pPr lvl="1" marL="914400" indent="-380880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Arial"/>
              </a:rPr>
              <a:t>Позволяет работать с заголовками, телом запроса и ответа.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260;g329efabd5c0_0_170"/>
          <p:cNvSpPr/>
          <p:nvPr/>
        </p:nvSpPr>
        <p:spPr>
          <a:xfrm>
            <a:off x="644760" y="791280"/>
            <a:ext cx="5196960" cy="48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fetch('https://jsonplaceholder.typicode.com/posts/1')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.then((response) =&gt; {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if (!response.ok) {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throw new Error('Network response was not ok');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return response.json(); // Парсим JSON из ответа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})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.then((data) =&gt; {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console.log(data); // Выводим данные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})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.catch((error) =&gt; {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console.error('Error:', error);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});</a:t>
            </a:r>
            <a:endParaRPr b="0" lang="ru-RU" sz="1900" spc="-1" strike="noStrike">
              <a:latin typeface="Arial"/>
            </a:endParaRPr>
          </a:p>
        </p:txBody>
      </p:sp>
      <p:sp>
        <p:nvSpPr>
          <p:cNvPr id="159" name="Google Shape;261;g329efabd5c0_0_170"/>
          <p:cNvSpPr/>
          <p:nvPr/>
        </p:nvSpPr>
        <p:spPr>
          <a:xfrm>
            <a:off x="6144840" y="791280"/>
            <a:ext cx="5411880" cy="510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async function fetchData() {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try {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const response = await fetch('https://jsonplaceholder.typicode.com/posts/1');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if (!response.ok) {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throw new Error('Network response was not ok');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const data = await response.json();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console.log(data);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} catch (error) {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console.error('Error:', error);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fetchData();</a:t>
            </a:r>
            <a:endParaRPr b="0" lang="ru-RU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266;g329efabd5c0_0_174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POST запрос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61" name="Google Shape;267;g329efabd5c0_0_174"/>
          <p:cNvSpPr/>
          <p:nvPr/>
        </p:nvSpPr>
        <p:spPr>
          <a:xfrm>
            <a:off x="464040" y="1131480"/>
            <a:ext cx="1132704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Arial"/>
              </a:rPr>
              <a:t>Для отправки данных на сервер (например, JSON) используется метод </a:t>
            </a:r>
            <a:r>
              <a:rPr b="0" lang="en-US" sz="1250" spc="-1" strike="noStrike">
                <a:solidFill>
                  <a:srgbClr val="ffffff"/>
                </a:solidFill>
                <a:latin typeface="Arial"/>
                <a:ea typeface="Arial"/>
              </a:rPr>
              <a:t>POST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Arial"/>
              </a:rPr>
              <a:t>. Нужно указать заголовки и тело запроса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62" name="Google Shape;268;g329efabd5c0_0_174"/>
          <p:cNvSpPr/>
          <p:nvPr/>
        </p:nvSpPr>
        <p:spPr>
          <a:xfrm>
            <a:off x="1049760" y="1599840"/>
            <a:ext cx="9442080" cy="529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async function postData()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const data =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title: 'foo',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body: 'bar',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userId: 1,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};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try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const response = await fetch('https://jsonplaceholder.typicode.com/posts',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method: 'POST', // Метод запроса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headers: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    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'Content-Type': 'application/json', // Указываем тип содержимого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},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body: JSON.stringify(data), // Преобразуем объект в JSON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});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if (!response.ok)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throw new Error('Network response was not ok');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const result = await response.json();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console.log('Success:', result);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} catch (error) {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console.error('Error:', error);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Arial"/>
              </a:rPr>
              <a:t>postData();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273;g329efabd5c0_0_178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Обработка ошибок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64" name="Google Shape;274;g329efabd5c0_0_178"/>
          <p:cNvSpPr/>
          <p:nvPr/>
        </p:nvSpPr>
        <p:spPr>
          <a:xfrm>
            <a:off x="464040" y="1131480"/>
            <a:ext cx="11082960" cy="12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Arial"/>
              </a:rPr>
              <a:t>Ошибки в </a:t>
            </a:r>
            <a:r>
              <a:rPr b="0" lang="en-US" sz="1350" spc="-1" strike="noStrike">
                <a:solidFill>
                  <a:srgbClr val="ffffff"/>
                </a:solidFill>
                <a:latin typeface="Arial"/>
                <a:ea typeface="Arial"/>
              </a:rPr>
              <a:t>fetch</a:t>
            </a: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Arial"/>
              </a:rPr>
              <a:t> могут возникать на разных этапах:</a:t>
            </a:r>
            <a:endParaRPr b="0" lang="ru-RU" sz="1500" spc="-1" strike="noStrike"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Arial"/>
              </a:rPr>
              <a:t>Сетевые ошибки (например, нет соединения).</a:t>
            </a:r>
            <a:endParaRPr b="0" lang="ru-RU" sz="1500" spc="-1" strike="noStrike"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Arial"/>
              </a:rPr>
              <a:t>Ошибки HTTP (например, статус 404 или 500).</a:t>
            </a:r>
            <a:endParaRPr b="0" lang="ru-RU" sz="1500" spc="-1" strike="noStrike"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  <a:ea typeface="Arial"/>
              </a:rPr>
              <a:t>Ошибки парсинга ответа (например, если ответ не JSON).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65" name="Google Shape;275;g329efabd5c0_0_178"/>
          <p:cNvSpPr/>
          <p:nvPr/>
        </p:nvSpPr>
        <p:spPr>
          <a:xfrm>
            <a:off x="2373840" y="2451960"/>
            <a:ext cx="7512120" cy="31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async function fetchData()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try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const response = await fetch('https://jsonplaceholder.typicode.com/invalid-url');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if (!response.ok)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throw new Error(`HTTP error! Status: ${response.status}`);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const data = await response.json();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console.log(data);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 catch (error) {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console.error('Fetch error:', error);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fetchData();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280;g329efabd5c0_0_182"/>
          <p:cNvSpPr/>
          <p:nvPr/>
        </p:nvSpPr>
        <p:spPr>
          <a:xfrm>
            <a:off x="464040" y="454320"/>
            <a:ext cx="866988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AbortController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67" name="Google Shape;281;g329efabd5c0_0_182"/>
          <p:cNvSpPr/>
          <p:nvPr/>
        </p:nvSpPr>
        <p:spPr>
          <a:xfrm>
            <a:off x="464040" y="1201680"/>
            <a:ext cx="11258640" cy="5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Для отмены запроса можно использовать </a:t>
            </a:r>
            <a:r>
              <a:rPr b="0" lang="en-US" sz="2050" spc="-1" strike="noStrike">
                <a:solidFill>
                  <a:srgbClr val="ffffff"/>
                </a:solidFill>
                <a:latin typeface="Arial"/>
                <a:ea typeface="Arial"/>
              </a:rPr>
              <a:t>AbortController</a:t>
            </a:r>
            <a:endParaRPr b="0" lang="ru-RU" sz="2050" spc="-1" strike="noStrike">
              <a:latin typeface="Arial"/>
            </a:endParaRPr>
          </a:p>
        </p:txBody>
      </p:sp>
      <p:sp>
        <p:nvSpPr>
          <p:cNvPr id="168" name="Google Shape;282;g329efabd5c0_0_182"/>
          <p:cNvSpPr/>
          <p:nvPr/>
        </p:nvSpPr>
        <p:spPr>
          <a:xfrm>
            <a:off x="986760" y="1810440"/>
            <a:ext cx="7873920" cy="470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async function fetchWithAbort() {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const controller = new AbortController();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const signal = controller.signal;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setTimeout(() =&gt; controller.abort(), 100); // Отменяем запрос через 100 мс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try {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const response = await fetch('https://jsonplaceholder.typicode.com/posts/1', {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signal, // Передаем сигнал для отмены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});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if (!response.ok) {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throw new Error('Network response was not ok');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const data = await response.json();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console.log(data);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} catch (error) {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if (error.name === 'AbortError') {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console.log('Request aborted');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} else {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      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console.error('Error:', error);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    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Arial"/>
                <a:ea typeface="Arial"/>
              </a:rPr>
              <a:t>fetchWithAbort();</a:t>
            </a:r>
            <a:endParaRPr b="0" lang="ru-RU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97;g3250dcb5ebd_0_197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Контекст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8" name="Google Shape;98;g3250dcb5ebd_0_197"/>
          <p:cNvSpPr/>
          <p:nvPr/>
        </p:nvSpPr>
        <p:spPr>
          <a:xfrm>
            <a:off x="362520" y="1131480"/>
            <a:ext cx="10856520" cy="453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Контекст (this) — это специальная переменная в JavaScript, которая ссылается на объект, в контексте которого выполняется функция. Значение this определяется тем, как вызывается функция, а не тем, где она объявлена.</a:t>
            </a:r>
            <a:endParaRPr b="0" lang="ru-RU" sz="2800" spc="-1" strike="noStrike">
              <a:latin typeface="Arial"/>
            </a:endParaRPr>
          </a:p>
          <a:p>
            <a:pPr marL="457200" indent="-406440">
              <a:lnSpc>
                <a:spcPct val="115000"/>
              </a:lnSpc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В глобальной области видимости (вне функций) this ссылается на глобальный объект:</a:t>
            </a:r>
            <a:endParaRPr b="0" lang="ru-RU" sz="2800" spc="-1" strike="noStrike">
              <a:latin typeface="Arial"/>
            </a:endParaRPr>
          </a:p>
          <a:p>
            <a:pPr lvl="1" marL="914400" indent="-406440">
              <a:lnSpc>
                <a:spcPct val="115000"/>
              </a:lnSpc>
              <a:buClr>
                <a:srgbClr val="ffffff"/>
              </a:buClr>
              <a:buFont typeface="Roboto"/>
              <a:buChar char="○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В браузере — это window.</a:t>
            </a:r>
            <a:endParaRPr b="0" lang="ru-RU" sz="2800" spc="-1" strike="noStrike">
              <a:latin typeface="Arial"/>
            </a:endParaRPr>
          </a:p>
          <a:p>
            <a:pPr lvl="1" marL="914400" indent="-406440">
              <a:lnSpc>
                <a:spcPct val="115000"/>
              </a:lnSpc>
              <a:buClr>
                <a:srgbClr val="ffffff"/>
              </a:buClr>
              <a:buFont typeface="Roboto"/>
              <a:buChar char="○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В Node.js — это global.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287;g3250dcb5ebd_0_159"/>
          <p:cNvSpPr/>
          <p:nvPr/>
        </p:nvSpPr>
        <p:spPr>
          <a:xfrm>
            <a:off x="464040" y="454320"/>
            <a:ext cx="542664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100" spc="-1" strike="noStrike">
                <a:solidFill>
                  <a:srgbClr val="ffffff"/>
                </a:solidFill>
                <a:latin typeface="Arial"/>
                <a:ea typeface="Arial"/>
              </a:rPr>
              <a:t>Домашнее задание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170" name="Google Shape;288;g3250dcb5ebd_0_159"/>
          <p:cNvSpPr/>
          <p:nvPr/>
        </p:nvSpPr>
        <p:spPr>
          <a:xfrm>
            <a:off x="464040" y="1116360"/>
            <a:ext cx="10917000" cy="49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49200">
              <a:lnSpc>
                <a:spcPct val="115000"/>
              </a:lnSpc>
              <a:buClr>
                <a:srgbClr val="ffffff"/>
              </a:buClr>
              <a:buFont typeface="Arial"/>
              <a:buAutoNum type="arabicPeriod"/>
            </a:pPr>
            <a:r>
              <a:rPr b="1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Задача 1: Получение данных пользователя</a:t>
            </a:r>
            <a:endParaRPr b="0" lang="ru-RU" sz="1900" spc="-1" strike="noStrike"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Напишите функцию, которая получает данные пользователя с </a:t>
            </a:r>
            <a:r>
              <a:rPr b="0" lang="en-US" sz="1750" spc="-1" strike="noStrike">
                <a:solidFill>
                  <a:srgbClr val="ffffff"/>
                </a:solidFill>
                <a:latin typeface="Arial"/>
                <a:ea typeface="Arial"/>
              </a:rPr>
              <a:t>https://jsonplaceholder.typicode.com/users/1</a:t>
            </a: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 и выводит их в консоль.</a:t>
            </a:r>
            <a:endParaRPr b="0" lang="ru-RU" sz="1900" spc="-1" strike="noStrike"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ffffff"/>
              </a:buClr>
              <a:buFont typeface="Arial"/>
              <a:buAutoNum type="arabicPeriod"/>
            </a:pPr>
            <a:r>
              <a:rPr b="1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Задача 2: Отправка данных</a:t>
            </a:r>
            <a:endParaRPr b="0" lang="ru-RU" sz="1900" spc="-1" strike="noStrike"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Создайте функцию, которая отправляет данные на сервер (например, новый пост) и выводит ответ.</a:t>
            </a:r>
            <a:endParaRPr b="0" lang="ru-RU" sz="1900" spc="-1" strike="noStrike"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ffffff"/>
              </a:buClr>
              <a:buFont typeface="Arial"/>
              <a:buAutoNum type="arabicPeriod"/>
            </a:pPr>
            <a:r>
              <a:rPr b="1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Задача 3: Обработка ошибок</a:t>
            </a:r>
            <a:endParaRPr b="0" lang="ru-RU" sz="1900" spc="-1" strike="noStrike">
              <a:latin typeface="Arial"/>
            </a:endParaRPr>
          </a:p>
          <a:p>
            <a:pPr lvl="1" marL="914400" indent="-349200">
              <a:lnSpc>
                <a:spcPct val="115000"/>
              </a:lnSpc>
              <a:buClr>
                <a:srgbClr val="ffffff"/>
              </a:buClr>
              <a:buFont typeface="Arial"/>
              <a:buChar char="○"/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Напишите функцию, которая обрабатывает ошибки при запросе к несуществующему URL.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4. Задача 4. Получить данные с https://jsonplaceholder.typicode.com, сделать карточки (можно взять с бутстрап) и сделать постраничный вывод. 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r>
              <a:rPr b="0" lang="en-US" sz="1900" spc="-1" strike="noStrike">
                <a:solidFill>
                  <a:srgbClr val="ffffff"/>
                </a:solidFill>
                <a:latin typeface="Arial"/>
                <a:ea typeface="Arial"/>
              </a:rPr>
              <a:t>?_start=5&amp;_limit=5</a:t>
            </a: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</a:pPr>
            <a:endParaRPr b="0" lang="ru-RU" sz="19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103;g3282f27bf51_0_0"/>
          <p:cNvSpPr/>
          <p:nvPr/>
        </p:nvSpPr>
        <p:spPr>
          <a:xfrm>
            <a:off x="464040" y="454320"/>
            <a:ext cx="866988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Как определяется this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0" name="Google Shape;104;g3282f27bf51_0_0"/>
          <p:cNvSpPr/>
          <p:nvPr/>
        </p:nvSpPr>
        <p:spPr>
          <a:xfrm>
            <a:off x="464040" y="1131480"/>
            <a:ext cx="11131920" cy="14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Вызов функции как метода объекта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Если функция вызывается как метод объекта, this ссылается на этот объект.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1" name="Google Shape;105;g3282f27bf51_0_0"/>
          <p:cNvSpPr/>
          <p:nvPr/>
        </p:nvSpPr>
        <p:spPr>
          <a:xfrm>
            <a:off x="2796480" y="3214080"/>
            <a:ext cx="6467040" cy="23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const obj = {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name: 'Alice',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greet: function() {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console.log(`Hello, ${this.name}`);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0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}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};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ourier New"/>
                <a:ea typeface="Courier New"/>
              </a:rPr>
              <a:t>obj.greet(); // Hello, Alice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10;g3282f27bf51_0_4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Контекст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3" name="Google Shape;111;g3282f27bf51_0_4"/>
          <p:cNvSpPr/>
          <p:nvPr/>
        </p:nvSpPr>
        <p:spPr>
          <a:xfrm>
            <a:off x="464040" y="1131480"/>
            <a:ext cx="11102400" cy="183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Обычный вызов функции</a:t>
            </a: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br>
              <a:rPr sz="2300"/>
            </a:b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Если функция вызывается без контекста (не как метод объекта), this будет:</a:t>
            </a:r>
            <a:endParaRPr b="0" lang="ru-RU" sz="2300" spc="-1" strike="noStrike">
              <a:latin typeface="Arial"/>
            </a:endParaRPr>
          </a:p>
          <a:p>
            <a:pPr marL="457200" indent="-374760">
              <a:lnSpc>
                <a:spcPct val="115000"/>
              </a:lnSpc>
              <a:spcBef>
                <a:spcPts val="300"/>
              </a:spcBef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В нестрогом режиме — глобальный объект (window или global).</a:t>
            </a:r>
            <a:endParaRPr b="0" lang="ru-RU" sz="2300" spc="-1" strike="noStrike">
              <a:latin typeface="Arial"/>
            </a:endParaRPr>
          </a:p>
          <a:p>
            <a:pPr marL="457200" indent="-374760">
              <a:lnSpc>
                <a:spcPct val="115000"/>
              </a:lnSpc>
              <a:buClr>
                <a:srgbClr val="ffffff"/>
              </a:buClr>
              <a:buFont typeface="Roboto"/>
              <a:buChar char="●"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Arial"/>
                <a:ea typeface="Arial"/>
              </a:rPr>
              <a:t>В строгом режиме — undefined.</a:t>
            </a:r>
            <a:endParaRPr b="0" lang="ru-RU" sz="2300" spc="-1" strike="noStrike">
              <a:latin typeface="Arial"/>
            </a:endParaRPr>
          </a:p>
        </p:txBody>
      </p:sp>
      <p:sp>
        <p:nvSpPr>
          <p:cNvPr id="94" name="Google Shape;112;g3282f27bf51_0_4"/>
          <p:cNvSpPr/>
          <p:nvPr/>
        </p:nvSpPr>
        <p:spPr>
          <a:xfrm>
            <a:off x="3233520" y="3096720"/>
            <a:ext cx="5714640" cy="193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Courier New"/>
                <a:ea typeface="Courier New"/>
              </a:rPr>
              <a:t>function showContext() {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0" lang="en-US" sz="2300" spc="-1" strike="noStrike">
                <a:solidFill>
                  <a:srgbClr val="ffffff"/>
                </a:solidFill>
                <a:latin typeface="Courier New"/>
                <a:ea typeface="Courier New"/>
              </a:rPr>
              <a:t>console.log(this);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Courier New"/>
                <a:ea typeface="Courier New"/>
              </a:rPr>
              <a:t>}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Courier New"/>
                <a:ea typeface="Courier New"/>
              </a:rPr>
              <a:t>showContext(); // window (в браузере, нестрогий режим)</a:t>
            </a:r>
            <a:endParaRPr b="0" lang="ru-RU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17;g3282f27bf51_0_8"/>
          <p:cNvSpPr/>
          <p:nvPr/>
        </p:nvSpPr>
        <p:spPr>
          <a:xfrm>
            <a:off x="464040" y="454320"/>
            <a:ext cx="8669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Контекст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6" name="Google Shape;118;g3282f27bf51_0_8"/>
          <p:cNvSpPr/>
          <p:nvPr/>
        </p:nvSpPr>
        <p:spPr>
          <a:xfrm>
            <a:off x="464040" y="1131480"/>
            <a:ext cx="11268720" cy="14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Стрелочные функции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Стрелочные функции не имеют своего this. Они захватывают this из окружающего лексического контекста.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7" name="Google Shape;119;g3282f27bf51_0_8"/>
          <p:cNvSpPr/>
          <p:nvPr/>
        </p:nvSpPr>
        <p:spPr>
          <a:xfrm>
            <a:off x="1064880" y="2784240"/>
            <a:ext cx="10042560" cy="29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Courier New"/>
                <a:ea typeface="Courier New"/>
              </a:rPr>
              <a:t>const obj = {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0" lang="en-US" sz="2300" spc="-1" strike="noStrike">
                <a:solidFill>
                  <a:srgbClr val="ffffff"/>
                </a:solidFill>
                <a:latin typeface="Courier New"/>
                <a:ea typeface="Courier New"/>
              </a:rPr>
              <a:t>value: 42,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0" lang="en-US" sz="2300" spc="-1" strike="noStrike">
                <a:solidFill>
                  <a:srgbClr val="ffffff"/>
                </a:solidFill>
                <a:latin typeface="Courier New"/>
                <a:ea typeface="Courier New"/>
              </a:rPr>
              <a:t>getValue: () =&gt; {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b="0" lang="en-US" sz="2300" spc="-1" strike="noStrike">
                <a:solidFill>
                  <a:srgbClr val="ffffff"/>
                </a:solidFill>
                <a:latin typeface="Courier New"/>
                <a:ea typeface="Courier New"/>
              </a:rPr>
              <a:t>return this.value; // `this` берется из внешнего контекста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0" lang="en-US" sz="2300" spc="-1" strike="noStrike">
                <a:solidFill>
                  <a:srgbClr val="ffffff"/>
                </a:solidFill>
                <a:latin typeface="Courier New"/>
                <a:ea typeface="Courier New"/>
              </a:rPr>
              <a:t>}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Courier New"/>
                <a:ea typeface="Courier New"/>
              </a:rPr>
              <a:t>};</a:t>
            </a:r>
            <a:endParaRPr b="0" lang="ru-RU" sz="2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300" spc="-1" strike="noStrike">
                <a:solidFill>
                  <a:srgbClr val="ffffff"/>
                </a:solidFill>
                <a:latin typeface="Courier New"/>
                <a:ea typeface="Courier New"/>
              </a:rPr>
              <a:t>console.log(obj.getValue()); // undefined</a:t>
            </a:r>
            <a:endParaRPr b="0" lang="ru-RU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124;g3282f27bf51_0_12"/>
          <p:cNvSpPr/>
          <p:nvPr/>
        </p:nvSpPr>
        <p:spPr>
          <a:xfrm>
            <a:off x="464040" y="454320"/>
            <a:ext cx="866988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Управление контекстом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9" name="Google Shape;125;g3282f27bf51_0_12"/>
          <p:cNvSpPr/>
          <p:nvPr/>
        </p:nvSpPr>
        <p:spPr>
          <a:xfrm>
            <a:off x="464040" y="1131480"/>
            <a:ext cx="11268720" cy="14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call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Вызывает функцию с указанным контекстом и аргументами, переданными по отдельности.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0" name="Google Shape;126;g3282f27bf51_0_12"/>
          <p:cNvSpPr/>
          <p:nvPr/>
        </p:nvSpPr>
        <p:spPr>
          <a:xfrm>
            <a:off x="2215080" y="2891520"/>
            <a:ext cx="7328880" cy="284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function greet(greeting) {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  </a:t>
            </a: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console.log(`${greeting}, ${this.name}`);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}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const person = { name: 'Alice' };</a:t>
            </a:r>
            <a:endParaRPr b="0" lang="ru-RU" sz="2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ffffff"/>
                </a:solidFill>
                <a:latin typeface="Courier New"/>
                <a:ea typeface="Courier New"/>
              </a:rPr>
              <a:t>greet.call(person, 'Hello'); // Hello, Alice</a:t>
            </a:r>
            <a:endParaRPr b="0" lang="ru-RU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31;g3282f27bf51_0_16"/>
          <p:cNvSpPr/>
          <p:nvPr/>
        </p:nvSpPr>
        <p:spPr>
          <a:xfrm>
            <a:off x="464040" y="454320"/>
            <a:ext cx="866988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Управление контекстом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02" name="Google Shape;132;g3282f27bf51_0_16"/>
          <p:cNvSpPr/>
          <p:nvPr/>
        </p:nvSpPr>
        <p:spPr>
          <a:xfrm>
            <a:off x="464040" y="1131480"/>
            <a:ext cx="11151360" cy="14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bind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Создает новую функцию с привязанным контекстом. Аргументы могут быть переданы сразу или позже.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3" name="Google Shape;133;g3282f27bf51_0_16"/>
          <p:cNvSpPr/>
          <p:nvPr/>
        </p:nvSpPr>
        <p:spPr>
          <a:xfrm>
            <a:off x="2891880" y="2911320"/>
            <a:ext cx="5880960" cy="21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function greet() {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console.log(`Hello, ${this.name}`);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const person = { name: 'Alice' };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const boundGreet = greet.bind(person);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  <a:ea typeface="Arial"/>
              </a:rPr>
              <a:t>boundGreet(); // Hello, Alice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38;g3282f27bf51_0_20"/>
          <p:cNvSpPr/>
          <p:nvPr/>
        </p:nvSpPr>
        <p:spPr>
          <a:xfrm>
            <a:off x="464040" y="454320"/>
            <a:ext cx="866988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Arial"/>
              </a:rPr>
              <a:t>Управление контекстом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05" name="Google Shape;139;g3282f27bf51_0_20"/>
          <p:cNvSpPr/>
          <p:nvPr/>
        </p:nvSpPr>
        <p:spPr>
          <a:xfrm>
            <a:off x="464040" y="1131480"/>
            <a:ext cx="1118052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apply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ru-RU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Arial"/>
              </a:rPr>
              <a:t>Аналогичен call, но аргументы передаются в виде массива.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106" name="Google Shape;140;g3282f27bf51_0_20"/>
          <p:cNvSpPr/>
          <p:nvPr/>
        </p:nvSpPr>
        <p:spPr>
          <a:xfrm>
            <a:off x="2852640" y="2474640"/>
            <a:ext cx="5558400" cy="242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function greet(greeting, punctuation) {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  </a:t>
            </a: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console.log(`${greeting}, ${this.name}${punctuation}`);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}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const person = { name: 'Alice' };</a:t>
            </a:r>
            <a:endParaRPr b="0" lang="ru-RU" sz="2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  <a:ea typeface="Arial"/>
              </a:rPr>
              <a:t>greet.apply(person, ['Hello', '!']); // Hello, Alice!</a:t>
            </a:r>
            <a:endParaRPr b="0" lang="ru-RU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LibreOffice/7.3.4.2$Windows_X86_64 LibreOffice_project/728fec16bd5f605073805c3c9e7c4212a0120dc5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  <dc:description/>
  <dc:language>ru-RU</dc:language>
  <cp:lastModifiedBy/>
  <dcterms:modified xsi:type="dcterms:W3CDTF">2025-06-26T21:22:10Z</dcterms:modified>
  <cp:revision>2</cp:revision>
  <dc:subject/>
  <dc:title/>
</cp:coreProperties>
</file>