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Arim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hT/DX9+0Kh9z4JesLpccyNKXD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Arimo-bold.fntdata"/><Relationship Id="rId21" Type="http://schemas.openxmlformats.org/officeDocument/2006/relationships/slide" Target="slides/slide16.xml"/><Relationship Id="rId43" Type="http://schemas.openxmlformats.org/officeDocument/2006/relationships/font" Target="fonts/Arimo-regular.fntdata"/><Relationship Id="rId24" Type="http://schemas.openxmlformats.org/officeDocument/2006/relationships/slide" Target="slides/slide19.xml"/><Relationship Id="rId46" Type="http://schemas.openxmlformats.org/officeDocument/2006/relationships/font" Target="fonts/Arimo-boldItalic.fntdata"/><Relationship Id="rId23" Type="http://schemas.openxmlformats.org/officeDocument/2006/relationships/slide" Target="slides/slide18.xml"/><Relationship Id="rId45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cfedaae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1cfedaae8d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fedaae8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31cfedaae8d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cfedaae8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31cfedaae8d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fedaae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31cfedaae8d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cfedaae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31cfedaae8d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cfedaae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31cfedaae8d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cfedaae8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31cfedaae8d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cfedaae8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1cfedaae8d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cfedaae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31cfedaae8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fedaae8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31cfedaae8d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cfedaae8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31cfedaae8d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cfedaae8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31cfedaae8d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cfedaae8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31cfedaae8d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62295af9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3562295af94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62295af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3562295af94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2295af9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3562295af94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62295af9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3562295af94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62295af9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3562295af94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62295af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3562295af94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2295af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3562295af94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62295af9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3562295af9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2295af9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3562295af94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cfedaae8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31cfedaae8d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fedaae8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1cfedaae8d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fedaae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1cfedaae8d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cfedaae8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1cfedaae8d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fedaae8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cfedaae8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fedaae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1cfedaae8d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fedaae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31cfedaae8d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2295af94_0_17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562295af94_0_17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3562295af94_0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562295af94_0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562295af94_0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62295af94_0_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562295af94_0_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562295af94_0_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2295af94_0_18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562295af94_0_18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g3562295af94_0_18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g3562295af94_0_1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562295af94_0_1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562295af94_0_1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62295af94_0_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562295af94_0_19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3562295af94_0_19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3562295af94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562295af94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562295af94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2295af94_0_1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562295af94_0_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562295af94_0_1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562295af94_0_1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562295af94_0_1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2295af94_0_20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562295af94_0_20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g3562295af94_0_2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562295af94_0_2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562295af94_0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2295af94_0_21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3562295af94_0_21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g3562295af94_0_21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3562295af94_0_21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3562295af94_0_21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3562295af94_0_2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3562295af94_0_2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3562295af94_0_2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62295af94_0_2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562295af94_0_2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562295af94_0_2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562295af94_0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62295af94_0_2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562295af94_0_22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g3562295af94_0_22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3562295af94_0_2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562295af94_0_2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562295af94_0_2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62295af94_0_2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562295af94_0_23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562295af94_0_2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562295af94_0_2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562295af94_0_2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2295af94_0_23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562295af94_0_23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562295af94_0_2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562295af94_0_2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562295af94_0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2295af94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562295af94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562295af94_0_1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562295af94_0_16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562295af94_0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tmlacademy.ru/blog/css/width" TargetMode="External"/><Relationship Id="rId4" Type="http://schemas.openxmlformats.org/officeDocument/2006/relationships/hyperlink" Target="https://htmlacademy.ru/blog/css/css-height" TargetMode="External"/><Relationship Id="rId5" Type="http://schemas.openxmlformats.org/officeDocument/2006/relationships/hyperlink" Target="https://htmlacademy.ru/blog/html/margin-block" TargetMode="External"/><Relationship Id="rId6" Type="http://schemas.openxmlformats.org/officeDocument/2006/relationships/hyperlink" Target="https://htmlacademy.ru/blog/css/css-fon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htmlacademy.ru/blog/css/adaptiv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fedaae8d_0_12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39" name="Google Shape;239;g31cfedaae8d_0_12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1cfedaae8d_0_12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1cfedaae8d_0_120"/>
          <p:cNvSpPr txBox="1"/>
          <p:nvPr/>
        </p:nvSpPr>
        <p:spPr>
          <a:xfrm>
            <a:off x="538100" y="121490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grid-template-rows</a:t>
            </a:r>
            <a:r>
              <a:rPr lang="en-US" sz="2800">
                <a:solidFill>
                  <a:schemeClr val="lt1"/>
                </a:solidFill>
              </a:rPr>
              <a:t> определяет имена линий и размеры полос grid-рядов.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42" name="Google Shape;242;g31cfedaae8d_0_120"/>
          <p:cNvSpPr txBox="1"/>
          <p:nvPr/>
        </p:nvSpPr>
        <p:spPr>
          <a:xfrm>
            <a:off x="3233550" y="3519575"/>
            <a:ext cx="69498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100px 100px 100px;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1fr 2fr 3fr;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grid-template-rows: repeat(3, 200px);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fedaae8d_0_16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48" name="Google Shape;248;g31cfedaae8d_0_16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31cfedaae8d_0_16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1cfedaae8d_0_164"/>
          <p:cNvSpPr txBox="1"/>
          <p:nvPr/>
        </p:nvSpPr>
        <p:spPr>
          <a:xfrm>
            <a:off x="464000" y="121490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grid-template-areas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</a:rPr>
              <a:t>создаёт grid-области путём размещения именованных ячеек в грид-раскладке.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51" name="Google Shape;251;g31cfedaae8d_0_164"/>
          <p:cNvSpPr txBox="1"/>
          <p:nvPr/>
        </p:nvSpPr>
        <p:spPr>
          <a:xfrm>
            <a:off x="2900900" y="3716425"/>
            <a:ext cx="82770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lt1"/>
                </a:solidFill>
              </a:rPr>
              <a:t>Синтаксис</a:t>
            </a:r>
            <a:endParaRPr b="1" sz="24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grid-template-areas: “aaa” “bbb” “ccc”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fedaae8d_0_17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57" name="Google Shape;257;g31cfedaae8d_0_17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1cfedaae8d_0_17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cfedaae8d_0_170"/>
          <p:cNvSpPr txBox="1"/>
          <p:nvPr/>
        </p:nvSpPr>
        <p:spPr>
          <a:xfrm>
            <a:off x="538100" y="1214900"/>
            <a:ext cx="48489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grid-template-areas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</a:rPr>
              <a:t>создаёт grid-области путём размещения именованных ячеек в грид-раскладке.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60" name="Google Shape;260;g31cfedaae8d_0_170"/>
          <p:cNvSpPr txBox="1"/>
          <p:nvPr/>
        </p:nvSpPr>
        <p:spPr>
          <a:xfrm>
            <a:off x="5606175" y="1468975"/>
            <a:ext cx="57249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23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.a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a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.b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b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grid-area: c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cfedaae8d_0_17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66" name="Google Shape;266;g31cfedaae8d_0_17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1cfedaae8d_0_17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1cfedaae8d_0_176"/>
          <p:cNvSpPr txBox="1"/>
          <p:nvPr/>
        </p:nvSpPr>
        <p:spPr>
          <a:xfrm>
            <a:off x="538100" y="1214900"/>
            <a:ext cx="100182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gap </a:t>
            </a:r>
            <a:r>
              <a:rPr lang="en-US" sz="2800">
                <a:solidFill>
                  <a:schemeClr val="lt1"/>
                </a:solidFill>
              </a:rPr>
              <a:t>задаёт отступы между столбцами и строками, а не вдоль края контейнера сетки. Является сокращением для свойств row-gap и column-gap.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69" name="Google Shape;269;g31cfedaae8d_0_176"/>
          <p:cNvSpPr txBox="1"/>
          <p:nvPr/>
        </p:nvSpPr>
        <p:spPr>
          <a:xfrm>
            <a:off x="3045925" y="4060950"/>
            <a:ext cx="5724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gap: 5px;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fedaae8d_0_18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75" name="Google Shape;275;g31cfedaae8d_0_18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1cfedaae8d_0_182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1cfedaae8d_0_182"/>
          <p:cNvSpPr txBox="1"/>
          <p:nvPr/>
        </p:nvSpPr>
        <p:spPr>
          <a:xfrm>
            <a:off x="538100" y="1214900"/>
            <a:ext cx="1001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justify-items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вдоль оси строки (в отличии от align-items который выравнивает элементы вдоль оси столбца). Это значение применяется ко всем элементам сетки внутри контейнера.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78" name="Google Shape;278;g31cfedaae8d_0_182"/>
          <p:cNvSpPr txBox="1"/>
          <p:nvPr/>
        </p:nvSpPr>
        <p:spPr>
          <a:xfrm>
            <a:off x="3474300" y="3868650"/>
            <a:ext cx="57249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justify-items: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cfedaae8d_0_18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84" name="Google Shape;284;g31cfedaae8d_0_18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1cfedaae8d_0_18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1cfedaae8d_0_188"/>
          <p:cNvSpPr txBox="1"/>
          <p:nvPr/>
        </p:nvSpPr>
        <p:spPr>
          <a:xfrm>
            <a:off x="538100" y="1214900"/>
            <a:ext cx="1001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align-items</a:t>
            </a:r>
            <a:r>
              <a:rPr lang="en-US" sz="2800">
                <a:solidFill>
                  <a:schemeClr val="lt1"/>
                </a:solidFill>
              </a:rPr>
              <a:t> выравнивает содержимое вдоль оси столбца (в отличии от justify-items который выравнивает элементы вдоль оси строки). Это значение применяется ко всем элементам сетки внутри контейнера.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87" name="Google Shape;287;g31cfedaae8d_0_188"/>
          <p:cNvSpPr txBox="1"/>
          <p:nvPr/>
        </p:nvSpPr>
        <p:spPr>
          <a:xfrm>
            <a:off x="3860275" y="3770000"/>
            <a:ext cx="57249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Синтаксис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start;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end;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align-items: stretch;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fedaae8d_0_19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93" name="Google Shape;293;g31cfedaae8d_0_19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31cfedaae8d_0_19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1cfedaae8d_0_194"/>
          <p:cNvSpPr txBox="1"/>
          <p:nvPr/>
        </p:nvSpPr>
        <p:spPr>
          <a:xfrm>
            <a:off x="538100" y="111625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justify-content </a:t>
            </a:r>
            <a:r>
              <a:rPr lang="en-US" sz="2800">
                <a:solidFill>
                  <a:schemeClr val="lt1"/>
                </a:solidFill>
              </a:rPr>
              <a:t>выравнивает сетку вдоль оси строки (в отличии от свойства align-content, которое выравнивает сетку вдоль оси столбца)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96" name="Google Shape;296;g31cfedaae8d_0_194"/>
          <p:cNvSpPr txBox="1"/>
          <p:nvPr/>
        </p:nvSpPr>
        <p:spPr>
          <a:xfrm>
            <a:off x="5086750" y="2751575"/>
            <a:ext cx="57249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space-around;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space-between;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justify-content: space-everly;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cfedaae8d_0_20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02" name="Google Shape;302;g31cfedaae8d_0_20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1cfedaae8d_0_20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31cfedaae8d_0_200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align-content </a:t>
            </a:r>
            <a:r>
              <a:rPr lang="en-US" sz="2800">
                <a:solidFill>
                  <a:schemeClr val="lt1"/>
                </a:solidFill>
              </a:rPr>
              <a:t>выравнивает сетку вдоль оси колонки (в отличии от свойства justify-content, которое выравнивает сетку вдоль оси строки).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05" name="Google Shape;305;g31cfedaae8d_0_200"/>
          <p:cNvSpPr txBox="1"/>
          <p:nvPr/>
        </p:nvSpPr>
        <p:spPr>
          <a:xfrm>
            <a:off x="4972775" y="2720500"/>
            <a:ext cx="57249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start;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end;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center;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stretch;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space-around;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space-between;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align-content: space-everly;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cfedaae8d_0_12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11" name="Google Shape;311;g31cfedaae8d_0_12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1cfedaae8d_0_12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31cfedaae8d_0_126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justify-self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элемента вдоль оси строки (в отличии от align-self, который выравнивает вдоль оси столбца).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14" name="Google Shape;314;g31cfedaae8d_0_126"/>
          <p:cNvSpPr txBox="1"/>
          <p:nvPr/>
        </p:nvSpPr>
        <p:spPr>
          <a:xfrm>
            <a:off x="3439600" y="2720500"/>
            <a:ext cx="57249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chemeClr val="lt1"/>
                </a:solidFill>
              </a:rPr>
              <a:t>Синтаксис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start;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end;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center;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justify-self: stretch;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cfedaae8d_0_26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20" name="Google Shape;320;g31cfedaae8d_0_26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31cfedaae8d_0_26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1cfedaae8d_0_260"/>
          <p:cNvSpPr txBox="1"/>
          <p:nvPr/>
        </p:nvSpPr>
        <p:spPr>
          <a:xfrm>
            <a:off x="538100" y="1214900"/>
            <a:ext cx="100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align-self </a:t>
            </a:r>
            <a:r>
              <a:rPr lang="en-US" sz="2800">
                <a:solidFill>
                  <a:schemeClr val="lt1"/>
                </a:solidFill>
              </a:rPr>
              <a:t>выравнивает содержимое элемента вдоль оси столбца (в отличии от justify-self, который выравнивает вдоль оси строки).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23" name="Google Shape;323;g31cfedaae8d_0_260"/>
          <p:cNvSpPr txBox="1"/>
          <p:nvPr/>
        </p:nvSpPr>
        <p:spPr>
          <a:xfrm>
            <a:off x="4226925" y="2813725"/>
            <a:ext cx="57249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start;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end;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center;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align-self: stretch;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7" name="Google Shape;167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Позиционирование элементов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cfedaae8d_0_27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Отступы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29" name="Google Shape;329;g31cfedaae8d_0_279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1cfedaae8d_0_279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31cfedaae8d_0_279"/>
          <p:cNvSpPr txBox="1"/>
          <p:nvPr/>
        </p:nvSpPr>
        <p:spPr>
          <a:xfrm>
            <a:off x="538100" y="1214900"/>
            <a:ext cx="1029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Margin и padding — это два ключевых свойства в CSS, которые используются для управления пространством вокруг элементов на веб-странице. Однако они выполняют разные функции и влияют на различные аспекты оформления.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cfedaae8d_0_28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Margin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37" name="Google Shape;337;g31cfedaae8d_0_289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1cfedaae8d_0_289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31cfedaae8d_0_289"/>
          <p:cNvSpPr txBox="1"/>
          <p:nvPr/>
        </p:nvSpPr>
        <p:spPr>
          <a:xfrm>
            <a:off x="464000" y="1214900"/>
            <a:ext cx="102918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Определение: Margin задает внешние отступы элемента, то есть пространство между границей элемента и соседними элементами. Это пространство помогает создать визуальное разделение между элементами на странице.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Особенности: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Может принимать отрицательные значения, что позволяет элементам перекрываться.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Внешние отступы могут "сливаться" (margin collapsing), когда вертикальные отступы двух соседних элементов объединяются в один, равный максимальному из этих двух отступов.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Применение: Используется для создания пространства между элементами и их контейнерами, не влияя на размер самого элемента.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cfedaae8d_0_29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Padding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345" name="Google Shape;345;g31cfedaae8d_0_29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1cfedaae8d_0_29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31cfedaae8d_0_296"/>
          <p:cNvSpPr txBox="1"/>
          <p:nvPr/>
        </p:nvSpPr>
        <p:spPr>
          <a:xfrm>
            <a:off x="464000" y="1214900"/>
            <a:ext cx="102918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Определение: Padding задает внутренние отступы элемента, то есть пространство между содержимым элемента и его границей. Это позволяет увеличить внутреннее пространство внутри элемента.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Особенности: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lt1"/>
                </a:solidFill>
              </a:rPr>
              <a:t>Всегда положителен и не может "сливаться" как внешние отступы.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Увеличивает общий размер элемента, если размер задан явно (например, если ширина элемента 100px и padding 10px с каждой стороны, общая ширина будет 120px).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Применение: Используется для создания пространства вокруг содержимого внутри элемента, что улучшает восприятие и читаемость содержимого.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62295af94_0_12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Пиксели: px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353" name="Google Shape;353;g3562295af94_0_122"/>
          <p:cNvSpPr txBox="1"/>
          <p:nvPr/>
        </p:nvSpPr>
        <p:spPr>
          <a:xfrm>
            <a:off x="464000" y="1116250"/>
            <a:ext cx="1046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</a:t>
            </a: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ширину</a:t>
            </a:r>
            <a:r>
              <a:rPr lang="en-US" sz="2800">
                <a:solidFill>
                  <a:schemeClr val="lt1"/>
                </a:solidFill>
              </a:rPr>
              <a:t> и </a:t>
            </a:r>
            <a:r>
              <a:rPr lang="en-US" sz="2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высоту</a:t>
            </a:r>
            <a:r>
              <a:rPr lang="en-US" sz="2800">
                <a:solidFill>
                  <a:schemeClr val="lt1"/>
                </a:solidFill>
              </a:rPr>
              <a:t> элементов: width: 200px;, height: 100px;.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</a:t>
            </a:r>
            <a:r>
              <a:rPr lang="en-US" sz="28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отступы</a:t>
            </a:r>
            <a:r>
              <a:rPr lang="en-US" sz="2800">
                <a:solidFill>
                  <a:schemeClr val="lt1"/>
                </a:solidFill>
              </a:rPr>
              <a:t> и поля: margin: 10px;, padding: 20px;.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размер </a:t>
            </a:r>
            <a:r>
              <a:rPr lang="en-US" sz="28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шрифта</a:t>
            </a:r>
            <a:r>
              <a:rPr lang="en-US" sz="2800">
                <a:solidFill>
                  <a:schemeClr val="lt1"/>
                </a:solidFill>
              </a:rPr>
              <a:t>: font-size: 16px;.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62295af94_0_12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Пиксели: px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359" name="Google Shape;359;g3562295af94_0_127"/>
          <p:cNvSpPr txBox="1"/>
          <p:nvPr/>
        </p:nvSpPr>
        <p:spPr>
          <a:xfrm>
            <a:off x="464000" y="1116250"/>
            <a:ext cx="10993500" cy="5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Физический пиксель — это пиксель на матрице девайса. Например, когда мы говорим, что ширина экрана устройства 480px, то подразумеваем, что по всей ширине находится 480 неделимых ячеек, где 1px равен одной ячейке.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CSS-пиксель — это единица измерения CSS, равная 1/96 части дюйма. Один пиксель не всегда равен одной ячейке на экране. Это зависит от плотности экрана, чем больше физических пикселей на экране, тем выше его плотность и тем детальнее выводимое на него изображение.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62295af94_0_132"/>
          <p:cNvSpPr txBox="1"/>
          <p:nvPr/>
        </p:nvSpPr>
        <p:spPr>
          <a:xfrm>
            <a:off x="464000" y="454450"/>
            <a:ext cx="871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65" name="Google Shape;365;g3562295af94_0_132"/>
          <p:cNvSpPr txBox="1"/>
          <p:nvPr/>
        </p:nvSpPr>
        <p:spPr>
          <a:xfrm>
            <a:off x="464000" y="1116250"/>
            <a:ext cx="1035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Размер шрифта: font-size: 1.5rem;, font-size: 1.2em;.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Отступы и полей с учетом размера шрифта: margin: 0.5rem;, padding: 0.8em;.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62295af94_0_137"/>
          <p:cNvSpPr txBox="1"/>
          <p:nvPr/>
        </p:nvSpPr>
        <p:spPr>
          <a:xfrm>
            <a:off x="464000" y="454450"/>
            <a:ext cx="10413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71" name="Google Shape;371;g3562295af94_0_137"/>
          <p:cNvSpPr txBox="1"/>
          <p:nvPr/>
        </p:nvSpPr>
        <p:spPr>
          <a:xfrm>
            <a:off x="464000" y="1116250"/>
            <a:ext cx="103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Размер от шрифта root rem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Единица измерения, которая зависит от размера шрифта корневого элемента в документе — обычно &lt;html&gt;. Значение 1rem соответствует размеру шрифта корневого элемента. Например, если в теге &lt;html&gt; задан шрифт 16px, то для всех вложенных в него элементов font-size: 1.5rem; установит размер шрифта в 24px.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62295af94_0_142"/>
          <p:cNvSpPr txBox="1"/>
          <p:nvPr/>
        </p:nvSpPr>
        <p:spPr>
          <a:xfrm>
            <a:off x="464000" y="454450"/>
            <a:ext cx="873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77" name="Google Shape;377;g3562295af94_0_142"/>
          <p:cNvSpPr txBox="1"/>
          <p:nvPr/>
        </p:nvSpPr>
        <p:spPr>
          <a:xfrm>
            <a:off x="464000" y="1116250"/>
            <a:ext cx="105999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em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Единица измерения, которая задаёт размер шрифта равный родительскому элементу. Например, если у родительского элемента размер шрифта равен 16px, то font-size: 1.5em; установит размер шрифта дочернего элемента в 24px.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62295af94_0_14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Проценты %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83" name="Google Shape;383;g3562295af94_0_147"/>
          <p:cNvSpPr txBox="1"/>
          <p:nvPr/>
        </p:nvSpPr>
        <p:spPr>
          <a:xfrm>
            <a:off x="464000" y="1116250"/>
            <a:ext cx="1068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Размер элементов относительно размеров родительского элемента: width: 50%;, height: 75%;.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Отступы и поля относительно размеров родительского элемента: margin: 10%;, padding: 5%;.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384" name="Google Shape;384;g3562295af94_0_147"/>
          <p:cNvSpPr txBox="1"/>
          <p:nvPr/>
        </p:nvSpPr>
        <p:spPr>
          <a:xfrm>
            <a:off x="464000" y="3837525"/>
            <a:ext cx="1078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Проценты задают размер относительно родительского элемента. Родительский элемент равен 100%, тогда width: 50%; будет равна половине ширины родительского элемента.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62295af94_0_15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Доли fr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90" name="Google Shape;390;g3562295af94_0_153"/>
          <p:cNvSpPr txBox="1"/>
          <p:nvPr/>
        </p:nvSpPr>
        <p:spPr>
          <a:xfrm>
            <a:off x="464000" y="1116250"/>
            <a:ext cx="10993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Распределение пространства между ячейками </a:t>
            </a:r>
            <a:r>
              <a:rPr lang="en-US" sz="2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сетки</a:t>
            </a:r>
            <a:r>
              <a:rPr lang="en-US" sz="2400">
                <a:solidFill>
                  <a:schemeClr val="lt1"/>
                </a:solidFill>
              </a:rPr>
              <a:t>: grid-template-columns: 1fr 2fr; — распределит доступное пространство между двумя колонками в соотношении 1:2.</a:t>
            </a:r>
            <a:endParaRPr sz="24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Распределение пространства между элементами в гибком контейнере: flex: 1fr; — распределит доступное пространство между элементами в контейнере.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g3562295af94_0_153"/>
          <p:cNvSpPr txBox="1"/>
          <p:nvPr/>
        </p:nvSpPr>
        <p:spPr>
          <a:xfrm>
            <a:off x="464000" y="4293425"/>
            <a:ext cx="1078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Доля свободного пространства — относительная единица измерения, которая используется в CSS Grid для распределения доступного пространства между ячейками. Свободное пространство в родительском элементе делится на равные доли — fr, а дочерние элементы распределяют пространство между собой.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Flexbox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73" name="Google Shape;173;g31205d6a640_0_3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205d6a640_0_3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205d6a640_0_38"/>
          <p:cNvSpPr txBox="1"/>
          <p:nvPr/>
        </p:nvSpPr>
        <p:spPr>
          <a:xfrm>
            <a:off x="538100" y="1116250"/>
            <a:ext cx="10018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 Flexbox — это технология для создания сложных гибких макетов за счёт правильного размещения элементов на странице.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6" name="Google Shape;176;g31205d6a640_0_38"/>
          <p:cNvSpPr txBox="1"/>
          <p:nvPr/>
        </p:nvSpPr>
        <p:spPr>
          <a:xfrm>
            <a:off x="2226700" y="3657350"/>
            <a:ext cx="57249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Синтаксис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.wrapper {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  display: flex;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}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62295af94_0_159"/>
          <p:cNvSpPr txBox="1"/>
          <p:nvPr/>
        </p:nvSpPr>
        <p:spPr>
          <a:xfrm>
            <a:off x="464000" y="454450"/>
            <a:ext cx="1077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экрана: vw, vh, vmin, vmax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397" name="Google Shape;397;g3562295af94_0_159"/>
          <p:cNvSpPr txBox="1"/>
          <p:nvPr/>
        </p:nvSpPr>
        <p:spPr>
          <a:xfrm>
            <a:off x="464000" y="1116250"/>
            <a:ext cx="10631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vw – 1% ширины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vh – 1% высоты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vmin – наименьшее из (vw, vh), в IE9 обозначается vm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vmax – наибольшее из (vw, vh)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2295af94_0_164"/>
          <p:cNvSpPr txBox="1"/>
          <p:nvPr/>
        </p:nvSpPr>
        <p:spPr>
          <a:xfrm>
            <a:off x="464000" y="454450"/>
            <a:ext cx="1077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Шрифты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403" name="Google Shape;403;g3562295af94_0_164"/>
          <p:cNvSpPr txBox="1"/>
          <p:nvPr/>
        </p:nvSpPr>
        <p:spPr>
          <a:xfrm>
            <a:off x="464000" y="1116250"/>
            <a:ext cx="10631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@font-face {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font-family: 'Teddy-Bear';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src: url('../fonts/teddy_bear.eot'); /* IE 9 Compatibility Mode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src: url('../fonts/teddy_bear.eot?#iefix') format('embedded-opentype'), /* IE &lt; 9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url('../fonts/teddy_bear.woff2') format('woff2'), /* Super Modern Browsers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url('../fonts/teddy_bear.woff') format('woff'), /* Firefox &gt;= 3.6, any other modern browser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url('../fonts/teddy_bear.ttf') format('truetype'), /* Safari, Android, iOS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url('../fonts/teddy_bear.svg#teddy_bear') format('svg'); /* Chrome &lt; 4, Legacy iOS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cfedaae8d_0_26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Домашнее задание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409" name="Google Shape;409;g31cfedaae8d_0_26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1cfedaae8d_0_266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g31cfedaae8d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75" y="1264825"/>
            <a:ext cx="7143975" cy="49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7" name="Google Shape;417;g31200631ff8_2_7"/>
          <p:cNvSpPr txBox="1"/>
          <p:nvPr/>
        </p:nvSpPr>
        <p:spPr>
          <a:xfrm>
            <a:off x="461425" y="1611925"/>
            <a:ext cx="7942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Flexbox - W3Schools</a:t>
            </a:r>
            <a:endParaRPr i="0" sz="2800" u="none" cap="none" strike="noStrike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Grid Layout - W3Schools</a:t>
            </a:r>
            <a:endParaRPr i="0" sz="2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cfedaae8d_0_13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Flex direction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82" name="Google Shape;182;g31cfedaae8d_0_13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1cfedaae8d_0_132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1cfedaae8d_0_132"/>
          <p:cNvSpPr txBox="1"/>
          <p:nvPr/>
        </p:nvSpPr>
        <p:spPr>
          <a:xfrm>
            <a:off x="538100" y="1214900"/>
            <a:ext cx="100182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У flex-контейнера есть две оси: главная и перпендикулярная ей.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По умолчанию все предметы располагаются вдоль главной оси — слева направо. Именно поэтому блоки в предыдущем примере выстроились в линию, когда мы применили display: flex. А вот flex-direction позволяет вращать главную ось.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85" name="Google Shape;185;g31cfedaae8d_0_132"/>
          <p:cNvSpPr txBox="1"/>
          <p:nvPr/>
        </p:nvSpPr>
        <p:spPr>
          <a:xfrm>
            <a:off x="3166200" y="3874900"/>
            <a:ext cx="57249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lt1"/>
                </a:solidFill>
              </a:rPr>
              <a:t>Синтаксис</a:t>
            </a:r>
            <a:endParaRPr b="1" sz="14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.wrapper {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display: flex;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column;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row;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column-reverse;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  flex-direction: row-reverse;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}</a:t>
            </a:r>
            <a:endParaRPr b="1" sz="1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fedaae8d_0_90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Justify content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91" name="Google Shape;191;g31cfedaae8d_0_90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cfedaae8d_0_90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31cfedaae8d_0_9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31cfedaae8d_0_90"/>
          <p:cNvSpPr txBox="1"/>
          <p:nvPr/>
        </p:nvSpPr>
        <p:spPr>
          <a:xfrm>
            <a:off x="538100" y="1172075"/>
            <a:ext cx="102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Отвечает за выравнивание элементов по главной оси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5" name="Google Shape;195;g31cfedaae8d_0_90"/>
          <p:cNvSpPr txBox="1"/>
          <p:nvPr/>
        </p:nvSpPr>
        <p:spPr>
          <a:xfrm>
            <a:off x="5828600" y="1843500"/>
            <a:ext cx="57249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Синтаксис</a:t>
            </a:r>
            <a:endParaRPr b="1" sz="22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.wrapper {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display: flex;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flex-start;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flex-end;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center;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space-between;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  justify-content: space-around;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}</a:t>
            </a:r>
            <a:endParaRPr b="1" sz="18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850">
              <a:solidFill>
                <a:schemeClr val="lt1"/>
              </a:solidFill>
            </a:endParaRPr>
          </a:p>
        </p:txBody>
      </p:sp>
      <p:pic>
        <p:nvPicPr>
          <p:cNvPr id="196" name="Google Shape;196;g31cfedaae8d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650"/>
            <a:ext cx="5715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cfedaae8d_0_9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Align items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02" name="Google Shape;202;g31cfedaae8d_0_96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cfedaae8d_0_96"/>
          <p:cNvSpPr txBox="1"/>
          <p:nvPr/>
        </p:nvSpPr>
        <p:spPr>
          <a:xfrm>
            <a:off x="464000" y="1291850"/>
            <a:ext cx="105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Отвечает за выравнивание элементов по главной оси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4" name="Google Shape;204;g31cfedaae8d_0_96"/>
          <p:cNvSpPr txBox="1"/>
          <p:nvPr/>
        </p:nvSpPr>
        <p:spPr>
          <a:xfrm>
            <a:off x="5891000" y="2079225"/>
            <a:ext cx="57249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Синтаксис</a:t>
            </a:r>
            <a:endParaRPr b="1" sz="22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flex-start;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flex-end;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center;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stretch;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baseline;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" name="Google Shape;205;g31cfedaae8d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7750"/>
            <a:ext cx="5715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cfedaae8d_0_10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Align self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11" name="Google Shape;211;g31cfedaae8d_0_10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31cfedaae8d_0_10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31cfedaae8d_0_102"/>
          <p:cNvSpPr txBox="1"/>
          <p:nvPr/>
        </p:nvSpPr>
        <p:spPr>
          <a:xfrm>
            <a:off x="464000" y="1214900"/>
            <a:ext cx="102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Позволяет выравнивать элементы по отдельности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4" name="Google Shape;214;g31cfedaae8d_0_102"/>
          <p:cNvSpPr txBox="1"/>
          <p:nvPr/>
        </p:nvSpPr>
        <p:spPr>
          <a:xfrm>
            <a:off x="5997850" y="2007650"/>
            <a:ext cx="57249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Синтаксис</a:t>
            </a:r>
            <a:endParaRPr b="1" sz="23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flex-start;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flex-end;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center;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stretch;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align-items: baseline;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chemeClr val="lt1"/>
              </a:solidFill>
            </a:endParaRPr>
          </a:p>
        </p:txBody>
      </p:sp>
      <p:pic>
        <p:nvPicPr>
          <p:cNvPr id="215" name="Google Shape;215;g31cfedaae8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7300"/>
            <a:ext cx="5715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cfedaae8d_0_10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21" name="Google Shape;221;g31cfedaae8d_0_10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1cfedaae8d_0_10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1cfedaae8d_0_108"/>
          <p:cNvSpPr txBox="1"/>
          <p:nvPr/>
        </p:nvSpPr>
        <p:spPr>
          <a:xfrm>
            <a:off x="538100" y="1116250"/>
            <a:ext cx="82986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формирует сетку как блок.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inline-grid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формирует сетку как строчный блок.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4" name="Google Shape;224;g31cfedaae8d_0_108"/>
          <p:cNvSpPr txBox="1"/>
          <p:nvPr/>
        </p:nvSpPr>
        <p:spPr>
          <a:xfrm>
            <a:off x="2502625" y="3975850"/>
            <a:ext cx="5724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chemeClr val="lt1"/>
                </a:solidFill>
              </a:rPr>
              <a:t>Синтаксис</a:t>
            </a:r>
            <a:endParaRPr b="1" sz="26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grid;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cfedaae8d_0_11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Display: grid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30" name="Google Shape;230;g31cfedaae8d_0_11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1cfedaae8d_0_114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1cfedaae8d_0_114"/>
          <p:cNvSpPr txBox="1"/>
          <p:nvPr/>
        </p:nvSpPr>
        <p:spPr>
          <a:xfrm>
            <a:off x="538100" y="1116250"/>
            <a:ext cx="1001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grid-template-columns</a:t>
            </a:r>
            <a:r>
              <a:rPr lang="en-US" sz="2800">
                <a:solidFill>
                  <a:schemeClr val="lt1"/>
                </a:solidFill>
              </a:rPr>
              <a:t> определяет имена линий и размеры grid-колонок.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Применяется ко</a:t>
            </a:r>
            <a:r>
              <a:rPr lang="en-US" sz="2800">
                <a:solidFill>
                  <a:schemeClr val="lt1"/>
                </a:solidFill>
              </a:rPr>
              <a:t>: всем элементам.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33" name="Google Shape;233;g31cfedaae8d_0_114"/>
          <p:cNvSpPr txBox="1"/>
          <p:nvPr/>
        </p:nvSpPr>
        <p:spPr>
          <a:xfrm>
            <a:off x="2684750" y="3364200"/>
            <a:ext cx="68148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100px 100px 100px;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1fr 2fr 3fr;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grid-template-columns: repeat(3, 200px);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