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Arim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jRqHuXaoW+xycYj5j2Kxf10uW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regular.fntdata"/><Relationship Id="rId20" Type="http://schemas.openxmlformats.org/officeDocument/2006/relationships/slide" Target="slides/slide16.xml"/><Relationship Id="rId42" Type="http://schemas.openxmlformats.org/officeDocument/2006/relationships/font" Target="fonts/Arimo-italic.fntdata"/><Relationship Id="rId41" Type="http://schemas.openxmlformats.org/officeDocument/2006/relationships/font" Target="fonts/Arimo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Arim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82f27bf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82f27bf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2f27bf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282f27bf5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9efabd5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29efabd5c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9efabd5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29efabd5c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9efabd5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29efabd5c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9efabd5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29efabd5c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9efabd5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29efabd5c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9efabd5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29efabd5c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efabd5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29efabd5c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9efabd5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329efabd5c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9efabd5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29efabd5c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efabd5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29efabd5c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9efabd5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329efabd5c0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9efabd5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329efabd5c0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9efabd5c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329efabd5c0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9efabd5c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29efabd5c0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9efabd5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329efabd5c0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9efabd5c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29efabd5c0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9efabd5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329efabd5c0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9efabd5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329efabd5c0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dcb5e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50dcb5ebd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50dcb5e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3250dcb5ebd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50dcb5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3250dcb5eb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2f27b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282f27bf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82f27bf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82f27bf5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2f27bf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282f27bf5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2f27bf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282f27bf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82f27bf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282f27bf5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82f27bf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282f27bf5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82f27bf51_0_2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Особенности стрелочных функций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6" name="Google Shape;146;g3282f27bf51_0_24"/>
          <p:cNvSpPr txBox="1"/>
          <p:nvPr/>
        </p:nvSpPr>
        <p:spPr>
          <a:xfrm>
            <a:off x="464000" y="1131550"/>
            <a:ext cx="1111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Стрелочные функции не имеют своего this. Они всегда используют this из внешнего лексического контекста. Это делает их удобными для использования в колбэках и методах, где нужно сохранить контекст.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7" name="Google Shape;147;g3282f27bf51_0_24"/>
          <p:cNvSpPr txBox="1"/>
          <p:nvPr/>
        </p:nvSpPr>
        <p:spPr>
          <a:xfrm>
            <a:off x="3106625" y="3040150"/>
            <a:ext cx="7385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const obj =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value: 42,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getValue: function()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setTimeout(() =&gt;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  console.log(this.value); // 42 (контекст сохранен)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}, 1000);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obj.getValue();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82f27bf51_0_2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Заимствование методов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53" name="Google Shape;153;g3282f27bf51_0_28"/>
          <p:cNvSpPr txBox="1"/>
          <p:nvPr/>
        </p:nvSpPr>
        <p:spPr>
          <a:xfrm>
            <a:off x="351700" y="1260225"/>
            <a:ext cx="1108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Методы одного объекта можно использовать для другого объекта с помощью call или apply.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4" name="Google Shape;154;g3282f27bf51_0_28"/>
          <p:cNvSpPr txBox="1"/>
          <p:nvPr/>
        </p:nvSpPr>
        <p:spPr>
          <a:xfrm>
            <a:off x="2540000" y="2383700"/>
            <a:ext cx="589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const car =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brand: 'Toyota',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getBrand: function()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return this.brand;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const bike =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brand: 'Harley'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console.log(car.getBrand.call(bike)); // Harley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9efabd5c0_0_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Классы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60" name="Google Shape;160;g329efabd5c0_0_8"/>
          <p:cNvSpPr txBox="1"/>
          <p:nvPr/>
        </p:nvSpPr>
        <p:spPr>
          <a:xfrm>
            <a:off x="464000" y="1131550"/>
            <a:ext cx="112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Классы в JavaScript — это синтаксический сахар над прототипным наследованием. Они предоставляют удобный способ создания объектов с общими свойствами и методами.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61" name="Google Shape;161;g329efabd5c0_0_8"/>
          <p:cNvSpPr txBox="1"/>
          <p:nvPr/>
        </p:nvSpPr>
        <p:spPr>
          <a:xfrm>
            <a:off x="5666125" y="2061300"/>
            <a:ext cx="59496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Основные концепции: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US" sz="1600">
                <a:solidFill>
                  <a:schemeClr val="lt1"/>
                </a:solidFill>
              </a:rPr>
              <a:t>Конструктор</a:t>
            </a:r>
            <a:r>
              <a:rPr lang="en-U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</a:rPr>
              <a:t>Метод </a:t>
            </a:r>
            <a:r>
              <a:rPr lang="en-US" sz="1450">
                <a:solidFill>
                  <a:schemeClr val="lt1"/>
                </a:solidFill>
              </a:rPr>
              <a:t>constructor</a:t>
            </a:r>
            <a:r>
              <a:rPr lang="en-US" sz="1600">
                <a:solidFill>
                  <a:schemeClr val="lt1"/>
                </a:solidFill>
              </a:rPr>
              <a:t> вызывается при создании нового объекта.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lt1"/>
                </a:solidFill>
              </a:rPr>
              <a:t>Используется для инициализации свойств.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US" sz="1600">
                <a:solidFill>
                  <a:schemeClr val="lt1"/>
                </a:solidFill>
              </a:rPr>
              <a:t>Методы</a:t>
            </a:r>
            <a:r>
              <a:rPr lang="en-U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lt1"/>
                </a:solidFill>
              </a:rPr>
              <a:t>Функции, определенные внутри класса, которые могут быть вызваны на экземплярах класса.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US" sz="1600">
                <a:solidFill>
                  <a:schemeClr val="lt1"/>
                </a:solidFill>
              </a:rPr>
              <a:t>Статические методы</a:t>
            </a:r>
            <a:r>
              <a:rPr lang="en-U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lt1"/>
                </a:solidFill>
              </a:rPr>
              <a:t>Методы, которые принадлежат классу, а не его экземплярам.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US" sz="1600">
                <a:solidFill>
                  <a:schemeClr val="lt1"/>
                </a:solidFill>
              </a:rPr>
              <a:t>Наследование</a:t>
            </a:r>
            <a:r>
              <a:rPr lang="en-U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lt1"/>
                </a:solidFill>
              </a:rPr>
              <a:t>Позволяет создавать подклассы, которые наследуют свойства и методы родительского класса.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2" name="Google Shape;162;g329efabd5c0_0_8"/>
          <p:cNvSpPr txBox="1"/>
          <p:nvPr/>
        </p:nvSpPr>
        <p:spPr>
          <a:xfrm>
            <a:off x="464000" y="2061300"/>
            <a:ext cx="30000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Преимущества классов: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lt1"/>
                </a:solidFill>
              </a:rPr>
              <a:t>Упрощают создание объектов с общими свойствами и методами.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lt1"/>
                </a:solidFill>
              </a:rPr>
              <a:t>Позволяют использовать наследование для повторного использования кода.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lt1"/>
                </a:solidFill>
              </a:rPr>
              <a:t>Делают код более читаемым и структурированным.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9efabd5c0_0_1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Классы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68" name="Google Shape;168;g329efabd5c0_0_12"/>
          <p:cNvSpPr txBox="1"/>
          <p:nvPr/>
        </p:nvSpPr>
        <p:spPr>
          <a:xfrm>
            <a:off x="464000" y="1131550"/>
            <a:ext cx="11166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chemeClr val="lt1"/>
                </a:solidFill>
              </a:rPr>
              <a:t>Объяснение, что такое классы: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lt1"/>
                </a:solidFill>
              </a:rPr>
              <a:t>Классы — это шаблоны для создания объектов.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lt1"/>
                </a:solidFill>
              </a:rPr>
              <a:t>Они encapsulate данные и поведение, связанные с объектом.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lt1"/>
                </a:solidFill>
              </a:rPr>
              <a:t>В JavaScript классы появились в ES6 (синтаксический сахар над прототипами).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69" name="Google Shape;169;g329efabd5c0_0_12"/>
          <p:cNvSpPr txBox="1"/>
          <p:nvPr/>
        </p:nvSpPr>
        <p:spPr>
          <a:xfrm>
            <a:off x="2930800" y="2657275"/>
            <a:ext cx="842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class Person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constructor(name)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this.name = name;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greet()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  console.log(`Hello, my name is ${this.name}`);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const alice = new Person('Alice');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alice.greet(); // Hello, my name is Alice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9efabd5c0_0_16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Конструктор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75" name="Google Shape;175;g329efabd5c0_0_16"/>
          <p:cNvSpPr txBox="1"/>
          <p:nvPr/>
        </p:nvSpPr>
        <p:spPr>
          <a:xfrm>
            <a:off x="464000" y="1131550"/>
            <a:ext cx="11210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Конструктор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</a:rPr>
              <a:t>Метод constructor вызывается при создании нового объекта.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lt1"/>
                </a:solidFill>
              </a:rPr>
              <a:t>Используется для инициализации свойств объекта.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6" name="Google Shape;176;g329efabd5c0_0_16"/>
          <p:cNvSpPr txBox="1"/>
          <p:nvPr/>
        </p:nvSpPr>
        <p:spPr>
          <a:xfrm>
            <a:off x="2686550" y="2999150"/>
            <a:ext cx="8670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class Car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constructor(brand, model)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this.brand = brand;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this.model = model;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const myCar = new Car('Toyota', 'Corolla');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console.log(myCar.brand); // Toyota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efabd5c0_0_20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Классы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82" name="Google Shape;182;g329efabd5c0_0_20"/>
          <p:cNvSpPr txBox="1"/>
          <p:nvPr/>
        </p:nvSpPr>
        <p:spPr>
          <a:xfrm>
            <a:off x="464000" y="1131550"/>
            <a:ext cx="112005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Методы</a:t>
            </a:r>
            <a:r>
              <a:rPr lang="en-US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Методы — это функции, определенные внутри класса.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Они могут быть вызваны на экземплярах класса.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3" name="Google Shape;183;g329efabd5c0_0_20"/>
          <p:cNvSpPr txBox="1"/>
          <p:nvPr/>
        </p:nvSpPr>
        <p:spPr>
          <a:xfrm>
            <a:off x="2598625" y="2573650"/>
            <a:ext cx="6535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class Car {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constructor(brand, model) {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  this.brand = brand;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  this.model = model;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}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displayInfo() {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  console.log(`This is a ${this.brand} ${this.model}`);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 }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}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const myCar = new Car('Toyota', 'Corolla');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myCar.displayInfo(); // This is a Toyota Corolla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9efabd5c0_0_2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Классы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89" name="Google Shape;189;g329efabd5c0_0_24"/>
          <p:cNvSpPr txBox="1"/>
          <p:nvPr/>
        </p:nvSpPr>
        <p:spPr>
          <a:xfrm>
            <a:off x="464000" y="1131550"/>
            <a:ext cx="112494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Статические методы</a:t>
            </a:r>
            <a:r>
              <a:rPr lang="en-US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Статические методы принадлежат классу, а не экземплярам.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Вызываются через имя класса.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0" name="Google Shape;190;g329efabd5c0_0_24"/>
          <p:cNvSpPr txBox="1"/>
          <p:nvPr/>
        </p:nvSpPr>
        <p:spPr>
          <a:xfrm>
            <a:off x="2373925" y="3002475"/>
            <a:ext cx="7278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class MathUtils {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  static square(x) {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    return x * x;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  }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}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console.log(MathUtils.square(5)); // 25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9efabd5c0_0_2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Наследование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6" name="Google Shape;196;g329efabd5c0_0_28"/>
          <p:cNvSpPr txBox="1"/>
          <p:nvPr/>
        </p:nvSpPr>
        <p:spPr>
          <a:xfrm>
            <a:off x="464000" y="1131550"/>
            <a:ext cx="110052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Ключевое слово extends</a:t>
            </a:r>
            <a:r>
              <a:rPr lang="en-US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Позволяет создавать подклассы, которые наследуют свойства и методы родительского класса.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7" name="Google Shape;197;g329efabd5c0_0_28"/>
          <p:cNvSpPr txBox="1"/>
          <p:nvPr/>
        </p:nvSpPr>
        <p:spPr>
          <a:xfrm>
            <a:off x="2422775" y="2578800"/>
            <a:ext cx="7826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class Animal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constructor(name)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this.name = name;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speak()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console.log(`${this.name} makes a noise.`);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class Dog extends Animal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speak()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console.log(`${this.name} barks.`);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const dog = new Dog('Rex');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dog.speak(); // Rex barks.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9efabd5c0_0_3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3200" u="none" cap="none" strike="noStrike">
                <a:solidFill>
                  <a:schemeClr val="lt1"/>
                </a:solidFill>
              </a:rPr>
              <a:t>Колбэк-функция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03" name="Google Shape;203;g329efabd5c0_0_32"/>
          <p:cNvSpPr txBox="1"/>
          <p:nvPr/>
        </p:nvSpPr>
        <p:spPr>
          <a:xfrm>
            <a:off x="390775" y="1348150"/>
            <a:ext cx="30000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Вызов родительского метода с </a:t>
            </a:r>
            <a:r>
              <a:rPr b="1" lang="en-US" sz="1750">
                <a:solidFill>
                  <a:schemeClr val="lt1"/>
                </a:solidFill>
              </a:rPr>
              <a:t>super</a:t>
            </a:r>
            <a:r>
              <a:rPr lang="en-US" sz="1900">
                <a:solidFill>
                  <a:schemeClr val="lt1"/>
                </a:solidFill>
              </a:rPr>
              <a:t>:</a:t>
            </a:r>
            <a:endParaRPr sz="19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1750">
                <a:solidFill>
                  <a:schemeClr val="lt1"/>
                </a:solidFill>
              </a:rPr>
              <a:t>super</a:t>
            </a:r>
            <a:r>
              <a:rPr lang="en-US" sz="1900">
                <a:solidFill>
                  <a:schemeClr val="lt1"/>
                </a:solidFill>
              </a:rPr>
              <a:t> используется для вызова конструктора или методов родительского класса.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04" name="Google Shape;204;g329efabd5c0_0_32"/>
          <p:cNvSpPr txBox="1"/>
          <p:nvPr/>
        </p:nvSpPr>
        <p:spPr>
          <a:xfrm>
            <a:off x="4982300" y="1131550"/>
            <a:ext cx="5754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class Animal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constructor(name)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this.name = name;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speak()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console.log(`${this.name} makes a noise.`);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class Dog extends Animal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speak()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super.speak(); // Вызов метода родительского класса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console.log(`${this.name} barks.`);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const dog = new Dog('Rex');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dog.speak();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// Rex makes a noise.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// Rex barks.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9efabd5c0_0_36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Асинхронный код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10" name="Google Shape;210;g329efabd5c0_0_36"/>
          <p:cNvSpPr txBox="1"/>
          <p:nvPr/>
        </p:nvSpPr>
        <p:spPr>
          <a:xfrm>
            <a:off x="464000" y="1131550"/>
            <a:ext cx="111321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Асинхронный код позволяет выполнять задачи без блокировки основного потока.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Примеры асинхронных операций: запросы к серверу, чтение файлов, таймеры.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1" name="Google Shape;211;g329efabd5c0_0_36"/>
          <p:cNvSpPr txBox="1"/>
          <p:nvPr/>
        </p:nvSpPr>
        <p:spPr>
          <a:xfrm>
            <a:off x="3722075" y="3624375"/>
            <a:ext cx="677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// Синхронный код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console.log('Start');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console.log('Middle');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console.log('End');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// Асинхронный код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console.log('Start');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setTimeout(() =&gt; console.log('Middle'), 1000);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console.log('End');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g329efabd5c0_0_36"/>
          <p:cNvSpPr txBox="1"/>
          <p:nvPr/>
        </p:nvSpPr>
        <p:spPr>
          <a:xfrm>
            <a:off x="464000" y="2305525"/>
            <a:ext cx="11132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Асинхронный код позволяет выполнять задачи, которые могут занять некоторое время (например, запросы к серверу), без блокировки основного потока выполнения программы. Это особенно важно в JavaScript, который является однопоточным.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с контекстом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Асинхронный JavaScript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9efabd5c0_0_40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Промисы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18" name="Google Shape;218;g329efabd5c0_0_40"/>
          <p:cNvSpPr txBox="1"/>
          <p:nvPr/>
        </p:nvSpPr>
        <p:spPr>
          <a:xfrm>
            <a:off x="464000" y="1131550"/>
            <a:ext cx="11181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Промисы — это объекты, которые представляют результат асинхронной операции.</a:t>
            </a:r>
            <a:endParaRPr sz="21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2100">
                <a:solidFill>
                  <a:schemeClr val="lt1"/>
                </a:solidFill>
              </a:rPr>
              <a:t>У промиса есть три состояния: </a:t>
            </a:r>
            <a:r>
              <a:rPr lang="en-US" sz="1950">
                <a:solidFill>
                  <a:schemeClr val="lt1"/>
                </a:solidFill>
              </a:rPr>
              <a:t>pending</a:t>
            </a:r>
            <a:r>
              <a:rPr lang="en-US" sz="2100">
                <a:solidFill>
                  <a:schemeClr val="lt1"/>
                </a:solidFill>
              </a:rPr>
              <a:t>, </a:t>
            </a:r>
            <a:r>
              <a:rPr lang="en-US" sz="1950">
                <a:solidFill>
                  <a:schemeClr val="lt1"/>
                </a:solidFill>
              </a:rPr>
              <a:t>fulfilled</a:t>
            </a:r>
            <a:r>
              <a:rPr lang="en-US" sz="2100">
                <a:solidFill>
                  <a:schemeClr val="lt1"/>
                </a:solidFill>
              </a:rPr>
              <a:t>, </a:t>
            </a:r>
            <a:r>
              <a:rPr lang="en-US" sz="1950">
                <a:solidFill>
                  <a:schemeClr val="lt1"/>
                </a:solidFill>
              </a:rPr>
              <a:t>rejected</a:t>
            </a:r>
            <a:r>
              <a:rPr lang="en-US" sz="2100">
                <a:solidFill>
                  <a:schemeClr val="lt1"/>
                </a:solidFill>
              </a:rPr>
              <a:t>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19" name="Google Shape;219;g329efabd5c0_0_40"/>
          <p:cNvSpPr txBox="1"/>
          <p:nvPr/>
        </p:nvSpPr>
        <p:spPr>
          <a:xfrm>
            <a:off x="5792375" y="2276250"/>
            <a:ext cx="6106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function fetchData()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return new Promise((resolve, reject) =&gt;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setTimeout(() =&gt;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  const data = { name: 'Alice', age: 25 };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  resolve(data);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}, 1000);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fetchData()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.then((data) =&gt;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console.log(data); // { name: 'Alice', age: 25 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.catch((error) =&gt;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  console.error(error);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});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0" name="Google Shape;220;g329efabd5c0_0_40"/>
          <p:cNvSpPr txBox="1"/>
          <p:nvPr/>
        </p:nvSpPr>
        <p:spPr>
          <a:xfrm>
            <a:off x="464000" y="22762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fetchData()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.then((data) =&gt; processData(data))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.then((processedData) =&gt; saveData(processedData))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.then((result) =&gt; console.log(result))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  .catch((error) =&gt; console.error(error));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9efabd5c0_0_4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async/await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26" name="Google Shape;226;g329efabd5c0_0_44"/>
          <p:cNvSpPr txBox="1"/>
          <p:nvPr/>
        </p:nvSpPr>
        <p:spPr>
          <a:xfrm>
            <a:off x="464000" y="1131550"/>
            <a:ext cx="11239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1450">
                <a:solidFill>
                  <a:schemeClr val="lt1"/>
                </a:solidFill>
              </a:rPr>
              <a:t>async/await</a:t>
            </a:r>
            <a:r>
              <a:rPr lang="en-US" sz="1600">
                <a:solidFill>
                  <a:schemeClr val="lt1"/>
                </a:solidFill>
              </a:rPr>
              <a:t> — это синтаксический сахар над промисами, который делает асинхронный код более читаемым.</a:t>
            </a:r>
            <a:endParaRPr sz="16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1450">
                <a:solidFill>
                  <a:schemeClr val="lt1"/>
                </a:solidFill>
              </a:rPr>
              <a:t>async</a:t>
            </a:r>
            <a:r>
              <a:rPr lang="en-US" sz="1600">
                <a:solidFill>
                  <a:schemeClr val="lt1"/>
                </a:solidFill>
              </a:rPr>
              <a:t> указывает, что функция возвращает промис.</a:t>
            </a:r>
            <a:endParaRPr sz="16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1450">
                <a:solidFill>
                  <a:schemeClr val="lt1"/>
                </a:solidFill>
              </a:rPr>
              <a:t>await</a:t>
            </a:r>
            <a:r>
              <a:rPr lang="en-US" sz="1600">
                <a:solidFill>
                  <a:schemeClr val="lt1"/>
                </a:solidFill>
              </a:rPr>
              <a:t> приостанавливает выполнение функции до завершения промиса.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7" name="Google Shape;227;g329efabd5c0_0_44"/>
          <p:cNvSpPr txBox="1"/>
          <p:nvPr/>
        </p:nvSpPr>
        <p:spPr>
          <a:xfrm>
            <a:off x="5412150" y="2499250"/>
            <a:ext cx="5949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fetchData()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return new Promise((resolve) =&gt;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setTimeout(() =&gt;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const data = { name: 'Alice', age: 25 };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resolve(data);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}, 1000);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main()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try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const data = await fetchData();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console.log(data); // { name: 'Alice', age: 25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 catch (error)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console.error(error);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main();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g329efabd5c0_0_44"/>
          <p:cNvSpPr txBox="1"/>
          <p:nvPr/>
        </p:nvSpPr>
        <p:spPr>
          <a:xfrm>
            <a:off x="762000" y="2423750"/>
            <a:ext cx="300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fetchData()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throw new Error('Something went wrong');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main()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try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const data = await fetchData();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console.log(data);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 catch (error)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console.error('Error:', error.message); // Error: Something went wrong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main();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9efabd5c0_0_15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Пример 1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34" name="Google Shape;234;g329efabd5c0_0_154"/>
          <p:cNvSpPr txBox="1"/>
          <p:nvPr/>
        </p:nvSpPr>
        <p:spPr>
          <a:xfrm>
            <a:off x="464000" y="1131550"/>
            <a:ext cx="11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Пример 1: Асинхронный запрос к API с использованием </a:t>
            </a:r>
            <a:r>
              <a:rPr lang="en-US" sz="2150">
                <a:solidFill>
                  <a:schemeClr val="lt1"/>
                </a:solidFill>
              </a:rPr>
              <a:t>fetch</a:t>
            </a:r>
            <a:r>
              <a:rPr lang="en-US" sz="2400">
                <a:solidFill>
                  <a:schemeClr val="lt1"/>
                </a:solidFill>
              </a:rPr>
              <a:t> и </a:t>
            </a:r>
            <a:r>
              <a:rPr lang="en-US" sz="2150">
                <a:solidFill>
                  <a:schemeClr val="lt1"/>
                </a:solidFill>
              </a:rPr>
              <a:t>async/await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35" name="Google Shape;235;g329efabd5c0_0_154"/>
          <p:cNvSpPr txBox="1"/>
          <p:nvPr/>
        </p:nvSpPr>
        <p:spPr>
          <a:xfrm>
            <a:off x="2520450" y="1944075"/>
            <a:ext cx="8294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async function fetchUserData() 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try 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const response = await fetch('https://jsonplaceholder.typicode.com/users/1');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if (!response.ok) 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  throw new Error('Network response was not ok');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}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const user = await response.json();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console.log(user);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} catch (error) 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console.error('Error:', error);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}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}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fetchUserData();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efabd5c0_0_15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Пример 2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41" name="Google Shape;241;g329efabd5c0_0_158"/>
          <p:cNvSpPr txBox="1"/>
          <p:nvPr/>
        </p:nvSpPr>
        <p:spPr>
          <a:xfrm>
            <a:off x="464000" y="1131550"/>
            <a:ext cx="112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Последовательное выполнение асинхронных операций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42" name="Google Shape;242;g329efabd5c0_0_158"/>
          <p:cNvSpPr txBox="1"/>
          <p:nvPr/>
        </p:nvSpPr>
        <p:spPr>
          <a:xfrm>
            <a:off x="2686500" y="1865900"/>
            <a:ext cx="7424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task1()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return new Promise((resolve) =&gt; setTimeout(() =&gt; resolve('Task 1 done'), 1000));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task2()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return new Promise((resolve) =&gt; setTimeout(() =&gt; resolve('Task 2 done'), 1000));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main()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const result1 = await task1();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console.log(result1); // Task 1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const result2 = await task2();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console.log(result2); // Task 2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main();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9efabd5c0_0_16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Асинхронный код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48" name="Google Shape;248;g329efabd5c0_0_162"/>
          <p:cNvSpPr txBox="1"/>
          <p:nvPr/>
        </p:nvSpPr>
        <p:spPr>
          <a:xfrm>
            <a:off x="547075" y="1131550"/>
            <a:ext cx="11175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Основные подходы к работе с асинхронностью: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lang="en-US" sz="2100">
                <a:solidFill>
                  <a:schemeClr val="lt1"/>
                </a:solidFill>
              </a:rPr>
              <a:t>Колбэки</a:t>
            </a:r>
            <a:r>
              <a:rPr lang="en-US" sz="2100">
                <a:solidFill>
                  <a:schemeClr val="lt1"/>
                </a:solidFill>
              </a:rPr>
              <a:t>: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lt1"/>
                </a:solidFill>
              </a:rPr>
              <a:t>Простой способ работы с асинхронностью, но может привести к "аду колбэков".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lang="en-US" sz="2100">
                <a:solidFill>
                  <a:schemeClr val="lt1"/>
                </a:solidFill>
              </a:rPr>
              <a:t>Промисы</a:t>
            </a:r>
            <a:r>
              <a:rPr lang="en-US" sz="2100">
                <a:solidFill>
                  <a:schemeClr val="lt1"/>
                </a:solidFill>
              </a:rPr>
              <a:t>: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lt1"/>
                </a:solidFill>
              </a:rPr>
              <a:t>Более удобный способ работы с асинхронностью, поддерживает цепочки вызовов.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lang="en-US" sz="2100">
                <a:solidFill>
                  <a:schemeClr val="lt1"/>
                </a:solidFill>
              </a:rPr>
              <a:t>Async/Await</a:t>
            </a:r>
            <a:r>
              <a:rPr lang="en-US" sz="2100">
                <a:solidFill>
                  <a:schemeClr val="lt1"/>
                </a:solidFill>
              </a:rPr>
              <a:t>: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lt1"/>
                </a:solidFill>
              </a:rPr>
              <a:t>Современный подход, который делает асинхронный код похожим на синхронный.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9efabd5c0_0_166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Запросы к серверу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54" name="Google Shape;254;g329efabd5c0_0_166"/>
          <p:cNvSpPr txBox="1"/>
          <p:nvPr/>
        </p:nvSpPr>
        <p:spPr>
          <a:xfrm>
            <a:off x="464000" y="1131550"/>
            <a:ext cx="1104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fetch — это встроенный в браузеры API для выполнения HTTP-запросов. Он возвращает промис, который разрешается в объект Response, представляющий ответ на запрос.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5" name="Google Shape;255;g329efabd5c0_0_166"/>
          <p:cNvSpPr txBox="1"/>
          <p:nvPr/>
        </p:nvSpPr>
        <p:spPr>
          <a:xfrm>
            <a:off x="464000" y="2627900"/>
            <a:ext cx="11044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Основные особенности: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-US" sz="2400">
                <a:solidFill>
                  <a:schemeClr val="lt1"/>
                </a:solidFill>
              </a:rPr>
              <a:t>Возвращает промис, что позволяет использовать then/catch или async/await.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chemeClr val="lt1"/>
                </a:solidFill>
              </a:rPr>
              <a:t>Поддерживает различные типы запросов: GET, POST, PUT, DELETE и другие.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chemeClr val="lt1"/>
                </a:solidFill>
              </a:rPr>
              <a:t>Позволяет работать с заголовками, телом запроса и ответа.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9efabd5c0_0_170"/>
          <p:cNvSpPr txBox="1"/>
          <p:nvPr/>
        </p:nvSpPr>
        <p:spPr>
          <a:xfrm>
            <a:off x="644775" y="791300"/>
            <a:ext cx="51972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fetch('https://jsonplaceholder.typicode.com/posts/1')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.then((response) =&gt;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if (!response.ok)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  throw new Error('Network response was not ok');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}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return response.json(); // Парсим JSON из ответа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})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.then((data) =&gt;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console.log(data); // Выводим данные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})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.catch((error) =&gt;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console.error('Error:', error);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});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1" name="Google Shape;261;g329efabd5c0_0_170"/>
          <p:cNvSpPr txBox="1"/>
          <p:nvPr/>
        </p:nvSpPr>
        <p:spPr>
          <a:xfrm>
            <a:off x="6144850" y="791300"/>
            <a:ext cx="54123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async function fetchData()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try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const response = await fetch('https://jsonplaceholder.typicode.com/posts/1');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if (!response.ok)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  throw new Error('Network response was not ok');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}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const data = await response.json();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console.log(data);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} catch (error) {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  console.error('Error:', error);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  }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}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fetchData();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9efabd5c0_0_17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POST запрос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67" name="Google Shape;267;g329efabd5c0_0_174"/>
          <p:cNvSpPr txBox="1"/>
          <p:nvPr/>
        </p:nvSpPr>
        <p:spPr>
          <a:xfrm>
            <a:off x="464000" y="1131550"/>
            <a:ext cx="1132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Для отправки данных на сервер (например, JSON) используется метод </a:t>
            </a:r>
            <a:r>
              <a:rPr lang="en-US" sz="1250">
                <a:solidFill>
                  <a:schemeClr val="lt1"/>
                </a:solidFill>
              </a:rPr>
              <a:t>POST</a:t>
            </a:r>
            <a:r>
              <a:rPr lang="en-US" sz="1500">
                <a:solidFill>
                  <a:schemeClr val="lt1"/>
                </a:solidFill>
              </a:rPr>
              <a:t>. Нужно указать заголовки и тело запроса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68" name="Google Shape;268;g329efabd5c0_0_174"/>
          <p:cNvSpPr txBox="1"/>
          <p:nvPr/>
        </p:nvSpPr>
        <p:spPr>
          <a:xfrm>
            <a:off x="1049750" y="1599800"/>
            <a:ext cx="9442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async function postData()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const data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title: 'foo',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body: 'bar',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userId: 1,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};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try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const response = await fetch('https://jsonplaceholder.typicode.com/posts',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method: 'POST', // Метод запроса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headers: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  'Content-Type': 'application/json', // Указываем тип содержимого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},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body: JSON.stringify(data), // Преобразуем объект в JSON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});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if (!response.ok)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  throw new Error('Network response was not ok');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const result = await response.json();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console.log('Success:', result);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} catch (error)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  console.error('Error:', error);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 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postData();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9efabd5c0_0_17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Обработка ошибок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74" name="Google Shape;274;g329efabd5c0_0_178"/>
          <p:cNvSpPr txBox="1"/>
          <p:nvPr/>
        </p:nvSpPr>
        <p:spPr>
          <a:xfrm>
            <a:off x="464000" y="1131550"/>
            <a:ext cx="11083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Ошибки в </a:t>
            </a:r>
            <a:r>
              <a:rPr lang="en-US" sz="1350">
                <a:solidFill>
                  <a:schemeClr val="lt1"/>
                </a:solidFill>
              </a:rPr>
              <a:t>fetch</a:t>
            </a:r>
            <a:r>
              <a:rPr lang="en-US" sz="1500">
                <a:solidFill>
                  <a:schemeClr val="lt1"/>
                </a:solidFill>
              </a:rPr>
              <a:t> могут возникать на разных этапах: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lt1"/>
                </a:solidFill>
              </a:rPr>
              <a:t>Сетевые ошибки (например, нет соединения).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lt1"/>
                </a:solidFill>
              </a:rPr>
              <a:t>Ошибки HTTP (например, статус 404 или 500).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lt1"/>
                </a:solidFill>
              </a:rPr>
              <a:t>Ошибки парсинга ответа (например, если ответ не JSON).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75" name="Google Shape;275;g329efabd5c0_0_178"/>
          <p:cNvSpPr txBox="1"/>
          <p:nvPr/>
        </p:nvSpPr>
        <p:spPr>
          <a:xfrm>
            <a:off x="2373900" y="2451925"/>
            <a:ext cx="7512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async function fetchData()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try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const response = await fetch('https://jsonplaceholder.typicode.com/invalid-url');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if (!response.ok)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throw new Error(`HTTP error! Status: ${response.status}`);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const data = await response.json();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console.log(data);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 catch (error)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console.error('Fetch error:', error);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fetchData();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efabd5c0_0_18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AbortController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281" name="Google Shape;281;g329efabd5c0_0_182"/>
          <p:cNvSpPr txBox="1"/>
          <p:nvPr/>
        </p:nvSpPr>
        <p:spPr>
          <a:xfrm>
            <a:off x="464000" y="1201600"/>
            <a:ext cx="1125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Для отмены запроса можно использовать </a:t>
            </a:r>
            <a:r>
              <a:rPr lang="en-US" sz="2050">
                <a:solidFill>
                  <a:schemeClr val="lt1"/>
                </a:solidFill>
              </a:rPr>
              <a:t>AbortController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82" name="Google Shape;282;g329efabd5c0_0_182"/>
          <p:cNvSpPr txBox="1"/>
          <p:nvPr/>
        </p:nvSpPr>
        <p:spPr>
          <a:xfrm>
            <a:off x="986700" y="1810450"/>
            <a:ext cx="78741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async function fetchWithAbort()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const controller = new AbortController();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const signal = controller.signal;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setTimeout(() =&gt; controller.abort(), 100); // Отменяем запрос через 100 мс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try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const response = await fetch('https://jsonplaceholder.typicode.com/posts/1',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  signal, // Передаем сигнал для отмены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});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if (!response.ok)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  throw new Error('Network response was not ok');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const data = await response.json();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console.log(data);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} catch (error)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if (error.name === 'AbortError')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  console.log('Request aborted');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} else 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  console.error('Error:', error);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  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  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fetchWithAbort();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0dcb5ebd_0_197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Контекст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50dcb5ebd_0_197"/>
          <p:cNvSpPr txBox="1"/>
          <p:nvPr/>
        </p:nvSpPr>
        <p:spPr>
          <a:xfrm>
            <a:off x="362575" y="1131550"/>
            <a:ext cx="108567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Контекст (this) — это специальная переменная в JavaScript, которая ссылается на объект, в контексте которого выполняется функция. Значение this определяется тем, как вызывается функция, а не тем, где она объявлена.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</a:rPr>
              <a:t>В глобальной области видимости (вне функций) this ссылается на глобальный объект:</a:t>
            </a:r>
            <a:endParaRPr sz="280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lt1"/>
                </a:solidFill>
              </a:rPr>
              <a:t>В браузере — это window.</a:t>
            </a:r>
            <a:endParaRPr sz="2800"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lt1"/>
                </a:solidFill>
              </a:rPr>
              <a:t>В Node.js — это global.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0dcb5ebd_0_1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3250dcb5ebd_0_159"/>
          <p:cNvSpPr txBox="1"/>
          <p:nvPr/>
        </p:nvSpPr>
        <p:spPr>
          <a:xfrm>
            <a:off x="464000" y="1116250"/>
            <a:ext cx="109173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1" lang="en-US" sz="1900">
                <a:solidFill>
                  <a:schemeClr val="lt1"/>
                </a:solidFill>
              </a:rPr>
              <a:t>Задача 1: Получение данных пользователя</a:t>
            </a:r>
            <a:endParaRPr b="1" sz="19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-US" sz="1900">
                <a:solidFill>
                  <a:schemeClr val="lt1"/>
                </a:solidFill>
              </a:rPr>
              <a:t>Напишите функцию, которая получает данные пользователя с </a:t>
            </a:r>
            <a:r>
              <a:rPr lang="en-US" sz="1750">
                <a:solidFill>
                  <a:schemeClr val="lt1"/>
                </a:solidFill>
              </a:rPr>
              <a:t>https://jsonplaceholder.typicode.com/users/1</a:t>
            </a:r>
            <a:r>
              <a:rPr lang="en-US" sz="1900">
                <a:solidFill>
                  <a:schemeClr val="lt1"/>
                </a:solidFill>
              </a:rPr>
              <a:t> и выводит их в консоль.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1" lang="en-US" sz="1900">
                <a:solidFill>
                  <a:schemeClr val="lt1"/>
                </a:solidFill>
              </a:rPr>
              <a:t>Задача 2: Отправка данных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lt1"/>
                </a:solidFill>
              </a:rPr>
              <a:t>Создайте функцию, которая отправляет данные на сервер (например, новый пост) и выводит ответ.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1" lang="en-US" sz="1900">
                <a:solidFill>
                  <a:schemeClr val="lt1"/>
                </a:solidFill>
              </a:rPr>
              <a:t>Задача 4: Обработка ошибок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lt1"/>
                </a:solidFill>
              </a:rPr>
              <a:t>Напишите функцию, которая обрабатывает ошибки при запросе к несуществующему URL.</a:t>
            </a:r>
            <a:endParaRPr sz="1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2f27bf51_0_0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Как определяется this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4" name="Google Shape;104;g3282f27bf51_0_0"/>
          <p:cNvSpPr txBox="1"/>
          <p:nvPr/>
        </p:nvSpPr>
        <p:spPr>
          <a:xfrm>
            <a:off x="464000" y="1131550"/>
            <a:ext cx="1113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Вызов функции как метода объекта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Если функция вызывается как метод объекта, this ссылается на этот объект.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5" name="Google Shape;105;g3282f27bf51_0_0"/>
          <p:cNvSpPr txBox="1"/>
          <p:nvPr/>
        </p:nvSpPr>
        <p:spPr>
          <a:xfrm>
            <a:off x="2796350" y="3214100"/>
            <a:ext cx="646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obj = {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name: 'Alice',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greet: function() {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console.log(`Hello, ${this.name}`);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obj.greet(); // Hello, Alice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82f27bf51_0_4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3200" u="none" cap="none" strike="noStrike">
                <a:solidFill>
                  <a:schemeClr val="lt1"/>
                </a:solidFill>
              </a:rPr>
              <a:t>Ко</a:t>
            </a:r>
            <a:r>
              <a:rPr lang="en-US" sz="3200">
                <a:solidFill>
                  <a:schemeClr val="lt1"/>
                </a:solidFill>
              </a:rPr>
              <a:t>нтекст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11" name="Google Shape;111;g3282f27bf51_0_4"/>
          <p:cNvSpPr txBox="1"/>
          <p:nvPr/>
        </p:nvSpPr>
        <p:spPr>
          <a:xfrm>
            <a:off x="464000" y="1131550"/>
            <a:ext cx="111027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</a:rPr>
              <a:t>Обычный вызов функции</a:t>
            </a:r>
            <a:r>
              <a:rPr lang="en-US" sz="2300">
                <a:solidFill>
                  <a:schemeClr val="lt1"/>
                </a:solidFill>
              </a:rPr>
              <a:t>:</a:t>
            </a:r>
            <a:br>
              <a:rPr lang="en-US" sz="2300">
                <a:solidFill>
                  <a:schemeClr val="lt1"/>
                </a:solidFill>
              </a:rPr>
            </a:br>
            <a:r>
              <a:rPr lang="en-US" sz="2300">
                <a:solidFill>
                  <a:schemeClr val="lt1"/>
                </a:solidFill>
              </a:rPr>
              <a:t>Если функция вызывается без контекста (не как метод объекта), this будет: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В нестрогом режиме — глобальный объект (window или global).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-US" sz="2300">
                <a:solidFill>
                  <a:schemeClr val="lt1"/>
                </a:solidFill>
              </a:rPr>
              <a:t>В строгом режиме — undefined.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12" name="Google Shape;112;g3282f27bf51_0_4"/>
          <p:cNvSpPr txBox="1"/>
          <p:nvPr/>
        </p:nvSpPr>
        <p:spPr>
          <a:xfrm>
            <a:off x="3233600" y="3096850"/>
            <a:ext cx="5715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showContext()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console.log(this);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showContext(); // window (в браузере, нестрогий режим)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2f27bf51_0_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Контекст</a:t>
            </a:r>
            <a:endParaRPr b="1"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18" name="Google Shape;118;g3282f27bf51_0_8"/>
          <p:cNvSpPr txBox="1"/>
          <p:nvPr/>
        </p:nvSpPr>
        <p:spPr>
          <a:xfrm>
            <a:off x="464000" y="1131550"/>
            <a:ext cx="1126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Стрелочные функции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Стрелочные функции не имеют своего this. Они захватывают this из окружающего лексического контекста.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9" name="Google Shape;119;g3282f27bf51_0_8"/>
          <p:cNvSpPr txBox="1"/>
          <p:nvPr/>
        </p:nvSpPr>
        <p:spPr>
          <a:xfrm>
            <a:off x="1064850" y="2784250"/>
            <a:ext cx="10042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obj =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value: 42,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getValue: () =&gt;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this.value; // `this` берется из внешнего контекста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console.log(obj.getValue()); // undefined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82f27bf51_0_1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Управление контекстом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5" name="Google Shape;125;g3282f27bf51_0_12"/>
          <p:cNvSpPr txBox="1"/>
          <p:nvPr/>
        </p:nvSpPr>
        <p:spPr>
          <a:xfrm>
            <a:off x="464000" y="1131550"/>
            <a:ext cx="1126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call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Вызывает функцию с указанным контекстом и аргументами, переданными по отдельности.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6" name="Google Shape;126;g3282f27bf51_0_12"/>
          <p:cNvSpPr txBox="1"/>
          <p:nvPr/>
        </p:nvSpPr>
        <p:spPr>
          <a:xfrm>
            <a:off x="2215250" y="2891675"/>
            <a:ext cx="7329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greet(greeting) {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console.log(`${greeting}, ${this.name}`);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person = { name: 'Alice' };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greet.call(person, 'Hello'); // Hello, Alice</a:t>
            </a:r>
            <a:endParaRPr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2f27bf51_0_16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Управление контекстом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2" name="Google Shape;132;g3282f27bf51_0_16"/>
          <p:cNvSpPr txBox="1"/>
          <p:nvPr/>
        </p:nvSpPr>
        <p:spPr>
          <a:xfrm>
            <a:off x="464000" y="1131550"/>
            <a:ext cx="1115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bind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Создает новую функцию с привязанным контекстом. Аргументы могут быть переданы сразу или позже.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3" name="Google Shape;133;g3282f27bf51_0_16"/>
          <p:cNvSpPr txBox="1"/>
          <p:nvPr/>
        </p:nvSpPr>
        <p:spPr>
          <a:xfrm>
            <a:off x="2891700" y="2911250"/>
            <a:ext cx="588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function greet() {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  console.log(`Hello, ${this.name}`);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}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const person = { name: 'Alice' };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const boundGreet = greet.bind(person);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boundGreet(); // Hello, Alice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2f27bf51_0_20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Управление контекстом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9" name="Google Shape;139;g3282f27bf51_0_20"/>
          <p:cNvSpPr txBox="1"/>
          <p:nvPr/>
        </p:nvSpPr>
        <p:spPr>
          <a:xfrm>
            <a:off x="464000" y="1131550"/>
            <a:ext cx="1118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apply</a:t>
            </a:r>
            <a:r>
              <a:rPr lang="en-US" sz="2800">
                <a:solidFill>
                  <a:schemeClr val="lt1"/>
                </a:solidFill>
              </a:rPr>
              <a:t>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Аналогичен call, но аргументы передаются в виде массива.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0" name="Google Shape;140;g3282f27bf51_0_20"/>
          <p:cNvSpPr txBox="1"/>
          <p:nvPr/>
        </p:nvSpPr>
        <p:spPr>
          <a:xfrm>
            <a:off x="2852600" y="2474700"/>
            <a:ext cx="5558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function greet(greeting, punctuation)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console.log(`${greeting}, ${this.name}${punctuation}`);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const person = { name: 'Alice' };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greet.apply(person, ['Hello', '!']); // Hello, Alice!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