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Roboto"/>
      <p:regular r:id="rId15"/>
      <p:bold r:id="rId16"/>
      <p:italic r:id="rId17"/>
      <p:boldItalic r:id="rId18"/>
    </p:embeddedFont>
    <p:embeddedFont>
      <p:font typeface="Arim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N1pMxJ2KV3fCtRUeTl4VZGOjBv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bold.fntdata"/><Relationship Id="rId11" Type="http://schemas.openxmlformats.org/officeDocument/2006/relationships/slide" Target="slides/slide7.xml"/><Relationship Id="rId22" Type="http://schemas.openxmlformats.org/officeDocument/2006/relationships/font" Target="fonts/Arimo-boldItalic.fntdata"/><Relationship Id="rId10" Type="http://schemas.openxmlformats.org/officeDocument/2006/relationships/slide" Target="slides/slide6.xml"/><Relationship Id="rId21" Type="http://schemas.openxmlformats.org/officeDocument/2006/relationships/font" Target="fonts/Arimo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Roboto-regular.fntdata"/><Relationship Id="rId14" Type="http://schemas.openxmlformats.org/officeDocument/2006/relationships/slide" Target="slides/slide10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" Target="slides/slide1.xml"/><Relationship Id="rId19" Type="http://schemas.openxmlformats.org/officeDocument/2006/relationships/font" Target="fonts/Arimo-regular.fntdata"/><Relationship Id="rId6" Type="http://schemas.openxmlformats.org/officeDocument/2006/relationships/slide" Target="slides/slide2.xml"/><Relationship Id="rId18" Type="http://schemas.openxmlformats.org/officeDocument/2006/relationships/font" Target="fonts/Robot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50dcb5eb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3250dcb5ebd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50dcb5ebd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3250dcb5ebd_0_1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278545c3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3278545c30c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278545c30c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7" name="Google Shape;107;g3278545c30c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78545c30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g3278545c30c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278545c30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g3278545c30c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78545c30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278545c30c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50dcb5ebd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3" name="Google Shape;133;g3250dcb5ebd_0_1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1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Массивы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Замыкания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Колбэк-функция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50dcb5ebd_0_197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Колбэк-функция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250dcb5ebd_0_197"/>
          <p:cNvSpPr txBox="1"/>
          <p:nvPr/>
        </p:nvSpPr>
        <p:spPr>
          <a:xfrm>
            <a:off x="464000" y="1067375"/>
            <a:ext cx="10702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Колбэк-функция — это функция, которая передается в качестве аргумента другой функции и выполняется после завершения какого-либо действия. Это позволяет JavaScript продолжать выполнение кода, не ожидая завершения длительных операций, таких как запросы к серверу или обработка событий</a:t>
            </a:r>
            <a:endParaRPr sz="2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</a:rPr>
              <a:t>Они позволяют программе работать без остановки, ожидая ответа на запросы или события, и выполнять дальнейшие действия после их завершения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278545c30c_0_0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Примеры использования колбэков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04" name="Google Shape;104;g3278545c30c_0_0"/>
          <p:cNvSpPr txBox="1"/>
          <p:nvPr/>
        </p:nvSpPr>
        <p:spPr>
          <a:xfrm>
            <a:off x="464000" y="1116250"/>
            <a:ext cx="111516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Обработка массивов: Колбэки можно использовать для выполнения операций над каждым элементом массива. Например, возведение в квадрат или куб каждого элемента.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Обработка событий: Колбэки используются для реакции на события, такие как клики по кнопкам или выбор пунктов меню.</a:t>
            </a:r>
            <a:endParaRPr sz="2800">
              <a:solidFill>
                <a:schemeClr val="lt1"/>
              </a:solidFill>
            </a:endParaRPr>
          </a:p>
          <a:p>
            <a:pPr indent="-406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AutoNum type="arabicPeriod"/>
            </a:pPr>
            <a:r>
              <a:rPr lang="en-US" sz="2800">
                <a:solidFill>
                  <a:schemeClr val="lt1"/>
                </a:solidFill>
              </a:rPr>
              <a:t>Запросы к серверу: Колбэки позволяют обрабатывать ответы от сервера после отправки запросов.</a:t>
            </a:r>
            <a:endParaRPr sz="2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278545c30c_0_4"/>
          <p:cNvSpPr txBox="1"/>
          <p:nvPr/>
        </p:nvSpPr>
        <p:spPr>
          <a:xfrm>
            <a:off x="464000" y="1397250"/>
            <a:ext cx="4806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function greeting(name)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alert("Hello " + name);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}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function processUserInput(callback)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var name = prompt("Please enter your name.");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callback(name);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}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processUserInput(greeting);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  <p:sp>
        <p:nvSpPr>
          <p:cNvPr id="110" name="Google Shape;110;g3278545c30c_0_4"/>
          <p:cNvSpPr txBox="1"/>
          <p:nvPr/>
        </p:nvSpPr>
        <p:spPr>
          <a:xfrm>
            <a:off x="5988525" y="527525"/>
            <a:ext cx="58323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async function pageLoader(callback)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const data = await fetch("/ru/docs/Glossary/Callback_function");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callback(data);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}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function onPageLoadingFinished(pageData) {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console.log("Page was successfully loaded!");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console.log("Response:");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  console.log(pageData);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}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lt1"/>
                </a:solidFill>
              </a:rPr>
              <a:t>pageLoader(onPageLoadingFinished);</a:t>
            </a:r>
            <a:endParaRPr sz="2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78545c30c_0_8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Замыкания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278545c30c_0_8"/>
          <p:cNvSpPr txBox="1"/>
          <p:nvPr/>
        </p:nvSpPr>
        <p:spPr>
          <a:xfrm>
            <a:off x="464000" y="1116250"/>
            <a:ext cx="11063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Замыкание — это функция, которая имеет доступ к переменным своей внешней функции даже после того, как внешняя функция завершила выполнение. Это достигается за счет того, что внутренняя функция «запоминает» контекст, в котором она была создана, и сохраняет ссылку на окружающие ее переменные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17" name="Google Shape;117;g3278545c30c_0_8"/>
          <p:cNvSpPr txBox="1"/>
          <p:nvPr/>
        </p:nvSpPr>
        <p:spPr>
          <a:xfrm>
            <a:off x="464000" y="2686575"/>
            <a:ext cx="44304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function sayHello()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const message = 'Привет, ';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return function(name)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return message + name + '!';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const result = sayHello();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console.log(result('Вася')); // "Привет, Вася!"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8" name="Google Shape;118;g3278545c30c_0_8"/>
          <p:cNvSpPr txBox="1"/>
          <p:nvPr/>
        </p:nvSpPr>
        <p:spPr>
          <a:xfrm>
            <a:off x="5822475" y="2686575"/>
            <a:ext cx="58419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const createPlayer = (initialScore) =&gt;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let score = initialScore; // Приватная переменная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return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getScore: function()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  return score;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},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addScore: function(amount) {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  score += amount;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  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 };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}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const player1 = createPlayer(100);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console.log(player1.getScore()); // 100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player1.addScore(50);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console.log(player1.getScore()); // 150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278545c30c_0_12"/>
          <p:cNvSpPr txBox="1"/>
          <p:nvPr/>
        </p:nvSpPr>
        <p:spPr>
          <a:xfrm>
            <a:off x="464000" y="454450"/>
            <a:ext cx="867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Преимущества и недостатки замыканий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24" name="Google Shape;124;g3278545c30c_0_12"/>
          <p:cNvSpPr txBox="1"/>
          <p:nvPr/>
        </p:nvSpPr>
        <p:spPr>
          <a:xfrm>
            <a:off x="464000" y="1116250"/>
            <a:ext cx="11053800" cy="47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Преимущества: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lt1"/>
                </a:solidFill>
              </a:rPr>
              <a:t>Модульность: Замыкания позволяют создавать модульный код, скрывая внутренние переменные от внешнего доступа.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lt1"/>
                </a:solidFill>
              </a:rPr>
              <a:t>Гибкость: Они дают возможность создавать функции, которые могут быть использованы в разных контекстах.</a:t>
            </a:r>
            <a:endParaRPr sz="2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lt1"/>
                </a:solidFill>
              </a:rPr>
              <a:t>Недостатки: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lt1"/>
                </a:solidFill>
              </a:rPr>
              <a:t>Сложность: Замыкания могут усложнять понимание кода, особенно для начинающих.</a:t>
            </a:r>
            <a:endParaRPr sz="2500">
              <a:solidFill>
                <a:schemeClr val="lt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rial"/>
              <a:buChar char="●"/>
            </a:pPr>
            <a:r>
              <a:rPr lang="en-US" sz="2500">
                <a:solidFill>
                  <a:schemeClr val="lt1"/>
                </a:solidFill>
              </a:rPr>
              <a:t>Утечки памяти: Если не использовать замыкания осторожно, они могут привести к утечкам памяти.</a:t>
            </a:r>
            <a:endParaRPr sz="2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278545c30c_0_16"/>
          <p:cNvSpPr txBox="1"/>
          <p:nvPr/>
        </p:nvSpPr>
        <p:spPr>
          <a:xfrm>
            <a:off x="464000" y="454450"/>
            <a:ext cx="86703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100">
                <a:solidFill>
                  <a:schemeClr val="lt1"/>
                </a:solidFill>
              </a:rPr>
              <a:t>Методы работы с массивами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3278545c30c_0_16"/>
          <p:cNvSpPr txBox="1"/>
          <p:nvPr/>
        </p:nvSpPr>
        <p:spPr>
          <a:xfrm>
            <a:off x="156325" y="1116250"/>
            <a:ext cx="113322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some()</a:t>
            </a:r>
            <a:r>
              <a:rPr lang="en-US" sz="1500">
                <a:solidFill>
                  <a:schemeClr val="lt1"/>
                </a:solidFill>
              </a:rPr>
              <a:t> Этот метод проверяет, удовлетворяет ли какой-либо элемент массива условию, заданному в передаваемой функции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reduce() </a:t>
            </a:r>
            <a:r>
              <a:rPr lang="en-US" sz="1500">
                <a:solidFill>
                  <a:schemeClr val="lt1"/>
                </a:solidFill>
              </a:rPr>
              <a:t>Этот метод принимает функцию, которая имеет в качестве аргумента аккумулятор и значение. Он применяет функцию к аккумулятору и каждому значению массива, чтобы в результате вернуть только одно значение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sort()</a:t>
            </a:r>
            <a:r>
              <a:rPr lang="en-US" sz="1500">
                <a:solidFill>
                  <a:schemeClr val="lt1"/>
                </a:solidFill>
              </a:rPr>
              <a:t> Этот метод принимает функцию в качестве параметра. Он сортирует элементы массива и возвращает их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every() </a:t>
            </a:r>
            <a:r>
              <a:rPr lang="en-US" sz="1500">
                <a:solidFill>
                  <a:schemeClr val="lt1"/>
                </a:solidFill>
              </a:rPr>
              <a:t>Этот метод проверяет, удовлетворяют ли все элементы массива условию, заданному в передаваемой функции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map()</a:t>
            </a:r>
            <a:r>
              <a:rPr lang="en-US" sz="1500">
                <a:solidFill>
                  <a:schemeClr val="lt1"/>
                </a:solidFill>
              </a:rPr>
              <a:t> Этот метод принимает функцию в качестве параметра и создает новый массив с результатом вызова указанной функции для каждого элемента массива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flat()</a:t>
            </a:r>
            <a:r>
              <a:rPr lang="en-US" sz="1500">
                <a:solidFill>
                  <a:schemeClr val="lt1"/>
                </a:solidFill>
              </a:rPr>
              <a:t> Этот метод принимает в качестве аргумента массив массивов и сглаживает вложенные массивы в массив верхнего уровня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latMap() </a:t>
            </a:r>
            <a:r>
              <a:rPr lang="en-US" sz="1500">
                <a:solidFill>
                  <a:schemeClr val="lt1"/>
                </a:solidFill>
              </a:rPr>
              <a:t>Этот метод применяет функцию к каждому элементу массива, а затем сглаживает результат в новый массив. Он объединяет метод flat() и метод map() в одну функцию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filter() </a:t>
            </a:r>
            <a:r>
              <a:rPr lang="en-US" sz="1500">
                <a:solidFill>
                  <a:schemeClr val="lt1"/>
                </a:solidFill>
              </a:rPr>
              <a:t>Этот метод принимает функцию в качестве параметра и возвращает новый массив, содержащий все элементы массива, для которого функция фильтрации передавалась в качестве аргумента, и возвращает ее со значением true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forEach() </a:t>
            </a:r>
            <a:r>
              <a:rPr lang="en-US" sz="1500">
                <a:solidFill>
                  <a:schemeClr val="lt1"/>
                </a:solidFill>
              </a:rPr>
              <a:t>Этот метод применяет функцию к каждому элементу массива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findIndex()</a:t>
            </a:r>
            <a:r>
              <a:rPr lang="en-US" sz="1500">
                <a:solidFill>
                  <a:schemeClr val="lt1"/>
                </a:solidFill>
              </a:rPr>
              <a:t> Этот метод принимает функцию в качестве параметра и в дальнейшем применяет ее к массиву. Он возвращает индекс найденного элемента, если элемент удовлетворяет условию проверяющей функции, переданной в качестве аргумента. Если не удовлетворяет, возвращается –1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solidFill>
                  <a:schemeClr val="lt1"/>
                </a:solidFill>
              </a:rPr>
              <a:t>find() </a:t>
            </a:r>
            <a:r>
              <a:rPr lang="en-US" sz="1500">
                <a:solidFill>
                  <a:schemeClr val="lt1"/>
                </a:solidFill>
              </a:rPr>
              <a:t>Этот метод принимает функцию в качестве аргумента и в дальнейшем применяет ее к массиву. Он возвращает значение элемента, найденного в массиве, если элемент удовлетворяет условию проверяющей функции. В противном случае оно возвращается со значением undefined</a:t>
            </a:r>
            <a:endParaRPr sz="1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250dcb5ebd_0_159"/>
          <p:cNvSpPr txBox="1"/>
          <p:nvPr/>
        </p:nvSpPr>
        <p:spPr>
          <a:xfrm>
            <a:off x="464000" y="454450"/>
            <a:ext cx="542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3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Домашнее задание</a:t>
            </a:r>
            <a:endParaRPr b="1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3250dcb5ebd_0_159"/>
          <p:cNvSpPr txBox="1"/>
          <p:nvPr/>
        </p:nvSpPr>
        <p:spPr>
          <a:xfrm>
            <a:off x="464000" y="1116250"/>
            <a:ext cx="10917300" cy="38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Условие: Написать функцию, которая принимает массив чисел и выполняет следующие операции: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Находит среднее арифметическое четных элементов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Возвращает новый массив без отрицательных чисел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●"/>
            </a:pPr>
            <a:r>
              <a:rPr lang="en-US">
                <a:solidFill>
                  <a:schemeClr val="lt1"/>
                </a:solidFill>
              </a:rPr>
              <a:t>Вычисляет сумму элементов, кратных 3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Написать функцию, которая принимает массив чисел и выполняет следующие операции: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Найти элемент, наиболее близкий к среднему арифметическому массива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Написать функцию, которая принимает массив чисел и выполняет следующие операции: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Вычислить сумму элементов между первым и последним нулевыми элементами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Написать функцию, которая принимает массив чисел и выполняет следующие операции: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Выполнить сдвиг массива на n элементов вправо. пустые элементы заполнить каким-либо значением</a:t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n-US">
                <a:solidFill>
                  <a:schemeClr val="lt1"/>
                </a:solidFill>
              </a:rPr>
              <a:t>Написать функцию, которая принимает массив чисел и выполняет следующие операции:</a:t>
            </a:r>
            <a:endParaRPr>
              <a:solidFill>
                <a:schemeClr val="lt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Найти максимальное количество подряд идущих одинаковых элементов</a:t>
            </a:r>
            <a:endParaRPr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