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2A822C-693A-4F0B-9223-B8C69630FD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6C9239-A087-4092-BE61-41650F836E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FA83DA-BE99-4498-B869-0421520A9B6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EF06F8-CAEB-42F3-88E4-FEDF4C9B5ED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30F84B-D0FF-4FEF-A55F-3813E01A02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A8F28C-E2F8-43E6-B184-97371318FF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DEF19B-E5F5-4A4F-93FF-3770F2A805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089CE5-895F-4B92-A0DA-FD930C0901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DF1E8E-2027-4315-A92F-7F602402C7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1AB061-8F9C-4257-92D0-DEC1CAFF9B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0A62D7-49AB-4B27-BC1F-EA8ABBB143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093FB4-B4E2-4E84-846B-FFE6CAD277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9579F2-2401-464C-9BE7-4E8983B300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F67421-34F5-47F3-8AFE-635C2A764F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7ABD68-B744-4342-AFAF-3360FE7E5E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2CF002-D4A6-45F1-8F09-F23ECD1EDF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2C1D1C-F9D2-40E4-BB95-AC10711ACDB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085923-18E5-4C27-A57F-EA0CF7ED17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E3A9B1-CE0B-4EC8-8322-0271C89F8D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4546E3-EF8E-4CDD-B002-F9C243CBA3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4AF319-5EBF-4E2B-B72F-8BA5362AF5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C27641-2C16-4FA4-919F-E0C7E7D87F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BE5B93-7672-41A2-AC16-E076CF5BEB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1A5EE5-101C-49AE-B378-C2186CE924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1000"/>
          </a:bodyPr>
          <a:p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D599AA8-5D45-4D93-806C-569DD6A2806D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E14EFF4-A8C3-4251-ACB0-76738182507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it-academy.by/course/front-end-developer/fd1-razrabotka-veb-saytov-s-ispolzovaniem-html-css-i-javascript/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code.mu/ru/markup/book/prime/html/tables/" TargetMode="External"/><Relationship Id="rId2" Type="http://schemas.openxmlformats.org/officeDocument/2006/relationships/hyperlink" Target="https://developer.mozilla.org/ru/docs/Learn/CSS/First_steps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1800" y="1608480"/>
            <a:ext cx="9004680" cy="1048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100" spc="-1" strike="noStrike" u="sng">
                <a:solidFill>
                  <a:srgbClr val="0563c1"/>
                </a:solidFill>
                <a:highlight>
                  <a:srgbClr val="f0f0f0"/>
                </a:highlight>
                <a:uFillTx/>
                <a:latin typeface="Arial"/>
                <a:ea typeface="Arial"/>
                <a:hlinkClick r:id="rId1"/>
              </a:rPr>
              <a:t>Разработка веб-сайтов с использованием HTML, CSS и JavaScript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83" name="Google Shape;85;p1"/>
          <p:cNvSpPr/>
          <p:nvPr/>
        </p:nvSpPr>
        <p:spPr>
          <a:xfrm>
            <a:off x="451800" y="3429000"/>
            <a:ext cx="9143640" cy="5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Тренер: Гасилов Михаил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4" name="Google Shape;86;p1"/>
          <p:cNvSpPr/>
          <p:nvPr/>
        </p:nvSpPr>
        <p:spPr>
          <a:xfrm>
            <a:off x="451800" y="3949920"/>
            <a:ext cx="9143640" cy="5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Занятие 4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64;g31cfc4c843b_0_45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Google Shape;165;g31cfc4c843b_0_45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Google Shape;166;g31cfc4c843b_0_45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Google Shape;167;g31cfc4c843b_0_45"/>
          <p:cNvSpPr/>
          <p:nvPr/>
        </p:nvSpPr>
        <p:spPr>
          <a:xfrm>
            <a:off x="454320" y="464040"/>
            <a:ext cx="591516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CSS. Способы задания стилей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30" name="Google Shape;168;g31cfc4c843b_0_45"/>
          <p:cNvSpPr/>
          <p:nvPr/>
        </p:nvSpPr>
        <p:spPr>
          <a:xfrm>
            <a:off x="454320" y="1215000"/>
            <a:ext cx="1050660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Google Shape;169;g31cfc4c843b_0_45"/>
          <p:cNvSpPr/>
          <p:nvPr/>
        </p:nvSpPr>
        <p:spPr>
          <a:xfrm>
            <a:off x="454320" y="1215000"/>
            <a:ext cx="10506600" cy="21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Теперь разберёмся, что такое CSS-файл. Всё просто — это файл с расширением .css, где прописываются правила оформления документа. Чтобы привязать файл к оформлению страницы, нужно использовать тег &lt;link&gt;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32" name="Google Shape;170;g31cfc4c843b_0_45"/>
          <p:cNvSpPr/>
          <p:nvPr/>
        </p:nvSpPr>
        <p:spPr>
          <a:xfrm>
            <a:off x="748800" y="4115880"/>
            <a:ext cx="786312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&lt;link rel="stylesheet" href="style.css"&gt;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75;g31cfc4c843b_0_61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Google Shape;176;g31cfc4c843b_0_61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Google Shape;177;g31cfc4c843b_0_61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Google Shape;178;g31cfc4c843b_0_61"/>
          <p:cNvSpPr/>
          <p:nvPr/>
        </p:nvSpPr>
        <p:spPr>
          <a:xfrm>
            <a:off x="454320" y="464040"/>
            <a:ext cx="591516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CSS. Селекторы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37" name="Google Shape;179;g31cfc4c843b_0_61"/>
          <p:cNvSpPr/>
          <p:nvPr/>
        </p:nvSpPr>
        <p:spPr>
          <a:xfrm>
            <a:off x="454320" y="1215000"/>
            <a:ext cx="1050660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Google Shape;180;g31cfc4c843b_0_61"/>
          <p:cNvSpPr/>
          <p:nvPr/>
        </p:nvSpPr>
        <p:spPr>
          <a:xfrm>
            <a:off x="454320" y="1302480"/>
            <a:ext cx="10506600" cy="340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В качестве селектора может выступать любой тег HTML, для которого определяются правила форматирования, такие как: цвет, фон, размер и т. д. Правила задаются в следующем виде.</a:t>
            </a:r>
            <a:endParaRPr b="0" lang="ru-RU" sz="280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Селектор { свойство1: значение; свойство2: значение; ... }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85;g31cfc4c843b_0_53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Google Shape;186;g31cfc4c843b_0_53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Google Shape;187;g31cfc4c843b_0_53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Google Shape;188;g31cfc4c843b_0_53"/>
          <p:cNvSpPr/>
          <p:nvPr/>
        </p:nvSpPr>
        <p:spPr>
          <a:xfrm>
            <a:off x="454320" y="464040"/>
            <a:ext cx="591516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CSS. Вес селекторов 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43" name="Google Shape;189;g31cfc4c843b_0_53"/>
          <p:cNvSpPr/>
          <p:nvPr/>
        </p:nvSpPr>
        <p:spPr>
          <a:xfrm>
            <a:off x="454320" y="1215000"/>
            <a:ext cx="1050660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Google Shape;190;g31cfc4c843b_0_53"/>
          <p:cNvSpPr/>
          <p:nvPr/>
        </p:nvSpPr>
        <p:spPr>
          <a:xfrm>
            <a:off x="454320" y="1215000"/>
            <a:ext cx="9048960" cy="26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406440">
              <a:lnSpc>
                <a:spcPct val="115000"/>
              </a:lnSpc>
              <a:spcBef>
                <a:spcPts val="799"/>
              </a:spcBef>
              <a:buClr>
                <a:srgbClr val="ffffff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Селекторы по идентификатору;</a:t>
            </a:r>
            <a:endParaRPr b="0" lang="ru-RU" sz="2800" spc="-1" strike="noStrike">
              <a:latin typeface="Arial"/>
            </a:endParaRPr>
          </a:p>
          <a:p>
            <a:pPr marL="457200" indent="-406440">
              <a:lnSpc>
                <a:spcPct val="115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Селекторы по классу, селекторы по атрибуту и селекторы с псевдоклассами;</a:t>
            </a:r>
            <a:endParaRPr b="0" lang="ru-RU" sz="2800" spc="-1" strike="noStrike">
              <a:latin typeface="Arial"/>
            </a:endParaRPr>
          </a:p>
          <a:p>
            <a:pPr marL="457200" indent="-406440">
              <a:lnSpc>
                <a:spcPct val="115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Селекторы по тегу, селекторы с псевдоэлементами.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45" name="Google Shape;191;g31cfc4c843b_0_53"/>
          <p:cNvSpPr/>
          <p:nvPr/>
        </p:nvSpPr>
        <p:spPr>
          <a:xfrm>
            <a:off x="454320" y="4009320"/>
            <a:ext cx="10557720" cy="116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Комбинаторы +, &gt;, ~, универсальный селектор * и псевдокласс :where() веса не имеют.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96;g31cfc4c843b_0_110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Google Shape;197;g31cfc4c843b_0_110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Google Shape;198;g31cfc4c843b_0_110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Google Shape;199;g31cfc4c843b_0_110"/>
          <p:cNvSpPr/>
          <p:nvPr/>
        </p:nvSpPr>
        <p:spPr>
          <a:xfrm>
            <a:off x="454320" y="464040"/>
            <a:ext cx="591516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CSS. Вес селектора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50" name="Google Shape;200;g31cfc4c843b_0_110"/>
          <p:cNvSpPr/>
          <p:nvPr/>
        </p:nvSpPr>
        <p:spPr>
          <a:xfrm>
            <a:off x="454320" y="1215000"/>
            <a:ext cx="1050660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Google Shape;201;g31cfc4c843b_0_110"/>
          <p:cNvSpPr/>
          <p:nvPr/>
        </p:nvSpPr>
        <p:spPr>
          <a:xfrm>
            <a:off x="454320" y="1126080"/>
            <a:ext cx="10960920" cy="555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50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Существует удобный способ вычисления веса селектора в уме. Выше мы перечислили три группы сущностей, из которых может состоять селектор. Представим любой селектор в виде трёх нулей: 0.0.0.</a:t>
            </a: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500"/>
              </a:spcBef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Селекторы по идентификатору увеличивают первую цифру.</a:t>
            </a: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Селекторы по классу, по атрибуту или псевдокласс увеличивают вторую цифру.</a:t>
            </a: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Селектор по тегу или псевдоэлемент увеличивают третью цифру.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Один селектор равен единице.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Пока сложно понять. Давайте разберёмся на примерах.</a:t>
            </a: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500"/>
              </a:spcBef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Селектор #id состоит из одного идентификатора. Один селектор = 1. Увеличиваем первую цифру на 1. В итоге вес такого селектора равен 1.0.0.</a:t>
            </a: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.class состоит из одного класса. Увеличиваем вторую цифру на 1. Получаем вес селектора 0.1.0.</a:t>
            </a: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div состоит из одного тега. Увеличиваем последнюю цифру на 1. Вес селектора равен 0.0.1.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206;g31cfc4c843b_0_92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Google Shape;207;g31cfc4c843b_0_92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Google Shape;208;g31cfc4c843b_0_92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Google Shape;209;g31cfc4c843b_0_92"/>
          <p:cNvSpPr/>
          <p:nvPr/>
        </p:nvSpPr>
        <p:spPr>
          <a:xfrm>
            <a:off x="454320" y="464040"/>
            <a:ext cx="591516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CSS. Вес селектора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56" name="Google Shape;210;g31cfc4c843b_0_92"/>
          <p:cNvSpPr/>
          <p:nvPr/>
        </p:nvSpPr>
        <p:spPr>
          <a:xfrm>
            <a:off x="454320" y="1126080"/>
            <a:ext cx="10960920" cy="46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50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Дальше аналогично можем посчитать вес комбинированных селекторов.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div#id состоит из одного селектора по тегу и одного идентификатора. Селектор по тегу увеличивает последнюю цифру, селектор по идентификатору — первую. Вес селектора равен 1.0.1.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div h1 состоит из двух селекторов по тегу. Увеличиваем последнюю цифру на два и получаем вес 0.0.2.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#block div &gt; .list a состоит из идентификатора (первая цифра), двух тегов (последняя цифра) и класса (вторая цифра). Вес селектора равен 1.1.2.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* .list a состоит из одного класса и одного тега. Итоговый вес будет 0.1.1. Универсальный селектор ничего не весит</a:t>
            </a:r>
            <a:endParaRPr b="0" lang="ru-R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461520" y="827280"/>
            <a:ext cx="10118520" cy="52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Домашнее задание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58" name="Google Shape;226;g31200631ff8_2_17"/>
          <p:cNvSpPr/>
          <p:nvPr/>
        </p:nvSpPr>
        <p:spPr>
          <a:xfrm>
            <a:off x="461520" y="1719360"/>
            <a:ext cx="10599120" cy="14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Сверстать html страничку с помощью таблицы своего CV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Сверстать html страничку по примеру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215;g31cfc4c843b_0_77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Google Shape;216;g31cfc4c843b_0_77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Google Shape;217;g31cfc4c843b_0_77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Google Shape;218;g31cfc4c843b_0_77"/>
          <p:cNvSpPr/>
          <p:nvPr/>
        </p:nvSpPr>
        <p:spPr>
          <a:xfrm>
            <a:off x="454320" y="464040"/>
            <a:ext cx="5915160" cy="66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Google Shape;219;g31cfc4c843b_0_77"/>
          <p:cNvSpPr/>
          <p:nvPr/>
        </p:nvSpPr>
        <p:spPr>
          <a:xfrm>
            <a:off x="454320" y="1215000"/>
            <a:ext cx="1050660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Google Shape;220;g31cfc4c843b_0_77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576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461520" y="827280"/>
            <a:ext cx="10118520" cy="52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Полезные ссылки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66" name="Google Shape;232;g31200631ff8_2_7"/>
          <p:cNvSpPr/>
          <p:nvPr/>
        </p:nvSpPr>
        <p:spPr>
          <a:xfrm>
            <a:off x="461520" y="1612080"/>
            <a:ext cx="7942320" cy="11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Работа с таблицами в HTML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Ведение CSS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61520" y="827280"/>
            <a:ext cx="10118520" cy="52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План занятия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86" name="Google Shape;92;g31200631ff8_0_2"/>
          <p:cNvSpPr/>
          <p:nvPr/>
        </p:nvSpPr>
        <p:spPr>
          <a:xfrm>
            <a:off x="461520" y="1390680"/>
            <a:ext cx="9143640" cy="422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064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Roboto"/>
              <a:buChar char="●"/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Создание таблиц</a:t>
            </a:r>
            <a:endParaRPr b="0" lang="ru-RU" sz="2800" spc="-1" strike="noStrike">
              <a:latin typeface="Arial"/>
            </a:endParaRPr>
          </a:p>
          <a:p>
            <a:pPr marL="457200" indent="-4064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Roboto"/>
              <a:buChar char="●"/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Фреймы</a:t>
            </a:r>
            <a:endParaRPr b="0" lang="ru-RU" sz="2800" spc="-1" strike="noStrike">
              <a:latin typeface="Arial"/>
            </a:endParaRPr>
          </a:p>
          <a:p>
            <a:pPr marL="457200" indent="-4064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Roboto"/>
              <a:buChar char="●"/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Введение в CSS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97;g31205d6a640_0_44" descr=""/>
          <p:cNvPicPr/>
          <p:nvPr/>
        </p:nvPicPr>
        <p:blipFill>
          <a:blip r:embed="rId1"/>
          <a:stretch/>
        </p:blipFill>
        <p:spPr>
          <a:xfrm>
            <a:off x="7212600" y="1371240"/>
            <a:ext cx="2142720" cy="214272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98;g31205d6a640_0_44"/>
          <p:cNvSpPr/>
          <p:nvPr/>
        </p:nvSpPr>
        <p:spPr>
          <a:xfrm>
            <a:off x="451440" y="1236960"/>
            <a:ext cx="9254880" cy="116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406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таблицы;</a:t>
            </a:r>
            <a:endParaRPr b="0" lang="ru-RU" sz="2800" spc="-1" strike="noStrike">
              <a:latin typeface="Arial"/>
            </a:endParaRPr>
          </a:p>
          <a:p>
            <a:pPr marL="457200" indent="-406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фреймы.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9" name="Google Shape;99;g31205d6a640_0_44"/>
          <p:cNvSpPr/>
          <p:nvPr/>
        </p:nvSpPr>
        <p:spPr>
          <a:xfrm>
            <a:off x="451440" y="451440"/>
            <a:ext cx="299952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Теги</a:t>
            </a:r>
            <a:endParaRPr b="0" lang="ru-RU" sz="3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104;g31205d6a640_0_38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Google Shape;105;g31205d6a640_0_38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Google Shape;106;g31205d6a640_0_38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Google Shape;107;g31205d6a640_0_38"/>
          <p:cNvSpPr/>
          <p:nvPr/>
        </p:nvSpPr>
        <p:spPr>
          <a:xfrm>
            <a:off x="464040" y="454320"/>
            <a:ext cx="542664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Теги. Фреймы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94" name="Google Shape;108;g31205d6a640_0_38"/>
          <p:cNvSpPr/>
          <p:nvPr/>
        </p:nvSpPr>
        <p:spPr>
          <a:xfrm>
            <a:off x="464040" y="1215000"/>
            <a:ext cx="102913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Google Shape;109;g31205d6a640_0_38"/>
          <p:cNvSpPr/>
          <p:nvPr/>
        </p:nvSpPr>
        <p:spPr>
          <a:xfrm>
            <a:off x="538200" y="1215000"/>
            <a:ext cx="10017720" cy="52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en-US" sz="2350" spc="-1" strike="noStrike">
                <a:solidFill>
                  <a:srgbClr val="ffffff"/>
                </a:solidFill>
                <a:latin typeface="Arial"/>
                <a:ea typeface="Arial"/>
              </a:rPr>
              <a:t>&lt;frame&gt;</a:t>
            </a:r>
            <a:endParaRPr b="0" lang="ru-RU" sz="235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Тег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&lt;frame&gt;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определяет свойства отдельного фрейма, на которые делится окно браузера.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en-US" sz="2350" spc="-1" strike="noStrike">
                <a:solidFill>
                  <a:srgbClr val="ffffff"/>
                </a:solidFill>
                <a:latin typeface="Arial"/>
                <a:ea typeface="Arial"/>
              </a:rPr>
              <a:t>&lt;frameset&gt;</a:t>
            </a:r>
            <a:endParaRPr b="0" lang="ru-RU" sz="235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Тег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&lt;frameset&gt;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заменяет собой элемент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&lt;body&gt;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на веб-странице и формирует структуру фреймов.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en-US" sz="2350" spc="-1" strike="noStrike">
                <a:solidFill>
                  <a:srgbClr val="ffffff"/>
                </a:solidFill>
                <a:latin typeface="Arial"/>
                <a:ea typeface="Arial"/>
              </a:rPr>
              <a:t>&lt;iframe&gt;</a:t>
            </a:r>
            <a:endParaRPr b="0" lang="ru-RU" sz="235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Тег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&lt;iframe&gt;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создает плавающий фрейм, который находится внутри обычного документа, он позволяет загружать в область заданных размеров любые другие независимые документы.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14;g31205d6a640_0_41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Google Shape;115;g31205d6a640_0_41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Google Shape;116;g31205d6a640_0_41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Google Shape;117;g31205d6a640_0_41"/>
          <p:cNvSpPr/>
          <p:nvPr/>
        </p:nvSpPr>
        <p:spPr>
          <a:xfrm>
            <a:off x="454320" y="464040"/>
            <a:ext cx="591516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Теги. Таблица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00" name="Google Shape;118;g31205d6a640_0_41"/>
          <p:cNvSpPr/>
          <p:nvPr/>
        </p:nvSpPr>
        <p:spPr>
          <a:xfrm>
            <a:off x="454320" y="1215000"/>
            <a:ext cx="10506600" cy="55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en-US" sz="2350" spc="-1" strike="noStrike">
                <a:solidFill>
                  <a:srgbClr val="ffffff"/>
                </a:solidFill>
                <a:latin typeface="Arial"/>
                <a:ea typeface="Arial"/>
              </a:rPr>
              <a:t>&lt;table&gt;</a:t>
            </a:r>
            <a:endParaRPr b="0" lang="ru-RU" sz="23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Служит контейнером для элементов, определяющих содержимое таблицы. Любая таблица состоит из строк и ячеек, которые задаются с помощью тегов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&lt;tr&gt;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и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&lt;td&gt;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en-US" sz="2350" spc="-1" strike="noStrike">
                <a:solidFill>
                  <a:srgbClr val="ffffff"/>
                </a:solidFill>
                <a:latin typeface="Arial"/>
                <a:ea typeface="Arial"/>
              </a:rPr>
              <a:t>&lt;td&gt;</a:t>
            </a:r>
            <a:endParaRPr b="0" lang="ru-RU" sz="23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Предназначен для создания одной ячейки таблицы. Тег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&lt;td&gt;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должен размещаться внутри контейнера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&lt;tr&gt;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, который в свою очередь располагается внутри тега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&lt;table&gt;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en-US" sz="2350" spc="-1" strike="noStrike">
                <a:solidFill>
                  <a:srgbClr val="ffffff"/>
                </a:solidFill>
                <a:latin typeface="Arial"/>
                <a:ea typeface="Arial"/>
              </a:rPr>
              <a:t>&lt;th&gt;</a:t>
            </a:r>
            <a:endParaRPr b="0" lang="ru-RU" sz="23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Тег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&lt;th&gt;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предназначен для создания одной ячейки таблицы, которая обозначается как заголовочная. Текст в такой ячейке отображается браузером обычно жирным шрифтом и выравнивается по центру.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en-US" sz="2350" spc="-1" strike="noStrike">
                <a:solidFill>
                  <a:srgbClr val="ffffff"/>
                </a:solidFill>
                <a:latin typeface="Arial"/>
                <a:ea typeface="Arial"/>
              </a:rPr>
              <a:t>&lt;tr&gt;</a:t>
            </a:r>
            <a:endParaRPr b="0" lang="ru-RU" sz="23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Тег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&lt;tr&gt;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служит контейнером для создания строки таблицы.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23;g31cfc4c843b_0_0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Google Shape;124;g31cfc4c843b_0_0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Google Shape;125;g31cfc4c843b_0_0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Google Shape;126;g31cfc4c843b_0_0"/>
          <p:cNvSpPr/>
          <p:nvPr/>
        </p:nvSpPr>
        <p:spPr>
          <a:xfrm>
            <a:off x="454320" y="464040"/>
            <a:ext cx="591516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CSS. Введение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05" name="Google Shape;127;g31cfc4c843b_0_0"/>
          <p:cNvSpPr/>
          <p:nvPr/>
        </p:nvSpPr>
        <p:spPr>
          <a:xfrm>
            <a:off x="454320" y="1215000"/>
            <a:ext cx="10506600" cy="31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CSS (Cascading Style Sheets) — это язык стилей, который используется для оформления и стилизации веб-страниц, созданных с помощью HTML. Он позволяет разработчикам управлять внешним видом элементов на странице, изменяя их цвет, шрифт, размеры и расположение. Понимание основ CSS является ключевым шагом для любого веб-разработчика.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32;g31cfc4c843b_0_17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Google Shape;133;g31cfc4c843b_0_17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Google Shape;134;g31cfc4c843b_0_17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Google Shape;135;g31cfc4c843b_0_17"/>
          <p:cNvSpPr/>
          <p:nvPr/>
        </p:nvSpPr>
        <p:spPr>
          <a:xfrm>
            <a:off x="454320" y="464040"/>
            <a:ext cx="591516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CSS. Основные понятия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10" name="Google Shape;136;g31cfc4c843b_0_17"/>
          <p:cNvSpPr/>
          <p:nvPr/>
        </p:nvSpPr>
        <p:spPr>
          <a:xfrm>
            <a:off x="454320" y="1215000"/>
            <a:ext cx="10506600" cy="48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938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Roboto"/>
              <a:buChar char="●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Селекторы: Селекторы определяют, к каким элементам HTML будут применяться стили. Например, селектор div будет применять стили ко всем элементам &lt;div&gt; на странице.</a:t>
            </a:r>
            <a:endParaRPr b="0" lang="ru-RU" sz="2600" spc="-1" strike="noStrike">
              <a:latin typeface="Arial"/>
            </a:endParaRPr>
          </a:p>
          <a:p>
            <a:pPr marL="457200" indent="-3938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Свойства и значения: Каждое правило CSS состоит из свойств и значений. Например, правило color: red; изменяет цвет текста на красный.</a:t>
            </a:r>
            <a:endParaRPr b="0" lang="ru-RU" sz="2600" spc="-1" strike="noStrike">
              <a:latin typeface="Arial"/>
            </a:endParaRPr>
          </a:p>
          <a:p>
            <a:pPr marL="457200" indent="-3938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Правила CSS: Правила состоят из селектора и блока деклараций, который включает одно или несколько свойств. Пример: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endParaRPr b="0" lang="ru-RU" sz="2600" spc="-1" strike="noStrike">
              <a:latin typeface="Arial"/>
            </a:endParaRPr>
          </a:p>
        </p:txBody>
      </p:sp>
      <p:sp>
        <p:nvSpPr>
          <p:cNvPr id="111" name="Google Shape;137;g31cfc4c843b_0_17"/>
          <p:cNvSpPr/>
          <p:nvPr/>
        </p:nvSpPr>
        <p:spPr>
          <a:xfrm>
            <a:off x="2817720" y="5159520"/>
            <a:ext cx="2999520" cy="12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p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color: blue;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font-size: 16px;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42;g31cfc4c843b_0_25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Google Shape;143;g31cfc4c843b_0_25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Google Shape;144;g31cfc4c843b_0_25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Google Shape;145;g31cfc4c843b_0_25"/>
          <p:cNvSpPr/>
          <p:nvPr/>
        </p:nvSpPr>
        <p:spPr>
          <a:xfrm>
            <a:off x="454320" y="464040"/>
            <a:ext cx="591516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CSS. Способы задания стилей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16" name="Google Shape;146;g31cfc4c843b_0_25"/>
          <p:cNvSpPr/>
          <p:nvPr/>
        </p:nvSpPr>
        <p:spPr>
          <a:xfrm>
            <a:off x="454320" y="1215000"/>
            <a:ext cx="1050660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Google Shape;147;g31cfc4c843b_0_25"/>
          <p:cNvSpPr/>
          <p:nvPr/>
        </p:nvSpPr>
        <p:spPr>
          <a:xfrm>
            <a:off x="454320" y="1215000"/>
            <a:ext cx="10506600" cy="27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Внутренний или встроенный стиль является по существу расширением для одиночного тега используемого на текущей веб-странице. Для определения стиля используется атрибут style, а его значением выступает набор стилевых правил.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  <p:sp>
        <p:nvSpPr>
          <p:cNvPr id="118" name="Google Shape;148;g31cfc4c843b_0_25"/>
          <p:cNvSpPr/>
          <p:nvPr/>
        </p:nvSpPr>
        <p:spPr>
          <a:xfrm>
            <a:off x="635040" y="4043160"/>
            <a:ext cx="10615320" cy="14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en-US" sz="1950" spc="-1" strike="noStrike">
                <a:solidFill>
                  <a:srgbClr val="ffffff"/>
                </a:solidFill>
                <a:latin typeface="Courier New"/>
                <a:ea typeface="Courier New"/>
              </a:rPr>
              <a:t>&lt;p</a:t>
            </a:r>
            <a:r>
              <a:rPr b="0" lang="en-US" sz="1950" spc="-1" strike="noStrike">
                <a:solidFill>
                  <a:srgbClr val="ffffff"/>
                </a:solidFill>
                <a:latin typeface="Courier New"/>
                <a:ea typeface="Courier New"/>
              </a:rPr>
              <a:t> style="font-size: 120%; font-family: monospace; color: #cd66cc"</a:t>
            </a:r>
            <a:r>
              <a:rPr b="1" lang="en-US" sz="1950" spc="-1" strike="noStrike">
                <a:solidFill>
                  <a:srgbClr val="ffffff"/>
                </a:solidFill>
                <a:latin typeface="Courier New"/>
                <a:ea typeface="Courier New"/>
              </a:rPr>
              <a:t>&gt;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1950" spc="-1" strike="noStrike">
                <a:solidFill>
                  <a:srgbClr val="ffffff"/>
                </a:solidFill>
                <a:latin typeface="Courier New"/>
                <a:ea typeface="Courier New"/>
              </a:rPr>
              <a:t>Пример текста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en-US" sz="1950" spc="-1" strike="noStrike">
                <a:solidFill>
                  <a:srgbClr val="ffffff"/>
                </a:solidFill>
                <a:latin typeface="Courier New"/>
                <a:ea typeface="Courier New"/>
              </a:rPr>
              <a:t>&lt;/p&gt;</a:t>
            </a:r>
            <a:endParaRPr b="0" lang="ru-RU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53;g31cfc4c843b_0_37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Google Shape;154;g31cfc4c843b_0_37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Google Shape;155;g31cfc4c843b_0_37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Google Shape;156;g31cfc4c843b_0_37"/>
          <p:cNvSpPr/>
          <p:nvPr/>
        </p:nvSpPr>
        <p:spPr>
          <a:xfrm>
            <a:off x="454320" y="464040"/>
            <a:ext cx="591516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CSS. Способы задания стилей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23" name="Google Shape;157;g31cfc4c843b_0_37"/>
          <p:cNvSpPr/>
          <p:nvPr/>
        </p:nvSpPr>
        <p:spPr>
          <a:xfrm>
            <a:off x="454320" y="1215000"/>
            <a:ext cx="1050660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158;g31cfc4c843b_0_37"/>
          <p:cNvSpPr/>
          <p:nvPr/>
        </p:nvSpPr>
        <p:spPr>
          <a:xfrm>
            <a:off x="454320" y="1215000"/>
            <a:ext cx="10506600" cy="116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А так CSS прописывается при помощи тега 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&lt;style&gt;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 внутри тега 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&lt;head&gt;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документа HTML.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5" name="Google Shape;159;g31cfc4c843b_0_37"/>
          <p:cNvSpPr/>
          <p:nvPr/>
        </p:nvSpPr>
        <p:spPr>
          <a:xfrm>
            <a:off x="666000" y="2734200"/>
            <a:ext cx="786312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&lt;head&gt;</a:t>
            </a:r>
            <a:endParaRPr b="0" lang="ru-RU" sz="17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1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&lt;meta</a:t>
            </a:r>
            <a:r>
              <a:rPr b="0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 charset="utf-8"</a:t>
            </a:r>
            <a:r>
              <a:rPr b="1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&gt;</a:t>
            </a:r>
            <a:endParaRPr b="0" lang="ru-RU" sz="17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1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&lt;title&gt;</a:t>
            </a:r>
            <a:r>
              <a:rPr b="0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Глобальные стили</a:t>
            </a:r>
            <a:r>
              <a:rPr b="1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&lt;/title&gt;</a:t>
            </a:r>
            <a:endParaRPr b="0" lang="ru-RU" sz="17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1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&lt;style&gt;</a:t>
            </a:r>
            <a:endParaRPr b="0" lang="ru-RU" sz="17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   </a:t>
            </a:r>
            <a:r>
              <a:rPr b="1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H1</a:t>
            </a:r>
            <a:r>
              <a:rPr b="0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 { </a:t>
            </a:r>
            <a:endParaRPr b="0" lang="ru-RU" sz="17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font-size: 120%; </a:t>
            </a:r>
            <a:endParaRPr b="0" lang="ru-RU" sz="17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font-family: Verdana, Arial, Helvetica, sans-serif; </a:t>
            </a:r>
            <a:endParaRPr b="0" lang="ru-RU" sz="17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color: #333366; </a:t>
            </a:r>
            <a:endParaRPr b="0" lang="ru-RU" sz="17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   </a:t>
            </a:r>
            <a:r>
              <a:rPr b="0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}</a:t>
            </a:r>
            <a:endParaRPr b="0" lang="ru-RU" sz="17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1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&lt;/style&gt;</a:t>
            </a:r>
            <a:endParaRPr b="0" lang="ru-RU" sz="17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1" lang="en-US" sz="1750" spc="-1" strike="noStrike">
                <a:solidFill>
                  <a:srgbClr val="ffffff"/>
                </a:solidFill>
                <a:latin typeface="Courier New"/>
                <a:ea typeface="Courier New"/>
              </a:rPr>
              <a:t>&lt;/head&gt;</a:t>
            </a:r>
            <a:endParaRPr b="0" lang="ru-RU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Application>LibreOffice/7.3.4.2$Windows_X86_64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  <dc:description/>
  <dc:language>ru-RU</dc:language>
  <cp:lastModifiedBy/>
  <dcterms:modified xsi:type="dcterms:W3CDTF">2025-04-26T21:09:36Z</dcterms:modified>
  <cp:revision>1</cp:revision>
  <dc:subject/>
  <dc:title/>
</cp:coreProperties>
</file>