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Arim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Mon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s42jBCby+Qs4jVhsImdj5p0T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2aca0bcc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322aca0bcc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2aca0b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322aca0b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aca0bc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322aca0bc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2aca0bcc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322aca0bcc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2aca0bcc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322aca0bcc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2aca0bcc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322aca0bc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2aca0bcc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322aca0bcc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aca0bcc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322aca0bcc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2aca0bcc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322aca0bcc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2aca0bcc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322aca0bcc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31200631f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2aca0bc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322aca0bc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2aca0bcc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322aca0bcc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2aca0bcc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322aca0bcc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2aca0bcc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322aca0bcc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2aca0bcc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322aca0bcc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2aca0bcc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322aca0bcc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214463b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32214463b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cff8e8f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cff8e8f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14463b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32214463b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aca0b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322aca0b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2aca0bc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322aca0bc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2aca0bc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22aca0bc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2aca0b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322aca0b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aca0bcc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322aca0bc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aca0bc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322aca0bc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em.info/methodology/naming-convention/#%D0%98%D0%BC%D1%8F-%D0%B1%D0%BB%D0%BE%D0%BA%D0%B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em.info/methodology/naming-convention/#%D0%98%D0%BC%D1%8F-%D1%8D%D0%BB%D0%B5%D0%BC%D0%B5%D0%BD%D1%82%D0%B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100" b="1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sz="52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2aca0bccc_0_25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animation-duration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49" name="Google Shape;149;g322aca0bccc_0_25"/>
          <p:cNvSpPr txBox="1"/>
          <p:nvPr/>
        </p:nvSpPr>
        <p:spPr>
          <a:xfrm>
            <a:off x="464000" y="1116250"/>
            <a:ext cx="10374900" cy="4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При помощи свойства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animation-duration</a:t>
            </a:r>
            <a:r>
              <a:rPr lang="en-US" sz="2800">
                <a:solidFill>
                  <a:schemeClr val="lt1"/>
                </a:solidFill>
              </a:rPr>
              <a:t> пропишем длительность одного цикла анимации. Значение этого свойства указывается в секундах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2800">
                <a:solidFill>
                  <a:schemeClr val="lt1"/>
                </a:solidFill>
              </a:rPr>
              <a:t> или миллисекундах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ms</a:t>
            </a:r>
            <a:r>
              <a:rPr lang="en-US" sz="2800">
                <a:solidFill>
                  <a:schemeClr val="lt1"/>
                </a:solidFill>
              </a:rPr>
              <a:t>.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Пусть круг превращается в квадрат за 5 секунд:</a:t>
            </a:r>
            <a:endParaRPr sz="2800">
              <a:solidFill>
                <a:schemeClr val="lt1"/>
              </a:solidFill>
            </a:endParaRPr>
          </a:p>
          <a:p>
            <a:pPr marL="13716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.child-one {</a:t>
            </a:r>
            <a:endParaRPr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animation-name: circle-to-square;</a:t>
            </a:r>
            <a:endParaRPr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animation-duration: 5s;</a:t>
            </a:r>
            <a:endParaRPr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2aca0bccc_0_29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animation-iteration-count</a:t>
            </a:r>
            <a:r>
              <a:rPr lang="en-US" sz="3100">
                <a:solidFill>
                  <a:schemeClr val="lt1"/>
                </a:solidFill>
              </a:rPr>
              <a:t> 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155" name="Google Shape;155;g322aca0bccc_0_29"/>
          <p:cNvSpPr txBox="1"/>
          <p:nvPr/>
        </p:nvSpPr>
        <p:spPr>
          <a:xfrm>
            <a:off x="464000" y="1116250"/>
            <a:ext cx="108390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При помощи свойства animation-iteration-count можно указать, сколько раз анимация будет проигрываться.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В качестве значения указывается число, означающее количество повторений, или ключевое слово infinite. Если указано infinite, то анимация будет повторяться бесконечно. Это значение встречается чаще всего!</a:t>
            </a:r>
            <a:endParaRPr sz="2400">
              <a:solidFill>
                <a:schemeClr val="lt1"/>
              </a:solidFill>
            </a:endParaRPr>
          </a:p>
          <a:p>
            <a:pPr marL="3200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.child-one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animation-name: circle-to-square;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animation-duration: 5s;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animation-iteration-count: infinite;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aca0bccc_0_33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animation-direction</a:t>
            </a:r>
            <a:r>
              <a:rPr lang="en-US" sz="3100">
                <a:solidFill>
                  <a:schemeClr val="lt1"/>
                </a:solidFill>
              </a:rPr>
              <a:t> 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161" name="Google Shape;161;g322aca0bccc_0_33"/>
          <p:cNvSpPr txBox="1"/>
          <p:nvPr/>
        </p:nvSpPr>
        <p:spPr>
          <a:xfrm>
            <a:off x="464000" y="1116250"/>
            <a:ext cx="10892700" cy="5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Свойство animation-direction сообщает браузеру, должна ли анимация проигрываться в обратном порядке.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Доступные значения: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normal — </a:t>
            </a:r>
            <a:r>
              <a:rPr lang="en-US" sz="1600" b="1">
                <a:solidFill>
                  <a:schemeClr val="lt1"/>
                </a:solidFill>
              </a:rPr>
              <a:t>значение по умолчанию</a:t>
            </a:r>
            <a:r>
              <a:rPr lang="en-US" sz="1600">
                <a:solidFill>
                  <a:schemeClr val="lt1"/>
                </a:solidFill>
              </a:rPr>
              <a:t>, анимация воспроизводится от начала до конца, после чего возвращается к начальному кадру.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reverse — анимация проигрывается в обратном порядке, от последнего ключевого кадра до первого, после чего возвращается к последнему кадру.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alternate — каждый нечётный повтор (первый, третий, пятый) анимации воспроизводится в прямом порядке, а каждый чётный повтор (второй, четвёртый, шестой) анимации воспроизводится в обратном порядке.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alternate-reverse — аналогично значению alternate, но чётные и нечётные повторы меняются местами.</a:t>
            </a:r>
            <a:endParaRPr sz="1600">
              <a:solidFill>
                <a:schemeClr val="lt1"/>
              </a:solidFill>
            </a:endParaRPr>
          </a:p>
          <a:p>
            <a:pPr marL="4114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.child-one {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animation-name: circle-to-square;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animation-duration: 5s;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animation-iteration-count: infinite;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animation-direction: alternate;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aca0bccc_0_37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animation-timing-function 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7" name="Google Shape;167;g322aca0bccc_0_37"/>
          <p:cNvSpPr txBox="1"/>
          <p:nvPr/>
        </p:nvSpPr>
        <p:spPr>
          <a:xfrm>
            <a:off x="464000" y="1116250"/>
            <a:ext cx="43914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При помощи свойства animation-timing-function можно задать, как будет развиваться анимация между ключевыми кадрами: равномерно, или сначала быстро, потом медленно, или по каким-то сложным внутренним законам.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8" name="Google Shape;168;g322aca0bccc_0_37"/>
          <p:cNvSpPr txBox="1"/>
          <p:nvPr/>
        </p:nvSpPr>
        <p:spPr>
          <a:xfrm>
            <a:off x="5197225" y="569175"/>
            <a:ext cx="6291300" cy="6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linear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Анимация проигрывается равномерно, без колебаний скорости.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ease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Значение по умолчанию. Анимация начинается медленно, затем быстро разгоняется и снова замедляется к концу.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ease-in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Анимация начинается медленно и плавно ускоряется к концу.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ease-out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Анимация начинается быстро и плавно замедляется к концу.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ease-in-out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Анимация начинается и заканчивается медленно, ускоряясь в середине.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2aca0bccc_0_4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animation-delay</a:t>
            </a:r>
            <a:r>
              <a:rPr lang="en-US" sz="3100">
                <a:solidFill>
                  <a:schemeClr val="lt1"/>
                </a:solidFill>
              </a:rPr>
              <a:t> 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174" name="Google Shape;174;g322aca0bccc_0_41"/>
          <p:cNvSpPr txBox="1"/>
          <p:nvPr/>
        </p:nvSpPr>
        <p:spPr>
          <a:xfrm>
            <a:off x="464000" y="1116250"/>
            <a:ext cx="10692600" cy="51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Свойство задаёт задержку воспроизведения анимации. Значением может быть любое число, как отрицательное, так и положительное.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Если значение положительное, то будет задержка перед началом анимации. Если значение отрицательное, то анимация начнётся как бы </a:t>
            </a:r>
            <a:r>
              <a:rPr lang="en-US" sz="1800" i="1">
                <a:solidFill>
                  <a:schemeClr val="lt1"/>
                </a:solidFill>
              </a:rPr>
              <a:t>за кадром</a:t>
            </a:r>
            <a:r>
              <a:rPr lang="en-U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Пусть анимация правого элемента начнётся с задержкой -2.5 секунды. Так она будет начинаться с середины:</a:t>
            </a:r>
            <a:endParaRPr sz="1800">
              <a:solidFill>
                <a:schemeClr val="lt1"/>
              </a:solidFill>
            </a:endParaRPr>
          </a:p>
          <a:p>
            <a:pPr marL="2743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.child-two {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animation-name: circle-to-square;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animation-duration: 5s;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animation-iteration-count: infinite;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animation-direction: alternate-reverse;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animation-timing-function: ease-in;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animation-delay: -2.5s;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2aca0bccc_0_45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animation-play-state</a:t>
            </a:r>
            <a:r>
              <a:rPr lang="en-US" sz="3100">
                <a:solidFill>
                  <a:schemeClr val="lt1"/>
                </a:solidFill>
              </a:rPr>
              <a:t> 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0" name="Google Shape;180;g322aca0bccc_0_45"/>
          <p:cNvSpPr txBox="1"/>
          <p:nvPr/>
        </p:nvSpPr>
        <p:spPr>
          <a:xfrm>
            <a:off x="464000" y="1116250"/>
            <a:ext cx="9681300" cy="4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Свойство, позволяющее ставить анимацию на паузу и запускать снова.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Доступные значения: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running</a:t>
            </a:r>
            <a:r>
              <a:rPr lang="en-US" sz="1800">
                <a:solidFill>
                  <a:schemeClr val="lt1"/>
                </a:solidFill>
              </a:rPr>
              <a:t> — анимация проигрывается (значение по умолчанию).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paused</a:t>
            </a:r>
            <a:r>
              <a:rPr lang="en-US" sz="1800">
                <a:solidFill>
                  <a:schemeClr val="lt1"/>
                </a:solidFill>
              </a:rPr>
              <a:t> — анимация ставится на паузу. При повторном запуске анимации она продолжается с того места, где была остановлена.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Добавим возможность взаимодействовать с нашей анимацией. Пусть по наведению курсора анимация ставится на паузу, а если курсор убран, то продолжает проигрываться.</a:t>
            </a:r>
            <a:endParaRPr sz="1800">
              <a:solidFill>
                <a:schemeClr val="lt1"/>
              </a:solidFill>
            </a:endParaRPr>
          </a:p>
          <a:p>
            <a:pPr marL="3200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.child:hover {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animation-play-state: paused;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2aca0bccc_0_49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animation-fill-mode</a:t>
            </a:r>
            <a:r>
              <a:rPr lang="en-US" sz="3100">
                <a:solidFill>
                  <a:schemeClr val="lt1"/>
                </a:solidFill>
              </a:rPr>
              <a:t> 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186" name="Google Shape;186;g322aca0bccc_0_49"/>
          <p:cNvSpPr txBox="1"/>
          <p:nvPr/>
        </p:nvSpPr>
        <p:spPr>
          <a:xfrm>
            <a:off x="464000" y="1116250"/>
            <a:ext cx="108147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Последнее свойство анимации — animation-fill-mode — сообщает браузеру, нужно ли применять стили ключевых кадров </a:t>
            </a:r>
            <a:r>
              <a:rPr lang="en-US" sz="2000" b="1">
                <a:solidFill>
                  <a:schemeClr val="lt1"/>
                </a:solidFill>
              </a:rPr>
              <a:t>до</a:t>
            </a:r>
            <a:r>
              <a:rPr lang="en-US" sz="2000">
                <a:solidFill>
                  <a:schemeClr val="lt1"/>
                </a:solidFill>
              </a:rPr>
              <a:t> или </a:t>
            </a:r>
            <a:r>
              <a:rPr lang="en-US" sz="2000" b="1">
                <a:solidFill>
                  <a:schemeClr val="lt1"/>
                </a:solidFill>
              </a:rPr>
              <a:t>после</a:t>
            </a:r>
            <a:r>
              <a:rPr lang="en-US" sz="2000">
                <a:solidFill>
                  <a:schemeClr val="lt1"/>
                </a:solidFill>
              </a:rPr>
              <a:t> проигрывания анимации.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Доступные значения: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none — стили анимации не применяются до и после проигрывания анимации (значение по умолчанию).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forwards — после окончания анимации элемент сохранит стили последнего ключевого кадра.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backwards — после окончания анимации к элементу будут применены стили первого ключевого кадра.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both — до начала анимации к элементу применяется первый ключевой кадр, а после окончания анимации элемент останется в состоянии последнего ключевого кадра.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2aca0bccc_0_124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2" name="Google Shape;192;g322aca0bccc_0_124"/>
          <p:cNvSpPr txBox="1"/>
          <p:nvPr/>
        </p:nvSpPr>
        <p:spPr>
          <a:xfrm>
            <a:off x="464000" y="1116250"/>
            <a:ext cx="10873200" cy="4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animation — это мега-шорткат, в котором можно за раз указать значения для всех перечисленных выше свойств, начинающихся на animation-.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Значения указываются через пробел. Порядок указания значений не важен. Из-за того, что значения этих свойств очень разные, браузер сам догадывается, какое значение к какому свойству относится. Важно только помнить, что первое значение времени будет воспринято как значение animation-duration (длительность анимации), а второе — animation-delay (задержка воспроизведения).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Для работы анимации совсем не обязательно перечислять все значения. Достаточно указать имя анимации и её длительность. Для остальных свойств будут установлены значения по умолчанию.</a:t>
            </a:r>
            <a:endParaRPr sz="1800">
              <a:solidFill>
                <a:schemeClr val="lt1"/>
              </a:solidFill>
            </a:endParaRPr>
          </a:p>
          <a:p>
            <a:pPr marL="2743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.child-two {</a:t>
            </a:r>
            <a:endParaRPr sz="1800">
              <a:solidFill>
                <a:schemeClr val="lt1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animation: circle-to-square 2s infinite alternate-reverse ease-in 1s;</a:t>
            </a:r>
            <a:endParaRPr sz="1800">
              <a:solidFill>
                <a:schemeClr val="lt1"/>
              </a:solidFill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}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2aca0bccc_0_132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Transition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8" name="Google Shape;198;g322aca0bccc_0_132"/>
          <p:cNvSpPr txBox="1"/>
          <p:nvPr/>
        </p:nvSpPr>
        <p:spPr>
          <a:xfrm>
            <a:off x="464000" y="1116250"/>
            <a:ext cx="44499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Transition позволяет определять переходное состояние между двумя состояниями элемента. Различные состояния могут быть определены с помощью псевдоклассов, таких как :hover или :active или установлены динамически с помощью JavaScript.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9" name="Google Shape;199;g322aca0bccc_0_132"/>
          <p:cNvSpPr txBox="1"/>
          <p:nvPr/>
        </p:nvSpPr>
        <p:spPr>
          <a:xfrm>
            <a:off x="6301150" y="1445825"/>
            <a:ext cx="4523100" cy="3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background-color: aqua;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transition: background-color 1s, font-size 4s;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background-color: lightcoral;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font-size: 30px;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2aca0bccc_0_128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 - Префиксы браузеров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5" name="Google Shape;205;g322aca0bccc_0_128"/>
          <p:cNvSpPr txBox="1"/>
          <p:nvPr/>
        </p:nvSpPr>
        <p:spPr>
          <a:xfrm>
            <a:off x="3917475" y="4439000"/>
            <a:ext cx="5851800" cy="1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 {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-webkit-box-sizing: border-box;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-moz-box-sizing: border-box;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box-sizing: border-box;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g322aca0bccc_0_128"/>
          <p:cNvSpPr txBox="1"/>
          <p:nvPr/>
        </p:nvSpPr>
        <p:spPr>
          <a:xfrm>
            <a:off x="464000" y="1116250"/>
            <a:ext cx="109953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Что же это такое? На самом деле всё просто, эти непонятные слова являются префиксами следующих браузеров: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lt1"/>
                </a:solidFill>
              </a:rPr>
              <a:t>-webkit-: браузеры Chrome, Safari, Opera;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lt1"/>
                </a:solidFill>
              </a:rPr>
              <a:t>-moz-: браузер Mozilla Firefox;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lt1"/>
                </a:solidFill>
              </a:rPr>
              <a:t>-ms-: браузер Internet Explorer.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Таким образом, если перед названием свойства стоит некоторый префикс, то это означает, что данное свойство реализовано и будет применяться исключительно в указанном браузере. Все остальные браузеры данное свойство будут игнорировать, т.к. для них данный префикс неизвестен.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>
            <a:spLocks noGrp="1"/>
          </p:cNvSpPr>
          <p:nvPr>
            <p:ph type="subTitle" idx="1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sz="52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z-index</a:t>
            </a: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box-sizing</a:t>
            </a: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overflow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анимация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- Префиксы браузеров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SASS\LESS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БЭМ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2aca0bccc_0_136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БЭМ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2aca0bccc_0_136"/>
          <p:cNvSpPr txBox="1"/>
          <p:nvPr/>
        </p:nvSpPr>
        <p:spPr>
          <a:xfrm>
            <a:off x="464000" y="1116250"/>
            <a:ext cx="11063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БЭМ (Блок, Элемент, Модификатор) — компонентный подход к веб-разработке. В его основе лежит принцип разделения интерфейса на независимые блоки.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2aca0bccc_0_140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Блок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22aca0bccc_0_140"/>
          <p:cNvSpPr txBox="1"/>
          <p:nvPr/>
        </p:nvSpPr>
        <p:spPr>
          <a:xfrm>
            <a:off x="464000" y="1116250"/>
            <a:ext cx="112494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Функционально независимый компонент страницы, который может быть повторно использован. В HTML блоки представлены атрибутом class.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Особенности: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Название блока</a:t>
            </a:r>
            <a:r>
              <a:rPr lang="en-US" sz="1500">
                <a:solidFill>
                  <a:schemeClr val="lt1"/>
                </a:solidFill>
              </a:rPr>
              <a:t> характеризует смысл («что это?» — «меню»: menu, «кнопка»: button), а не состояние («какой, как выглядит?» — «красный»: red, «большой»: big).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Пример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&lt;!-- Верно. Семантически осмысленный блок `error` --&gt;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&lt;div class="error"&gt;&lt;/div&gt;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&lt;!-- Неверно. Описывается внешний вид --&gt;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&lt;div class="red-text"&gt;&lt;/div&gt;</a:t>
            </a:r>
            <a:endParaRPr sz="1500">
              <a:solidFill>
                <a:schemeClr val="lt1"/>
              </a:solidFill>
            </a:endParaRPr>
          </a:p>
          <a:p>
            <a:pPr marL="444500" marR="1905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Блок не должен влиять на свое окружение, т. е. блоку не следует задавать внешнюю геометрию (в виде отступов, границ, влияющих на размеры) и позиционирование.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В CSS по БЭМ также не рекомендуется использовать селекторы по тегам или id.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Таким образом обеспечивается независимость, при которой возможно повторное использование или перенос блоков с места на место.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2aca0bccc_0_177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Элемент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22aca0bccc_0_177"/>
          <p:cNvSpPr txBox="1"/>
          <p:nvPr/>
        </p:nvSpPr>
        <p:spPr>
          <a:xfrm>
            <a:off x="464000" y="1116250"/>
            <a:ext cx="11151600" cy="4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Составная часть блока, которая не может использоваться в отрыве от него.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Особенности: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Название элемента</a:t>
            </a:r>
            <a:r>
              <a:rPr lang="en-US" sz="2800">
                <a:solidFill>
                  <a:schemeClr val="lt1"/>
                </a:solidFill>
              </a:rPr>
              <a:t> характеризует смысл («что это?» — «пункт»: item, «текст»: text), а не состояние («какой, как выглядит?» — «красный»: red, «большой»: big).</a:t>
            </a:r>
            <a:endParaRPr sz="2800">
              <a:solidFill>
                <a:schemeClr val="lt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Структура полного имени элемента соответствует схеме: имя-блока__имя-элемента. Имя элемента отделяется от имени блока двумя подчеркиваниями (__).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2aca0bccc_0_144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Модификатор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22aca0bccc_0_144"/>
          <p:cNvSpPr txBox="1"/>
          <p:nvPr/>
        </p:nvSpPr>
        <p:spPr>
          <a:xfrm>
            <a:off x="464000" y="1116250"/>
            <a:ext cx="10858500" cy="4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Сущность, определяющая внешний вид, состояние или поведение блока либо элемента.</a:t>
            </a:r>
            <a:endParaRPr sz="2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Особенности: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Название модификатора характеризует внешний вид («какой размер?», «какая тема?» и т. п. — «размер»: size_s, «тема»: theme_islands), состояние («чем отличается от прочих?» — «отключен»: disabled, «фокусированный»: focused) и поведение («как ведет себя?», «как взаимодействует с пользователем?» — «направление»: directions_left-top).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Имя модификатора отделяется от имени блока или элемента одним подчеркиванием (_).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2aca0bccc_0_193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Переменные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22aca0bccc_0_193"/>
          <p:cNvSpPr txBox="1"/>
          <p:nvPr/>
        </p:nvSpPr>
        <p:spPr>
          <a:xfrm>
            <a:off x="1680300" y="1807300"/>
            <a:ext cx="56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2aca0bccc_0_193"/>
          <p:cNvSpPr txBox="1"/>
          <p:nvPr/>
        </p:nvSpPr>
        <p:spPr>
          <a:xfrm>
            <a:off x="1817100" y="2002675"/>
            <a:ext cx="8557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$mainColor: blue;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#main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color: $mainColor;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2aca0bccc_0_198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Миксины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22aca0bccc_0_198"/>
          <p:cNvSpPr txBox="1"/>
          <p:nvPr/>
        </p:nvSpPr>
        <p:spPr>
          <a:xfrm>
            <a:off x="464000" y="1289550"/>
            <a:ext cx="5436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@mixin large-text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font: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family: Arial;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size: 20px;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weight: bold;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color: #ff0000;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322aca0bccc_0_198"/>
          <p:cNvSpPr txBox="1"/>
          <p:nvPr/>
        </p:nvSpPr>
        <p:spPr>
          <a:xfrm>
            <a:off x="6056925" y="1289550"/>
            <a:ext cx="5187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.page-title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@include large-text;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4px;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margin-top: 10px;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214463b3e_0_15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3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2214463b3e_0_157"/>
          <p:cNvSpPr txBox="1"/>
          <p:nvPr/>
        </p:nvSpPr>
        <p:spPr>
          <a:xfrm>
            <a:off x="464000" y="1116250"/>
            <a:ext cx="1097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dirty="0" err="1">
                <a:solidFill>
                  <a:schemeClr val="lt1"/>
                </a:solidFill>
              </a:rPr>
              <a:t>Потренироваться</a:t>
            </a:r>
            <a:r>
              <a:rPr lang="en-US" sz="2100" dirty="0">
                <a:solidFill>
                  <a:schemeClr val="lt1"/>
                </a:solidFill>
              </a:rPr>
              <a:t> </a:t>
            </a:r>
            <a:r>
              <a:rPr lang="en-US" sz="2100" dirty="0" err="1">
                <a:solidFill>
                  <a:schemeClr val="lt1"/>
                </a:solidFill>
              </a:rPr>
              <a:t>переписать</a:t>
            </a:r>
            <a:r>
              <a:rPr lang="en-US" sz="2100" dirty="0">
                <a:solidFill>
                  <a:schemeClr val="lt1"/>
                </a:solidFill>
              </a:rPr>
              <a:t> </a:t>
            </a:r>
            <a:r>
              <a:rPr lang="ru-RU" sz="2100">
                <a:solidFill>
                  <a:schemeClr val="lt1"/>
                </a:solidFill>
              </a:rPr>
              <a:t>калькулятор </a:t>
            </a:r>
            <a:r>
              <a:rPr lang="en-US" sz="2100" dirty="0" err="1">
                <a:solidFill>
                  <a:schemeClr val="lt1"/>
                </a:solidFill>
              </a:rPr>
              <a:t>через</a:t>
            </a:r>
            <a:r>
              <a:rPr lang="en-US" sz="2100" dirty="0">
                <a:solidFill>
                  <a:schemeClr val="lt1"/>
                </a:solidFill>
              </a:rPr>
              <a:t> SCSS</a:t>
            </a:r>
            <a:endParaRPr sz="2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14463b3e_0_5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Z-index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214463b3e_0_51"/>
          <p:cNvSpPr txBox="1"/>
          <p:nvPr/>
        </p:nvSpPr>
        <p:spPr>
          <a:xfrm>
            <a:off x="464000" y="1116250"/>
            <a:ext cx="10878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CSS-свойство z-index определяет положение позиционированного элемента и его дочерних элементов или флекс-элементов по оси z. Перекрывающие элементы с большим значением z-index будут накладываться поверх элементов с меньшим z-index.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9" name="Google Shape;99;g32214463b3e_0_51"/>
          <p:cNvSpPr txBox="1"/>
          <p:nvPr/>
        </p:nvSpPr>
        <p:spPr>
          <a:xfrm>
            <a:off x="3055250" y="4298450"/>
            <a:ext cx="5695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z-index: число | auto | inherit</a:t>
            </a:r>
            <a:endParaRPr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aca0bccc_0_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box-sizing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22aca0bccc_0_1"/>
          <p:cNvSpPr txBox="1"/>
          <p:nvPr/>
        </p:nvSpPr>
        <p:spPr>
          <a:xfrm>
            <a:off x="464000" y="1116250"/>
            <a:ext cx="11083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CSS свойство box-sizing определяет как вычисляется общая ширина и высота элемента.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06" name="Google Shape;106;g322aca0bccc_0_1"/>
          <p:cNvSpPr txBox="1"/>
          <p:nvPr/>
        </p:nvSpPr>
        <p:spPr>
          <a:xfrm>
            <a:off x="2579100" y="1651000"/>
            <a:ext cx="7033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box-sizing: content-box | border-box | padding-box | inherit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322aca0bccc_0_1"/>
          <p:cNvSpPr txBox="1"/>
          <p:nvPr/>
        </p:nvSpPr>
        <p:spPr>
          <a:xfrm>
            <a:off x="554400" y="2249500"/>
            <a:ext cx="11083200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content-box</a:t>
            </a:r>
            <a:endParaRPr sz="19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Основывается на стандартах CSS, при этом свойства width и height задают ширину и высоту контента и не включают в себя значения отступов, полей и границ.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border-box</a:t>
            </a:r>
            <a:endParaRPr sz="19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Свойства width и height включают в себя значения полей и границ, но не отступов (margin). Эта модель используется браузером Internet Exporer в режиме несовместимости.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padding-box</a:t>
            </a:r>
            <a:endParaRPr sz="19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Свойства width и height включают в себя значения полей, но не отступов (margin) и границ (border).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inherit</a:t>
            </a:r>
            <a:endParaRPr sz="19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Наследует значение родителя.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aca0bccc_0_5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Opacity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22aca0bccc_0_5"/>
          <p:cNvSpPr txBox="1"/>
          <p:nvPr/>
        </p:nvSpPr>
        <p:spPr>
          <a:xfrm>
            <a:off x="464000" y="1116250"/>
            <a:ext cx="10829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CSS-свойство opacity устанавливает непрозрачность элемента. Непрозрачность - это степень, в которой содержимое скрывается за элементом, является противоположностью прозрачности.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4" name="Google Shape;114;g322aca0bccc_0_5"/>
          <p:cNvSpPr txBox="1"/>
          <p:nvPr/>
        </p:nvSpPr>
        <p:spPr>
          <a:xfrm>
            <a:off x="3663450" y="3419250"/>
            <a:ext cx="52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opacity: значение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2aca0bccc_0_9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Overflow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20" name="Google Shape;120;g322aca0bccc_0_9"/>
          <p:cNvSpPr txBox="1"/>
          <p:nvPr/>
        </p:nvSpPr>
        <p:spPr>
          <a:xfrm>
            <a:off x="464000" y="1116250"/>
            <a:ext cx="1107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Свойство CSS </a:t>
            </a:r>
            <a:r>
              <a:rPr lang="en-US" sz="1700">
                <a:solidFill>
                  <a:schemeClr val="lt1"/>
                </a:solidFill>
              </a:rPr>
              <a:t>overflow</a:t>
            </a:r>
            <a:r>
              <a:rPr lang="en-US" sz="1800">
                <a:solidFill>
                  <a:schemeClr val="lt1"/>
                </a:solidFill>
              </a:rPr>
              <a:t> определяет, необходимо ли для переполненного блочного элемента содержимое обрезать, предоставить полосы прокрутки или просто отобразить.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1" name="Google Shape;121;g322aca0bccc_0_9"/>
          <p:cNvSpPr txBox="1"/>
          <p:nvPr/>
        </p:nvSpPr>
        <p:spPr>
          <a:xfrm>
            <a:off x="2530200" y="2217625"/>
            <a:ext cx="824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overflow: auto | hidden | scroll | visible | inherit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322aca0bccc_0_9"/>
          <p:cNvSpPr txBox="1"/>
          <p:nvPr/>
        </p:nvSpPr>
        <p:spPr>
          <a:xfrm>
            <a:off x="464000" y="3018700"/>
            <a:ext cx="108684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visible</a:t>
            </a: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Отображается все содержание элемента, даже за пределами установленной высоты и ширины.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hidden</a:t>
            </a: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Отображается только область внутри элемента, остальное будет скрыто.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scroll</a:t>
            </a: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Всегда добавляются полосы прокрутки.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auto</a:t>
            </a: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Полосы прокрутки добавляются только при необходимости.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inherit</a:t>
            </a: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Наследует значение родителя.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aca0bccc_0_13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CSS - анимации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22aca0bccc_0_13"/>
          <p:cNvSpPr txBox="1"/>
          <p:nvPr/>
        </p:nvSpPr>
        <p:spPr>
          <a:xfrm>
            <a:off x="464000" y="1116250"/>
            <a:ext cx="5827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CSS-анимации могут проигрываться без дополнительных действий со стороны пользователя и состоять из нескольких шагов.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9" name="Google Shape;129;g322aca0bccc_0_13"/>
          <p:cNvSpPr txBox="1"/>
          <p:nvPr/>
        </p:nvSpPr>
        <p:spPr>
          <a:xfrm>
            <a:off x="6389075" y="1116250"/>
            <a:ext cx="7092600" cy="3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Список свойств для создания CSS-анимаций: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animation-name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animation-duration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animation-iteration-count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animation-direction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animation-timing-function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animation-delay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animation-play-state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animation-fill-mode</a:t>
            </a:r>
            <a:r>
              <a:rPr lang="en-US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</a:t>
            </a:r>
            <a:r>
              <a:rPr lang="en-U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0" name="Google Shape;130;g322aca0bccc_0_13"/>
          <p:cNvSpPr txBox="1"/>
          <p:nvPr/>
        </p:nvSpPr>
        <p:spPr>
          <a:xfrm>
            <a:off x="556850" y="3876700"/>
            <a:ext cx="5539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Для создания </a:t>
            </a:r>
            <a:r>
              <a:rPr lang="en-US" sz="2800" i="1">
                <a:solidFill>
                  <a:schemeClr val="lt1"/>
                </a:solidFill>
              </a:rPr>
              <a:t>ключевых кадров</a:t>
            </a:r>
            <a:r>
              <a:rPr lang="en-US" sz="2800">
                <a:solidFill>
                  <a:schemeClr val="lt1"/>
                </a:solidFill>
              </a:rPr>
              <a:t> используется директива @keyframes.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aca0bccc_0_17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Псевдоклассы и псевдоэлементы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2aca0bccc_0_17"/>
          <p:cNvSpPr txBox="1"/>
          <p:nvPr/>
        </p:nvSpPr>
        <p:spPr>
          <a:xfrm>
            <a:off x="576375" y="1289525"/>
            <a:ext cx="5920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Чтобы рассказать браузеру, с чего начать и чем закончить анимацию, используется директива @keyframes.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7" name="Google Shape;137;g322aca0bccc_0_17"/>
          <p:cNvSpPr txBox="1"/>
          <p:nvPr/>
        </p:nvSpPr>
        <p:spPr>
          <a:xfrm>
            <a:off x="7092450" y="1201600"/>
            <a:ext cx="3000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@keyframes circle-to-square {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from {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width: 50px;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50px;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background-color: #F498AD;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50% {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width: 50px;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200px;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background-color: #7F6EDB;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to {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width: 200px;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200px;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background-color: #2E9AFF;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aca0bccc_0_2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chemeClr val="lt1"/>
                </a:solidFill>
              </a:rPr>
              <a:t>animation-name</a:t>
            </a:r>
            <a:endParaRPr sz="31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43" name="Google Shape;143;g322aca0bccc_0_21"/>
          <p:cNvSpPr txBox="1"/>
          <p:nvPr/>
        </p:nvSpPr>
        <p:spPr>
          <a:xfrm>
            <a:off x="508000" y="1116250"/>
            <a:ext cx="10511700" cy="4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Для присвоения анимации элементу как раз нужно имя, которое мы придумали.</a:t>
            </a:r>
            <a:endParaRPr sz="2800">
              <a:solidFill>
                <a:schemeClr val="lt1"/>
              </a:solidFill>
            </a:endParaRPr>
          </a:p>
          <a:p>
            <a:pPr marL="18288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.child-one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animation-name: circle-to-square;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Теперь браузер знает, что ключевые кадры анимации с названием circle-to-square должны применяться к элементу с классом child-one.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Microsoft Office PowerPoint</Application>
  <PresentationFormat>Широкоэкранный</PresentationFormat>
  <Paragraphs>225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Roboto Mono</vt:lpstr>
      <vt:lpstr>Calibri</vt:lpstr>
      <vt:lpstr>Roboto</vt:lpstr>
      <vt:lpstr>Arial</vt:lpstr>
      <vt:lpstr>Arimo</vt:lpstr>
      <vt:lpstr>Courier New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Aneliya</dc:creator>
  <cp:lastModifiedBy>Olga Dephania</cp:lastModifiedBy>
  <cp:revision>2</cp:revision>
  <dcterms:created xsi:type="dcterms:W3CDTF">2022-04-04T15:39:50Z</dcterms:created>
  <dcterms:modified xsi:type="dcterms:W3CDTF">2025-05-29T18:31:09Z</dcterms:modified>
</cp:coreProperties>
</file>