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Roboto"/>
      <p:regular r:id="rId37"/>
      <p:bold r:id="rId38"/>
      <p:italic r:id="rId39"/>
      <p:boldItalic r:id="rId40"/>
    </p:embeddedFont>
    <p:embeddedFont>
      <p:font typeface="Arim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hNEUbWVZcbdOm5Ohk1XaRdmK1F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0496A3-0B96-4332-9A40-C5CB0ACE58F9}">
  <a:tblStyle styleId="{DA0496A3-0B96-4332-9A40-C5CB0ACE58F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Arimo-bold.fntdata"/><Relationship Id="rId41" Type="http://schemas.openxmlformats.org/officeDocument/2006/relationships/font" Target="fonts/Arimo-regular.fntdata"/><Relationship Id="rId22" Type="http://schemas.openxmlformats.org/officeDocument/2006/relationships/slide" Target="slides/slide17.xml"/><Relationship Id="rId44" Type="http://schemas.openxmlformats.org/officeDocument/2006/relationships/font" Target="fonts/Arimo-boldItalic.fntdata"/><Relationship Id="rId21" Type="http://schemas.openxmlformats.org/officeDocument/2006/relationships/slide" Target="slides/slide16.xml"/><Relationship Id="rId43" Type="http://schemas.openxmlformats.org/officeDocument/2006/relationships/font" Target="fonts/Arimo-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dc6e72e6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32dc6e72e6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3c08a6f0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333c08a6f0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3c08a6f0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333c08a6f0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3c08a6f0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333c08a6f0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3c08a6f0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333c08a6f0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3c08a6f0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333c08a6f0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3c08a6f0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333c08a6f0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3c08a6f0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333c08a6f04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3c08a6f0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333c08a6f0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3c08a6f0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333c08a6f04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200631ff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31200631ff8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2dc6e72e6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32dc6e72e6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dc6e72e6e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32dc6e72e6e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dc6e72e6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32dc6e72e6e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dc6e72e6e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32dc6e72e6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2dc6e72e6e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32dc6e72e6e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dc6e72e6e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32dc6e72e6e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dc6e72e6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32dc6e72e6e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dc6e72e6e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32dc6e72e6e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2dc6e72e6e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32dc6e72e6e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250dcb5ebd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3250dcb5ebd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50dcb5ebd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g3250dcb5ebd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2dc6e72e6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32dc6e72e6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250dcb5ebd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3250dcb5eb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dc6e72e6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32dc6e72e6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dc6e72e6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32dc6e72e6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dc6e72e6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32dc6e72e6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dc6e72e6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32dc6e72e6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dc6e72e6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32dc6e72e6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dc6e72e6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32dc6e72e6e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 name="Shape 21"/>
        <p:cNvGrpSpPr/>
        <p:nvPr/>
      </p:nvGrpSpPr>
      <p:grpSpPr>
        <a:xfrm>
          <a:off x="0" y="0"/>
          <a:ext cx="0" cy="0"/>
          <a:chOff x="0" y="0"/>
          <a:chExt cx="0" cy="0"/>
        </a:xfrm>
      </p:grpSpPr>
      <p:sp>
        <p:nvSpPr>
          <p:cNvPr id="22" name="Google Shape;2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p:nvPr>
            <p:ph idx="2" type="pic"/>
          </p:nvPr>
        </p:nvSpPr>
        <p:spPr>
          <a:xfrm>
            <a:off x="5183188" y="987425"/>
            <a:ext cx="6172200" cy="4873625"/>
          </a:xfrm>
          <a:prstGeom prst="rect">
            <a:avLst/>
          </a:prstGeom>
          <a:noFill/>
          <a:ln>
            <a:noFill/>
          </a:ln>
        </p:spPr>
      </p:sp>
      <p:sp>
        <p:nvSpPr>
          <p:cNvPr id="24" name="Google Shape;2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it-academy.by/course/front-end-developer/fd1-razrabotka-veb-saytov-s-ispolzovaniem-html-css-i-javascri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habr.com/ru/articles/51483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habr.com/ru/post/514838/" TargetMode="External"/><Relationship Id="rId4" Type="http://schemas.openxmlformats.org/officeDocument/2006/relationships/hyperlink" Target="https://nodejs.org/en" TargetMode="External"/><Relationship Id="rId5" Type="http://schemas.openxmlformats.org/officeDocument/2006/relationships/hyperlink" Target="https://habr.com/ru/companies/timeweb/articles/54145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451650" y="1608625"/>
            <a:ext cx="9005100" cy="1048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b="1" lang="en-US" sz="3100">
                <a:solidFill>
                  <a:schemeClr val="hlink"/>
                </a:solidFill>
                <a:highlight>
                  <a:srgbClr val="F0F0F0"/>
                </a:highlight>
                <a:uFill>
                  <a:noFill/>
                </a:uFill>
                <a:latin typeface="Arial"/>
                <a:ea typeface="Arial"/>
                <a:cs typeface="Arial"/>
                <a:sym typeface="Arial"/>
                <a:hlinkClick r:id="rId3"/>
              </a:rPr>
              <a:t>Разработка веб-сайтов с использованием HTML, CSS и JavaScript</a:t>
            </a:r>
            <a:endParaRPr b="1" sz="5200">
              <a:solidFill>
                <a:schemeClr val="lt1"/>
              </a:solidFill>
              <a:latin typeface="Arimo"/>
              <a:ea typeface="Arimo"/>
              <a:cs typeface="Arimo"/>
              <a:sym typeface="Arimo"/>
            </a:endParaRPr>
          </a:p>
        </p:txBody>
      </p:sp>
      <p:sp>
        <p:nvSpPr>
          <p:cNvPr id="85" name="Google Shape;85;p1"/>
          <p:cNvSpPr txBox="1"/>
          <p:nvPr/>
        </p:nvSpPr>
        <p:spPr>
          <a:xfrm>
            <a:off x="451660" y="3428999"/>
            <a:ext cx="9144000" cy="5210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800" u="none" cap="none" strike="noStrike">
                <a:solidFill>
                  <a:schemeClr val="lt1"/>
                </a:solidFill>
                <a:latin typeface="Roboto"/>
                <a:ea typeface="Roboto"/>
                <a:cs typeface="Roboto"/>
                <a:sym typeface="Roboto"/>
              </a:rPr>
              <a:t>Тренер: Гасилов Михаил</a:t>
            </a:r>
            <a:endParaRPr b="0" i="0" sz="2800" u="none" cap="none" strike="noStrike">
              <a:solidFill>
                <a:schemeClr val="lt1"/>
              </a:solidFill>
              <a:latin typeface="Roboto"/>
              <a:ea typeface="Roboto"/>
              <a:cs typeface="Roboto"/>
              <a:sym typeface="Roboto"/>
            </a:endParaRPr>
          </a:p>
        </p:txBody>
      </p:sp>
      <p:sp>
        <p:nvSpPr>
          <p:cNvPr id="86" name="Google Shape;86;p1"/>
          <p:cNvSpPr txBox="1"/>
          <p:nvPr/>
        </p:nvSpPr>
        <p:spPr>
          <a:xfrm>
            <a:off x="451660" y="3950074"/>
            <a:ext cx="9144000" cy="52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800" u="none" cap="none" strike="noStrike">
                <a:solidFill>
                  <a:schemeClr val="lt1"/>
                </a:solidFill>
                <a:latin typeface="Roboto"/>
                <a:ea typeface="Roboto"/>
                <a:cs typeface="Roboto"/>
                <a:sym typeface="Roboto"/>
              </a:rPr>
              <a:t>Занятие </a:t>
            </a:r>
            <a:r>
              <a:rPr lang="en-US" sz="2800">
                <a:solidFill>
                  <a:schemeClr val="lt1"/>
                </a:solidFill>
                <a:latin typeface="Roboto"/>
                <a:ea typeface="Roboto"/>
                <a:cs typeface="Roboto"/>
                <a:sym typeface="Roboto"/>
              </a:rPr>
              <a:t>20</a:t>
            </a:r>
            <a:endParaRPr b="0" i="0" sz="28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2dc6e72e6e_0_24"/>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Clr>
                <a:schemeClr val="dk1"/>
              </a:buClr>
              <a:buSzPts val="1100"/>
              <a:buFont typeface="Arial"/>
              <a:buNone/>
            </a:pPr>
            <a:r>
              <a:rPr lang="en-US" sz="3200">
                <a:solidFill>
                  <a:schemeClr val="lt1"/>
                </a:solidFill>
              </a:rPr>
              <a:t>Сравнение с Объектами и Массивами</a:t>
            </a:r>
            <a:endParaRPr b="0" i="0" sz="3200" cap="none" strike="noStrike">
              <a:solidFill>
                <a:schemeClr val="lt1"/>
              </a:solidFill>
              <a:latin typeface="Arial"/>
              <a:ea typeface="Arial"/>
              <a:cs typeface="Arial"/>
              <a:sym typeface="Arial"/>
            </a:endParaRPr>
          </a:p>
        </p:txBody>
      </p:sp>
      <p:sp>
        <p:nvSpPr>
          <p:cNvPr id="136" name="Google Shape;136;g32dc6e72e6e_0_24"/>
          <p:cNvSpPr txBox="1"/>
          <p:nvPr/>
        </p:nvSpPr>
        <p:spPr>
          <a:xfrm>
            <a:off x="464000" y="1131550"/>
            <a:ext cx="10995300" cy="333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800" u="sng">
                <a:solidFill>
                  <a:schemeClr val="lt1"/>
                </a:solidFill>
              </a:rPr>
              <a:t>Объект</a:t>
            </a:r>
            <a:r>
              <a:rPr lang="en-US" sz="2800">
                <a:solidFill>
                  <a:schemeClr val="lt1"/>
                </a:solidFill>
              </a:rPr>
              <a:t>: Ключи должны быть строками или символами. Не поддерживает порядок добавления.</a:t>
            </a:r>
            <a:endParaRPr sz="2800">
              <a:solidFill>
                <a:schemeClr val="lt1"/>
              </a:solidFill>
            </a:endParaRPr>
          </a:p>
          <a:p>
            <a:pPr indent="0" lvl="0" marL="0" rtl="0" algn="l">
              <a:spcBef>
                <a:spcPts val="0"/>
              </a:spcBef>
              <a:spcAft>
                <a:spcPts val="0"/>
              </a:spcAft>
              <a:buNone/>
            </a:pPr>
            <a:r>
              <a:rPr lang="en-US" sz="2800" u="sng">
                <a:solidFill>
                  <a:schemeClr val="lt1"/>
                </a:solidFill>
              </a:rPr>
              <a:t>Массив</a:t>
            </a:r>
            <a:r>
              <a:rPr lang="en-US" sz="2800">
                <a:solidFill>
                  <a:schemeClr val="lt1"/>
                </a:solidFill>
              </a:rPr>
              <a:t>: Индексированные списки с возможностью хранения повторяющихся значений.</a:t>
            </a:r>
            <a:endParaRPr sz="2800">
              <a:solidFill>
                <a:schemeClr val="lt1"/>
              </a:solidFill>
            </a:endParaRPr>
          </a:p>
          <a:p>
            <a:pPr indent="0" lvl="0" marL="0" rtl="0" algn="l">
              <a:spcBef>
                <a:spcPts val="0"/>
              </a:spcBef>
              <a:spcAft>
                <a:spcPts val="0"/>
              </a:spcAft>
              <a:buNone/>
            </a:pPr>
            <a:r>
              <a:rPr lang="en-US" sz="2800" u="sng">
                <a:solidFill>
                  <a:schemeClr val="lt1"/>
                </a:solidFill>
              </a:rPr>
              <a:t>Set</a:t>
            </a:r>
            <a:r>
              <a:rPr lang="en-US" sz="2800">
                <a:solidFill>
                  <a:schemeClr val="lt1"/>
                </a:solidFill>
              </a:rPr>
              <a:t>: Коллекция уникальных значений без индексации.</a:t>
            </a:r>
            <a:endParaRPr sz="2800">
              <a:solidFill>
                <a:schemeClr val="lt1"/>
              </a:solidFill>
            </a:endParaRPr>
          </a:p>
          <a:p>
            <a:pPr indent="0" lvl="0" marL="0" rtl="0" algn="l">
              <a:spcBef>
                <a:spcPts val="0"/>
              </a:spcBef>
              <a:spcAft>
                <a:spcPts val="0"/>
              </a:spcAft>
              <a:buNone/>
            </a:pPr>
            <a:r>
              <a:rPr lang="en-US" sz="2800" u="sng">
                <a:solidFill>
                  <a:schemeClr val="lt1"/>
                </a:solidFill>
              </a:rPr>
              <a:t>Map</a:t>
            </a:r>
            <a:r>
              <a:rPr lang="en-US" sz="2800">
                <a:solidFill>
                  <a:schemeClr val="lt1"/>
                </a:solidFill>
              </a:rPr>
              <a:t>: Коллекция пар «ключ–значение» с поддержкой любых типов данных как ключей и сохранением порядка записей.</a:t>
            </a:r>
            <a:endParaRPr sz="2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33c08a6f04_0_2"/>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200">
                <a:solidFill>
                  <a:schemeClr val="lt1"/>
                </a:solidFill>
              </a:rPr>
              <a:t>Валидация</a:t>
            </a:r>
            <a:endParaRPr sz="3200">
              <a:solidFill>
                <a:schemeClr val="lt1"/>
              </a:solidFill>
            </a:endParaRPr>
          </a:p>
        </p:txBody>
      </p:sp>
      <p:sp>
        <p:nvSpPr>
          <p:cNvPr id="142" name="Google Shape;142;g333c08a6f04_0_2"/>
          <p:cNvSpPr txBox="1"/>
          <p:nvPr/>
        </p:nvSpPr>
        <p:spPr>
          <a:xfrm>
            <a:off x="464000" y="1131550"/>
            <a:ext cx="11024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Валидация данных является важнейшим аспектом при разработке веб-приложений. JavaScript предлагает два мощных метода для проверки соответствия строк регулярным выражениям</a:t>
            </a:r>
            <a:endParaRPr sz="2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33c08a6f04_0_7"/>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test</a:t>
            </a:r>
            <a:endParaRPr sz="3200">
              <a:solidFill>
                <a:schemeClr val="lt1"/>
              </a:solidFill>
            </a:endParaRPr>
          </a:p>
        </p:txBody>
      </p:sp>
      <p:sp>
        <p:nvSpPr>
          <p:cNvPr id="148" name="Google Shape;148;g333c08a6f04_0_7"/>
          <p:cNvSpPr txBox="1"/>
          <p:nvPr/>
        </p:nvSpPr>
        <p:spPr>
          <a:xfrm>
            <a:off x="464000" y="1131550"/>
            <a:ext cx="10985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test() </a:t>
            </a:r>
            <a:r>
              <a:rPr lang="en-US" sz="2800">
                <a:solidFill>
                  <a:schemeClr val="lt1"/>
                </a:solidFill>
              </a:rPr>
              <a:t>используется для проверки, соответствует ли строка заданному регулярному выражению. Он возвращает булево значение, указывающее на присутствие или отсутствие шаблона в строке.</a:t>
            </a:r>
            <a:endParaRPr sz="2800">
              <a:solidFill>
                <a:schemeClr val="lt1"/>
              </a:solidFill>
            </a:endParaRPr>
          </a:p>
        </p:txBody>
      </p:sp>
      <p:sp>
        <p:nvSpPr>
          <p:cNvPr id="149" name="Google Shape;149;g333c08a6f04_0_7"/>
          <p:cNvSpPr txBox="1"/>
          <p:nvPr/>
        </p:nvSpPr>
        <p:spPr>
          <a:xfrm>
            <a:off x="2798475" y="2891675"/>
            <a:ext cx="6726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rPr>
              <a:t>const str = "Hello, world!";</a:t>
            </a:r>
            <a:endParaRPr sz="2100">
              <a:solidFill>
                <a:schemeClr val="lt1"/>
              </a:solidFill>
            </a:endParaRPr>
          </a:p>
          <a:p>
            <a:pPr indent="0" lvl="0" marL="0" rtl="0" algn="l">
              <a:spcBef>
                <a:spcPts val="0"/>
              </a:spcBef>
              <a:spcAft>
                <a:spcPts val="0"/>
              </a:spcAft>
              <a:buNone/>
            </a:pPr>
            <a:r>
              <a:rPr lang="en-US" sz="2100">
                <a:solidFill>
                  <a:schemeClr val="lt1"/>
                </a:solidFill>
              </a:rPr>
              <a:t>const pattern = /Hello/;</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rPr lang="en-US" sz="2100">
                <a:solidFill>
                  <a:schemeClr val="lt1"/>
                </a:solidFill>
              </a:rPr>
              <a:t>if (pattern.test(str)) {</a:t>
            </a:r>
            <a:endParaRPr sz="2100">
              <a:solidFill>
                <a:schemeClr val="lt1"/>
              </a:solidFill>
            </a:endParaRPr>
          </a:p>
          <a:p>
            <a:pPr indent="0" lvl="0" marL="0" rtl="0" algn="l">
              <a:spcBef>
                <a:spcPts val="0"/>
              </a:spcBef>
              <a:spcAft>
                <a:spcPts val="0"/>
              </a:spcAft>
              <a:buNone/>
            </a:pPr>
            <a:r>
              <a:rPr lang="en-US" sz="2100">
                <a:solidFill>
                  <a:schemeClr val="lt1"/>
                </a:solidFill>
              </a:rPr>
              <a:t>    console.log("Строка содержит 'Hello'");</a:t>
            </a:r>
            <a:endParaRPr sz="2100">
              <a:solidFill>
                <a:schemeClr val="lt1"/>
              </a:solidFill>
            </a:endParaRPr>
          </a:p>
          <a:p>
            <a:pPr indent="0" lvl="0" marL="0" rtl="0" algn="l">
              <a:spcBef>
                <a:spcPts val="0"/>
              </a:spcBef>
              <a:spcAft>
                <a:spcPts val="0"/>
              </a:spcAft>
              <a:buNone/>
            </a:pPr>
            <a:r>
              <a:rPr lang="en-US" sz="2100">
                <a:solidFill>
                  <a:schemeClr val="lt1"/>
                </a:solidFill>
              </a:rPr>
              <a:t>} else {</a:t>
            </a:r>
            <a:endParaRPr sz="2100">
              <a:solidFill>
                <a:schemeClr val="lt1"/>
              </a:solidFill>
            </a:endParaRPr>
          </a:p>
          <a:p>
            <a:pPr indent="0" lvl="0" marL="0" rtl="0" algn="l">
              <a:spcBef>
                <a:spcPts val="0"/>
              </a:spcBef>
              <a:spcAft>
                <a:spcPts val="0"/>
              </a:spcAft>
              <a:buNone/>
            </a:pPr>
            <a:r>
              <a:rPr lang="en-US" sz="2100">
                <a:solidFill>
                  <a:schemeClr val="lt1"/>
                </a:solidFill>
              </a:rPr>
              <a:t>    console.log("Строка не содержит 'Hello'");</a:t>
            </a:r>
            <a:endParaRPr sz="2100">
              <a:solidFill>
                <a:schemeClr val="lt1"/>
              </a:solidFill>
            </a:endParaRPr>
          </a:p>
          <a:p>
            <a:pPr indent="0" lvl="0" marL="0" rtl="0" algn="l">
              <a:spcBef>
                <a:spcPts val="0"/>
              </a:spcBef>
              <a:spcAft>
                <a:spcPts val="0"/>
              </a:spcAft>
              <a:buNone/>
            </a:pPr>
            <a:r>
              <a:rPr lang="en-US" sz="2100">
                <a:solidFill>
                  <a:schemeClr val="lt1"/>
                </a:solidFill>
              </a:rPr>
              <a:t>}</a:t>
            </a:r>
            <a:endParaRPr sz="2100">
              <a:solidFill>
                <a:schemeClr val="lt1"/>
              </a:solidFill>
            </a:endParaRPr>
          </a:p>
          <a:p>
            <a:pPr indent="0" lvl="0" marL="0" rtl="0" algn="l">
              <a:spcBef>
                <a:spcPts val="0"/>
              </a:spcBef>
              <a:spcAft>
                <a:spcPts val="0"/>
              </a:spcAft>
              <a:buNone/>
            </a:pPr>
            <a:r>
              <a:t/>
            </a:r>
            <a:endParaRPr sz="2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33c08a6f04_0_11"/>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match</a:t>
            </a:r>
            <a:endParaRPr sz="3200">
              <a:solidFill>
                <a:schemeClr val="lt1"/>
              </a:solidFill>
            </a:endParaRPr>
          </a:p>
        </p:txBody>
      </p:sp>
      <p:sp>
        <p:nvSpPr>
          <p:cNvPr id="155" name="Google Shape;155;g333c08a6f04_0_11"/>
          <p:cNvSpPr txBox="1"/>
          <p:nvPr/>
        </p:nvSpPr>
        <p:spPr>
          <a:xfrm>
            <a:off x="464000" y="1131550"/>
            <a:ext cx="10926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match() </a:t>
            </a:r>
            <a:r>
              <a:rPr lang="en-US" sz="2800">
                <a:solidFill>
                  <a:schemeClr val="lt1"/>
                </a:solidFill>
              </a:rPr>
              <a:t>применяется к строкам и возвращает массив совпадений с регулярным выражением или если совпадений нет. Без флага / /g он находит только первое совпадение</a:t>
            </a:r>
            <a:endParaRPr sz="2800">
              <a:solidFill>
                <a:schemeClr val="lt1"/>
              </a:solidFill>
            </a:endParaRPr>
          </a:p>
        </p:txBody>
      </p:sp>
      <p:sp>
        <p:nvSpPr>
          <p:cNvPr id="156" name="Google Shape;156;g333c08a6f04_0_11"/>
          <p:cNvSpPr txBox="1"/>
          <p:nvPr/>
        </p:nvSpPr>
        <p:spPr>
          <a:xfrm>
            <a:off x="810850" y="2891675"/>
            <a:ext cx="46794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lt1"/>
                </a:solidFill>
              </a:rPr>
              <a:t>const message = "JavaScript is a fun programming language.";</a:t>
            </a:r>
            <a:endParaRPr sz="1900">
              <a:solidFill>
                <a:schemeClr val="lt1"/>
              </a:solidFill>
            </a:endParaRPr>
          </a:p>
          <a:p>
            <a:pPr indent="0" lvl="0" marL="0" rtl="0" algn="l">
              <a:spcBef>
                <a:spcPts val="0"/>
              </a:spcBef>
              <a:spcAft>
                <a:spcPts val="0"/>
              </a:spcAft>
              <a:buNone/>
            </a:pPr>
            <a:r>
              <a:rPr lang="en-US" sz="1900">
                <a:solidFill>
                  <a:schemeClr val="lt1"/>
                </a:solidFill>
              </a:rPr>
              <a:t>const exp = /programming/;</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US" sz="1900">
                <a:solidFill>
                  <a:schemeClr val="lt1"/>
                </a:solidFill>
              </a:rPr>
              <a:t>let result = message.match(exp);</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US" sz="1900">
                <a:solidFill>
                  <a:schemeClr val="lt1"/>
                </a:solidFill>
              </a:rPr>
              <a:t>console.log(result); // ['programming', index: 20, input: 'JavaScript is a fun programming language.', groups: undefined]</a:t>
            </a:r>
            <a:endParaRPr sz="1900">
              <a:solidFill>
                <a:schemeClr val="lt1"/>
              </a:solidFill>
            </a:endParaRPr>
          </a:p>
          <a:p>
            <a:pPr indent="0" lvl="0" marL="0" rtl="0" algn="l">
              <a:spcBef>
                <a:spcPts val="0"/>
              </a:spcBef>
              <a:spcAft>
                <a:spcPts val="0"/>
              </a:spcAft>
              <a:buNone/>
            </a:pPr>
            <a:r>
              <a:t/>
            </a:r>
            <a:endParaRPr sz="1900">
              <a:solidFill>
                <a:schemeClr val="lt1"/>
              </a:solidFill>
            </a:endParaRPr>
          </a:p>
        </p:txBody>
      </p:sp>
      <p:sp>
        <p:nvSpPr>
          <p:cNvPr id="157" name="Google Shape;157;g333c08a6f04_0_11"/>
          <p:cNvSpPr txBox="1"/>
          <p:nvPr/>
        </p:nvSpPr>
        <p:spPr>
          <a:xfrm>
            <a:off x="5578250" y="2941625"/>
            <a:ext cx="58713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lt1"/>
                </a:solidFill>
              </a:rPr>
              <a:t>const string = "I am learning JavaScript not Java.";</a:t>
            </a:r>
            <a:endParaRPr sz="1900">
              <a:solidFill>
                <a:schemeClr val="lt1"/>
              </a:solidFill>
            </a:endParaRPr>
          </a:p>
          <a:p>
            <a:pPr indent="0" lvl="0" marL="0" rtl="0" algn="l">
              <a:spcBef>
                <a:spcPts val="0"/>
              </a:spcBef>
              <a:spcAft>
                <a:spcPts val="0"/>
              </a:spcAft>
              <a:buNone/>
            </a:pPr>
            <a:r>
              <a:rPr lang="en-US" sz="1900">
                <a:solidFill>
                  <a:schemeClr val="lt1"/>
                </a:solidFill>
              </a:rPr>
              <a:t>const re1 = /Java/g;</a:t>
            </a:r>
            <a:endParaRPr sz="1900">
              <a:solidFill>
                <a:schemeClr val="lt1"/>
              </a:solidFill>
            </a:endParaRPr>
          </a:p>
          <a:p>
            <a:pPr indent="0" lvl="0" marL="0" rtl="0" algn="l">
              <a:spcBef>
                <a:spcPts val="0"/>
              </a:spcBef>
              <a:spcAft>
                <a:spcPts val="0"/>
              </a:spcAft>
              <a:buNone/>
            </a:pPr>
            <a:r>
              <a:rPr lang="en-US" sz="1900">
                <a:solidFill>
                  <a:schemeClr val="lt1"/>
                </a:solidFill>
              </a:rPr>
              <a:t>let result1 = string.match(re1);</a:t>
            </a:r>
            <a:endParaRPr sz="1900">
              <a:solidFill>
                <a:schemeClr val="lt1"/>
              </a:solidFill>
            </a:endParaRPr>
          </a:p>
          <a:p>
            <a:pPr indent="0" lvl="0" marL="0" rtl="0" algn="l">
              <a:spcBef>
                <a:spcPts val="0"/>
              </a:spcBef>
              <a:spcAft>
                <a:spcPts val="0"/>
              </a:spcAft>
              <a:buNone/>
            </a:pPr>
            <a:r>
              <a:rPr lang="en-US" sz="1900">
                <a:solidFill>
                  <a:schemeClr val="lt1"/>
                </a:solidFill>
              </a:rPr>
              <a:t>console.log(result1); // ['Java', 'Java']</a:t>
            </a:r>
            <a:endParaRPr sz="1900">
              <a:solidFill>
                <a:schemeClr val="lt1"/>
              </a:solidFill>
            </a:endParaRPr>
          </a:p>
          <a:p>
            <a:pPr indent="0" lvl="0" marL="0" rtl="0" algn="l">
              <a:spcBef>
                <a:spcPts val="0"/>
              </a:spcBef>
              <a:spcAft>
                <a:spcPts val="0"/>
              </a:spcAft>
              <a:buNone/>
            </a:pPr>
            <a:r>
              <a:t/>
            </a:r>
            <a:endParaRPr sz="19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33c08a6f04_0_15"/>
          <p:cNvSpPr txBox="1"/>
          <p:nvPr/>
        </p:nvSpPr>
        <p:spPr>
          <a:xfrm>
            <a:off x="420075" y="625225"/>
            <a:ext cx="5568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rPr>
              <a:t>function validateEmail(email) {</a:t>
            </a:r>
            <a:endParaRPr sz="2000">
              <a:solidFill>
                <a:schemeClr val="lt1"/>
              </a:solidFill>
            </a:endParaRPr>
          </a:p>
          <a:p>
            <a:pPr indent="0" lvl="0" marL="0" rtl="0" algn="l">
              <a:spcBef>
                <a:spcPts val="0"/>
              </a:spcBef>
              <a:spcAft>
                <a:spcPts val="0"/>
              </a:spcAft>
              <a:buNone/>
            </a:pPr>
            <a:r>
              <a:rPr lang="en-US" sz="2000">
                <a:solidFill>
                  <a:schemeClr val="lt1"/>
                </a:solidFill>
              </a:rPr>
              <a:t>    const emailRegex = /^[a-zA-Z0-9._%+-]+@[a-zA-Z0-9.-]+\.[a-zA-Z]{2,}$/;</a:t>
            </a:r>
            <a:endParaRPr sz="2000">
              <a:solidFill>
                <a:schemeClr val="lt1"/>
              </a:solidFill>
            </a:endParaRPr>
          </a:p>
          <a:p>
            <a:pPr indent="0" lvl="0" marL="0" rtl="0" algn="l">
              <a:spcBef>
                <a:spcPts val="0"/>
              </a:spcBef>
              <a:spcAft>
                <a:spcPts val="0"/>
              </a:spcAft>
              <a:buNone/>
            </a:pPr>
            <a:r>
              <a:rPr lang="en-US" sz="2000">
                <a:solidFill>
                  <a:schemeClr val="lt1"/>
                </a:solidFill>
              </a:rPr>
              <a:t>    return emailRegex.test(email);</a:t>
            </a:r>
            <a:endParaRPr sz="2000">
              <a:solidFill>
                <a:schemeClr val="lt1"/>
              </a:solidFill>
            </a:endParaRPr>
          </a:p>
          <a:p>
            <a:pPr indent="0" lvl="0" marL="0" rtl="0" algn="l">
              <a:spcBef>
                <a:spcPts val="0"/>
              </a:spcBef>
              <a:spcAft>
                <a:spcPts val="0"/>
              </a:spcAft>
              <a:buNone/>
            </a:pPr>
            <a:r>
              <a:rPr lang="en-US" sz="2000">
                <a:solidFill>
                  <a:schemeClr val="lt1"/>
                </a:solidFill>
              </a:rPr>
              <a:t>}</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US" sz="2000">
                <a:solidFill>
                  <a:schemeClr val="lt1"/>
                </a:solidFill>
              </a:rPr>
              <a:t>console.log(validateEmail('example@example.com')); // true</a:t>
            </a:r>
            <a:endParaRPr sz="2000">
              <a:solidFill>
                <a:schemeClr val="lt1"/>
              </a:solidFill>
            </a:endParaRPr>
          </a:p>
          <a:p>
            <a:pPr indent="0" lvl="0" marL="0" rtl="0" algn="l">
              <a:spcBef>
                <a:spcPts val="0"/>
              </a:spcBef>
              <a:spcAft>
                <a:spcPts val="0"/>
              </a:spcAft>
              <a:buNone/>
            </a:pPr>
            <a:r>
              <a:rPr lang="en-US" sz="2000">
                <a:solidFill>
                  <a:schemeClr val="lt1"/>
                </a:solidFill>
              </a:rPr>
              <a:t>console.log(validateEmail('invalid_email')); // false</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sp>
        <p:nvSpPr>
          <p:cNvPr id="163" name="Google Shape;163;g333c08a6f04_0_15"/>
          <p:cNvSpPr txBox="1"/>
          <p:nvPr/>
        </p:nvSpPr>
        <p:spPr>
          <a:xfrm>
            <a:off x="6408600" y="625225"/>
            <a:ext cx="5040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rPr>
              <a:t>function validatePassword(password) {</a:t>
            </a:r>
            <a:endParaRPr sz="2000">
              <a:solidFill>
                <a:schemeClr val="lt1"/>
              </a:solidFill>
            </a:endParaRPr>
          </a:p>
          <a:p>
            <a:pPr indent="0" lvl="0" marL="0" rtl="0" algn="l">
              <a:spcBef>
                <a:spcPts val="0"/>
              </a:spcBef>
              <a:spcAft>
                <a:spcPts val="0"/>
              </a:spcAft>
              <a:buNone/>
            </a:pPr>
            <a:r>
              <a:rPr lang="en-US" sz="2000">
                <a:solidFill>
                  <a:schemeClr val="lt1"/>
                </a:solidFill>
              </a:rPr>
              <a:t>    const passwordRegex = /^(?=.*\d).{8,}$/; // Минимум 8 символов и хотя бы одна цифра.</a:t>
            </a:r>
            <a:endParaRPr sz="2000">
              <a:solidFill>
                <a:schemeClr val="lt1"/>
              </a:solidFill>
            </a:endParaRPr>
          </a:p>
          <a:p>
            <a:pPr indent="0" lvl="0" marL="0" rtl="0" algn="l">
              <a:spcBef>
                <a:spcPts val="0"/>
              </a:spcBef>
              <a:spcAft>
                <a:spcPts val="0"/>
              </a:spcAft>
              <a:buNone/>
            </a:pPr>
            <a:r>
              <a:rPr lang="en-US" sz="2000">
                <a:solidFill>
                  <a:schemeClr val="lt1"/>
                </a:solidFill>
              </a:rPr>
              <a:t>    return passwordRegex.test(password);</a:t>
            </a:r>
            <a:endParaRPr sz="2000">
              <a:solidFill>
                <a:schemeClr val="lt1"/>
              </a:solidFill>
            </a:endParaRPr>
          </a:p>
          <a:p>
            <a:pPr indent="0" lvl="0" marL="0" rtl="0" algn="l">
              <a:spcBef>
                <a:spcPts val="0"/>
              </a:spcBef>
              <a:spcAft>
                <a:spcPts val="0"/>
              </a:spcAft>
              <a:buNone/>
            </a:pPr>
            <a:r>
              <a:rPr lang="en-US" sz="2000">
                <a:solidFill>
                  <a:schemeClr val="lt1"/>
                </a:solidFill>
              </a:rPr>
              <a:t>}</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US" sz="2000">
                <a:solidFill>
                  <a:schemeClr val="lt1"/>
                </a:solidFill>
              </a:rPr>
              <a:t>console.log(validatePassword('12345678')); // true</a:t>
            </a:r>
            <a:endParaRPr sz="2000">
              <a:solidFill>
                <a:schemeClr val="lt1"/>
              </a:solidFill>
            </a:endParaRPr>
          </a:p>
          <a:p>
            <a:pPr indent="0" lvl="0" marL="0" rtl="0" algn="l">
              <a:spcBef>
                <a:spcPts val="0"/>
              </a:spcBef>
              <a:spcAft>
                <a:spcPts val="0"/>
              </a:spcAft>
              <a:buNone/>
            </a:pPr>
            <a:r>
              <a:rPr lang="en-US" sz="2000">
                <a:solidFill>
                  <a:schemeClr val="lt1"/>
                </a:solidFill>
              </a:rPr>
              <a:t>console.log(validatePassword('short')); // false</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33c08a6f04_0_19"/>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200">
                <a:solidFill>
                  <a:schemeClr val="lt1"/>
                </a:solidFill>
              </a:rPr>
              <a:t>preventDefault</a:t>
            </a:r>
            <a:endParaRPr sz="3200">
              <a:solidFill>
                <a:schemeClr val="lt1"/>
              </a:solidFill>
            </a:endParaRPr>
          </a:p>
        </p:txBody>
      </p:sp>
      <p:sp>
        <p:nvSpPr>
          <p:cNvPr id="169" name="Google Shape;169;g333c08a6f04_0_19"/>
          <p:cNvSpPr txBox="1"/>
          <p:nvPr/>
        </p:nvSpPr>
        <p:spPr>
          <a:xfrm>
            <a:off x="464000" y="1131550"/>
            <a:ext cx="10956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В JavaScript события (events) являются важнейшим элементом для создания интерактивных веб-страниц. Когда происходит событие, браузер выполняет определенное действие по умолчанию. Например, при клике на ссылку браузер перенаправляет пользователя на другую страницу. Однако иногда необходимо отменить это стандартное поведение, чтобы реализовать пользовательскую логику.</a:t>
            </a:r>
            <a:endParaRPr sz="2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33c08a6f04_0_23"/>
          <p:cNvSpPr txBox="1"/>
          <p:nvPr/>
        </p:nvSpPr>
        <p:spPr>
          <a:xfrm>
            <a:off x="459175" y="928075"/>
            <a:ext cx="11049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event.preventDefault() </a:t>
            </a:r>
            <a:r>
              <a:rPr lang="en-US" sz="2800">
                <a:solidFill>
                  <a:schemeClr val="lt1"/>
                </a:solidFill>
              </a:rPr>
              <a:t>используется для отмены действия по умолчанию, которое обычно выполняется в ответ на определенное событие. Этот метод часто применяется в ситуациях, когда нужно предотвратить стандартное поведение браузера при возникновении события.</a:t>
            </a:r>
            <a:endParaRPr sz="28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33c08a6f04_0_27"/>
          <p:cNvSpPr txBox="1"/>
          <p:nvPr/>
        </p:nvSpPr>
        <p:spPr>
          <a:xfrm>
            <a:off x="420075" y="996475"/>
            <a:ext cx="54414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lt1"/>
                </a:solidFill>
              </a:rPr>
              <a:t>const link = document.getElementById('myLink');</a:t>
            </a:r>
            <a:endParaRPr sz="2300">
              <a:solidFill>
                <a:schemeClr val="lt1"/>
              </a:solidFill>
            </a:endParaRPr>
          </a:p>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rPr lang="en-US" sz="2300">
                <a:solidFill>
                  <a:schemeClr val="lt1"/>
                </a:solidFill>
              </a:rPr>
              <a:t>link.addEventListener('click', function(event) {</a:t>
            </a:r>
            <a:endParaRPr sz="2300">
              <a:solidFill>
                <a:schemeClr val="lt1"/>
              </a:solidFill>
            </a:endParaRPr>
          </a:p>
          <a:p>
            <a:pPr indent="0" lvl="0" marL="0" rtl="0" algn="l">
              <a:spcBef>
                <a:spcPts val="0"/>
              </a:spcBef>
              <a:spcAft>
                <a:spcPts val="0"/>
              </a:spcAft>
              <a:buNone/>
            </a:pPr>
            <a:r>
              <a:rPr lang="en-US" sz="2300">
                <a:solidFill>
                  <a:schemeClr val="lt1"/>
                </a:solidFill>
              </a:rPr>
              <a:t>  event.preventDefault(); // Отменяем переход по ссылке</a:t>
            </a:r>
            <a:endParaRPr sz="2300">
              <a:solidFill>
                <a:schemeClr val="lt1"/>
              </a:solidFill>
            </a:endParaRPr>
          </a:p>
          <a:p>
            <a:pPr indent="0" lvl="0" marL="0" rtl="0" algn="l">
              <a:spcBef>
                <a:spcPts val="0"/>
              </a:spcBef>
              <a:spcAft>
                <a:spcPts val="0"/>
              </a:spcAft>
              <a:buNone/>
            </a:pPr>
            <a:r>
              <a:rPr lang="en-US" sz="2300">
                <a:solidFill>
                  <a:schemeClr val="lt1"/>
                </a:solidFill>
              </a:rPr>
              <a:t>  console.log('Действие по умолчанию отменено');</a:t>
            </a:r>
            <a:endParaRPr sz="2300">
              <a:solidFill>
                <a:schemeClr val="lt1"/>
              </a:solidFill>
            </a:endParaRPr>
          </a:p>
          <a:p>
            <a:pPr indent="0" lvl="0" marL="0" rtl="0" algn="l">
              <a:spcBef>
                <a:spcPts val="0"/>
              </a:spcBef>
              <a:spcAft>
                <a:spcPts val="0"/>
              </a:spcAft>
              <a:buNone/>
            </a:pPr>
            <a:r>
              <a:rPr lang="en-US" sz="2300">
                <a:solidFill>
                  <a:schemeClr val="lt1"/>
                </a:solidFill>
              </a:rPr>
              <a:t>});</a:t>
            </a:r>
            <a:endParaRPr sz="2300">
              <a:solidFill>
                <a:schemeClr val="lt1"/>
              </a:solidFill>
            </a:endParaRPr>
          </a:p>
          <a:p>
            <a:pPr indent="0" lvl="0" marL="0" rtl="0" algn="l">
              <a:spcBef>
                <a:spcPts val="0"/>
              </a:spcBef>
              <a:spcAft>
                <a:spcPts val="0"/>
              </a:spcAft>
              <a:buNone/>
            </a:pPr>
            <a:r>
              <a:t/>
            </a:r>
            <a:endParaRPr sz="2300">
              <a:solidFill>
                <a:schemeClr val="lt1"/>
              </a:solidFill>
            </a:endParaRPr>
          </a:p>
        </p:txBody>
      </p:sp>
      <p:sp>
        <p:nvSpPr>
          <p:cNvPr id="180" name="Google Shape;180;g333c08a6f04_0_27"/>
          <p:cNvSpPr txBox="1"/>
          <p:nvPr/>
        </p:nvSpPr>
        <p:spPr>
          <a:xfrm>
            <a:off x="6408600" y="879225"/>
            <a:ext cx="51093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lt1"/>
                </a:solidFill>
              </a:rPr>
              <a:t>const form = document.getElementById('myForm');</a:t>
            </a:r>
            <a:endParaRPr sz="2300">
              <a:solidFill>
                <a:schemeClr val="lt1"/>
              </a:solidFill>
            </a:endParaRPr>
          </a:p>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rPr lang="en-US" sz="2300">
                <a:solidFill>
                  <a:schemeClr val="lt1"/>
                </a:solidFill>
              </a:rPr>
              <a:t>form.addEventListener('submit', function(event) {</a:t>
            </a:r>
            <a:endParaRPr sz="2300">
              <a:solidFill>
                <a:schemeClr val="lt1"/>
              </a:solidFill>
            </a:endParaRPr>
          </a:p>
          <a:p>
            <a:pPr indent="0" lvl="0" marL="0" rtl="0" algn="l">
              <a:spcBef>
                <a:spcPts val="0"/>
              </a:spcBef>
              <a:spcAft>
                <a:spcPts val="0"/>
              </a:spcAft>
              <a:buNone/>
            </a:pPr>
            <a:r>
              <a:rPr lang="en-US" sz="2300">
                <a:solidFill>
                  <a:schemeClr val="lt1"/>
                </a:solidFill>
              </a:rPr>
              <a:t>  event.preventDefault(); // Отменяем отправку формы</a:t>
            </a:r>
            <a:endParaRPr sz="2300">
              <a:solidFill>
                <a:schemeClr val="lt1"/>
              </a:solidFill>
            </a:endParaRPr>
          </a:p>
          <a:p>
            <a:pPr indent="0" lvl="0" marL="0" rtl="0" algn="l">
              <a:spcBef>
                <a:spcPts val="0"/>
              </a:spcBef>
              <a:spcAft>
                <a:spcPts val="0"/>
              </a:spcAft>
              <a:buNone/>
            </a:pPr>
            <a:r>
              <a:rPr lang="en-US" sz="2300">
                <a:solidFill>
                  <a:schemeClr val="lt1"/>
                </a:solidFill>
              </a:rPr>
              <a:t>  console.log('Отправка формы отменена');</a:t>
            </a:r>
            <a:endParaRPr sz="2300">
              <a:solidFill>
                <a:schemeClr val="lt1"/>
              </a:solidFill>
            </a:endParaRPr>
          </a:p>
          <a:p>
            <a:pPr indent="0" lvl="0" marL="0" rtl="0" algn="l">
              <a:spcBef>
                <a:spcPts val="0"/>
              </a:spcBef>
              <a:spcAft>
                <a:spcPts val="0"/>
              </a:spcAft>
              <a:buNone/>
            </a:pPr>
            <a:r>
              <a:rPr lang="en-US" sz="2300">
                <a:solidFill>
                  <a:schemeClr val="lt1"/>
                </a:solidFill>
              </a:rPr>
              <a:t>});</a:t>
            </a:r>
            <a:endParaRPr sz="2300">
              <a:solidFill>
                <a:schemeClr val="lt1"/>
              </a:solidFill>
            </a:endParaRPr>
          </a:p>
          <a:p>
            <a:pPr indent="0" lvl="0" marL="0" rtl="0" algn="l">
              <a:spcBef>
                <a:spcPts val="0"/>
              </a:spcBef>
              <a:spcAft>
                <a:spcPts val="0"/>
              </a:spcAft>
              <a:buNone/>
            </a:pPr>
            <a:r>
              <a:t/>
            </a:r>
            <a:endParaRPr sz="23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33c08a6f04_0_31"/>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200">
                <a:solidFill>
                  <a:schemeClr val="lt1"/>
                </a:solidFill>
              </a:rPr>
              <a:t>stopPropagation</a:t>
            </a:r>
            <a:endParaRPr sz="3200">
              <a:solidFill>
                <a:schemeClr val="lt1"/>
              </a:solidFill>
            </a:endParaRPr>
          </a:p>
        </p:txBody>
      </p:sp>
      <p:sp>
        <p:nvSpPr>
          <p:cNvPr id="186" name="Google Shape;186;g333c08a6f04_0_31"/>
          <p:cNvSpPr txBox="1"/>
          <p:nvPr/>
        </p:nvSpPr>
        <p:spPr>
          <a:xfrm>
            <a:off x="464000" y="1131550"/>
            <a:ext cx="11063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event.stopPropagation() </a:t>
            </a:r>
            <a:r>
              <a:rPr lang="en-US" sz="2800">
                <a:solidFill>
                  <a:schemeClr val="lt1"/>
                </a:solidFill>
              </a:rPr>
              <a:t>предназначен для остановки распространения события по DOM-дереву. Когда вызывается этот метод, событие не будет передано родительским элементам или дочерним элементам во время фазы захвата или всплытия</a:t>
            </a:r>
            <a:endParaRPr sz="28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33c08a6f04_0_35"/>
          <p:cNvSpPr txBox="1"/>
          <p:nvPr/>
        </p:nvSpPr>
        <p:spPr>
          <a:xfrm>
            <a:off x="615450" y="791300"/>
            <a:ext cx="105411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rPr>
              <a:t>const childElement = document.getElementById('child');</a:t>
            </a:r>
            <a:endParaRPr sz="2400">
              <a:solidFill>
                <a:schemeClr val="lt1"/>
              </a:solidFill>
            </a:endParaRPr>
          </a:p>
          <a:p>
            <a:pPr indent="0" lvl="0" marL="0" rtl="0" algn="l">
              <a:spcBef>
                <a:spcPts val="0"/>
              </a:spcBef>
              <a:spcAft>
                <a:spcPts val="0"/>
              </a:spcAft>
              <a:buNone/>
            </a:pPr>
            <a:r>
              <a:rPr lang="en-US" sz="2400">
                <a:solidFill>
                  <a:schemeClr val="lt1"/>
                </a:solidFill>
              </a:rPr>
              <a:t>const parentElement = document.getElementById('parent');</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US" sz="2400">
                <a:solidFill>
                  <a:schemeClr val="lt1"/>
                </a:solidFill>
              </a:rPr>
              <a:t>childElement.addEventListener('click', function(event) {</a:t>
            </a:r>
            <a:endParaRPr sz="2400">
              <a:solidFill>
                <a:schemeClr val="lt1"/>
              </a:solidFill>
            </a:endParaRPr>
          </a:p>
          <a:p>
            <a:pPr indent="0" lvl="0" marL="0" rtl="0" algn="l">
              <a:spcBef>
                <a:spcPts val="0"/>
              </a:spcBef>
              <a:spcAft>
                <a:spcPts val="0"/>
              </a:spcAft>
              <a:buNone/>
            </a:pPr>
            <a:r>
              <a:rPr lang="en-US" sz="2400">
                <a:solidFill>
                  <a:schemeClr val="lt1"/>
                </a:solidFill>
              </a:rPr>
              <a:t>  console.log('Child clicked');</a:t>
            </a:r>
            <a:endParaRPr sz="2400">
              <a:solidFill>
                <a:schemeClr val="lt1"/>
              </a:solidFill>
            </a:endParaRPr>
          </a:p>
          <a:p>
            <a:pPr indent="0" lvl="0" marL="0" rtl="0" algn="l">
              <a:spcBef>
                <a:spcPts val="0"/>
              </a:spcBef>
              <a:spcAft>
                <a:spcPts val="0"/>
              </a:spcAft>
              <a:buNone/>
            </a:pPr>
            <a:r>
              <a:rPr lang="en-US" sz="2400">
                <a:solidFill>
                  <a:schemeClr val="lt1"/>
                </a:solidFill>
              </a:rPr>
              <a:t>  event.stopPropagation(); // Останавливает всплытие</a:t>
            </a:r>
            <a:endParaRPr sz="2400">
              <a:solidFill>
                <a:schemeClr val="lt1"/>
              </a:solidFill>
            </a:endParaRPr>
          </a:p>
          <a:p>
            <a:pPr indent="0" lvl="0" marL="0" rtl="0" algn="l">
              <a:spcBef>
                <a:spcPts val="0"/>
              </a:spcBef>
              <a:spcAft>
                <a:spcPts val="0"/>
              </a:spcAft>
              <a:buNone/>
            </a:pPr>
            <a:r>
              <a:rPr lang="en-US" sz="2400">
                <a:solidFill>
                  <a:schemeClr val="lt1"/>
                </a:solidFill>
              </a:rPr>
              <a:t>});</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US" sz="2400">
                <a:solidFill>
                  <a:schemeClr val="lt1"/>
                </a:solidFill>
              </a:rPr>
              <a:t>parentElement.addEventListener('click', function() {</a:t>
            </a:r>
            <a:endParaRPr sz="2400">
              <a:solidFill>
                <a:schemeClr val="lt1"/>
              </a:solidFill>
            </a:endParaRPr>
          </a:p>
          <a:p>
            <a:pPr indent="0" lvl="0" marL="0" rtl="0" algn="l">
              <a:spcBef>
                <a:spcPts val="0"/>
              </a:spcBef>
              <a:spcAft>
                <a:spcPts val="0"/>
              </a:spcAft>
              <a:buNone/>
            </a:pPr>
            <a:r>
              <a:rPr lang="en-US" sz="2400">
                <a:solidFill>
                  <a:schemeClr val="lt1"/>
                </a:solidFill>
              </a:rPr>
              <a:t>  console.log('Parent clicked'); // Не будет выполнено из-за stopPropagation()</a:t>
            </a:r>
            <a:endParaRPr sz="2400">
              <a:solidFill>
                <a:schemeClr val="lt1"/>
              </a:solidFill>
            </a:endParaRPr>
          </a:p>
          <a:p>
            <a:pPr indent="0" lvl="0" marL="0" rtl="0" algn="l">
              <a:spcBef>
                <a:spcPts val="0"/>
              </a:spcBef>
              <a:spcAft>
                <a:spcPts val="0"/>
              </a:spcAft>
              <a:buNone/>
            </a:pPr>
            <a:r>
              <a:rPr lang="en-US" sz="2400">
                <a:solidFill>
                  <a:schemeClr val="lt1"/>
                </a:solidFill>
              </a:rPr>
              <a:t>});</a:t>
            </a:r>
            <a:endParaRPr sz="2400">
              <a:solidFill>
                <a:schemeClr val="lt1"/>
              </a:solidFill>
            </a:endParaRPr>
          </a:p>
          <a:p>
            <a:pPr indent="0" lvl="0" marL="0" rtl="0" algn="l">
              <a:spcBef>
                <a:spcPts val="0"/>
              </a:spcBef>
              <a:spcAft>
                <a:spcPts val="0"/>
              </a:spcAft>
              <a:buNone/>
            </a:pPr>
            <a:r>
              <a:t/>
            </a:r>
            <a:endParaRPr sz="2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1200631ff8_0_2"/>
          <p:cNvSpPr txBox="1"/>
          <p:nvPr>
            <p:ph idx="1" type="subTitle"/>
          </p:nvPr>
        </p:nvSpPr>
        <p:spPr>
          <a:xfrm>
            <a:off x="461424" y="827100"/>
            <a:ext cx="10118700" cy="52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b="1" lang="en-US" sz="3100">
                <a:solidFill>
                  <a:schemeClr val="lt1"/>
                </a:solidFill>
                <a:latin typeface="Arial"/>
                <a:ea typeface="Arial"/>
                <a:cs typeface="Arial"/>
                <a:sym typeface="Arial"/>
              </a:rPr>
              <a:t>План занятия</a:t>
            </a:r>
            <a:endParaRPr b="1" sz="5200">
              <a:solidFill>
                <a:schemeClr val="lt1"/>
              </a:solidFill>
              <a:latin typeface="Arimo"/>
              <a:ea typeface="Arimo"/>
              <a:cs typeface="Arimo"/>
              <a:sym typeface="Arimo"/>
            </a:endParaRPr>
          </a:p>
        </p:txBody>
      </p:sp>
      <p:sp>
        <p:nvSpPr>
          <p:cNvPr id="92" name="Google Shape;92;g31200631ff8_0_2"/>
          <p:cNvSpPr txBox="1"/>
          <p:nvPr/>
        </p:nvSpPr>
        <p:spPr>
          <a:xfrm>
            <a:off x="461425" y="1390549"/>
            <a:ext cx="9144000" cy="42267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15000"/>
              </a:lnSpc>
              <a:spcBef>
                <a:spcPts val="0"/>
              </a:spcBef>
              <a:spcAft>
                <a:spcPts val="0"/>
              </a:spcAft>
              <a:buClr>
                <a:schemeClr val="lt1"/>
              </a:buClr>
              <a:buSzPts val="2800"/>
              <a:buFont typeface="Arial"/>
              <a:buChar char="●"/>
            </a:pPr>
            <a:r>
              <a:rPr lang="en-US" sz="2800">
                <a:solidFill>
                  <a:schemeClr val="lt1"/>
                </a:solidFill>
              </a:rPr>
              <a:t>Map Set</a:t>
            </a:r>
            <a:endParaRPr b="0" i="0" sz="2800" u="none" cap="none" strike="noStrike">
              <a:solidFill>
                <a:schemeClr val="lt1"/>
              </a:solidFill>
              <a:latin typeface="Arial"/>
              <a:ea typeface="Arial"/>
              <a:cs typeface="Arial"/>
              <a:sym typeface="Arial"/>
            </a:endParaRPr>
          </a:p>
          <a:p>
            <a:pPr indent="-406400" lvl="0" marL="457200" marR="0" rtl="0" algn="l">
              <a:lnSpc>
                <a:spcPct val="115000"/>
              </a:lnSpc>
              <a:spcBef>
                <a:spcPts val="0"/>
              </a:spcBef>
              <a:spcAft>
                <a:spcPts val="0"/>
              </a:spcAft>
              <a:buClr>
                <a:schemeClr val="lt1"/>
              </a:buClr>
              <a:buSzPts val="2800"/>
              <a:buFont typeface="Arial"/>
              <a:buChar char="●"/>
            </a:pPr>
            <a:r>
              <a:rPr lang="en-US" sz="2800">
                <a:solidFill>
                  <a:schemeClr val="lt1"/>
                </a:solidFill>
              </a:rPr>
              <a:t>webpack</a:t>
            </a:r>
            <a:endParaRPr sz="2800">
              <a:solidFill>
                <a:schemeClr val="lt1"/>
              </a:solidFill>
            </a:endParaRPr>
          </a:p>
          <a:p>
            <a:pPr indent="-406400" lvl="0" marL="457200" marR="0" rtl="0" algn="l">
              <a:lnSpc>
                <a:spcPct val="115000"/>
              </a:lnSpc>
              <a:spcBef>
                <a:spcPts val="0"/>
              </a:spcBef>
              <a:spcAft>
                <a:spcPts val="0"/>
              </a:spcAft>
              <a:buClr>
                <a:schemeClr val="lt1"/>
              </a:buClr>
              <a:buSzPts val="2800"/>
              <a:buChar char="●"/>
            </a:pPr>
            <a:r>
              <a:rPr lang="en-US" sz="2800">
                <a:solidFill>
                  <a:schemeClr val="lt1"/>
                </a:solidFill>
              </a:rPr>
              <a:t>Валидаторы</a:t>
            </a:r>
            <a:endParaRPr sz="2800">
              <a:solidFill>
                <a:schemeClr val="lt1"/>
              </a:solidFill>
            </a:endParaRPr>
          </a:p>
          <a:p>
            <a:pPr indent="-406400" lvl="0" marL="457200" rtl="0" algn="l">
              <a:lnSpc>
                <a:spcPct val="115000"/>
              </a:lnSpc>
              <a:spcBef>
                <a:spcPts val="0"/>
              </a:spcBef>
              <a:spcAft>
                <a:spcPts val="0"/>
              </a:spcAft>
              <a:buClr>
                <a:schemeClr val="lt1"/>
              </a:buClr>
              <a:buSzPts val="2800"/>
              <a:buChar char="●"/>
            </a:pPr>
            <a:r>
              <a:rPr lang="en-US" sz="2800">
                <a:solidFill>
                  <a:schemeClr val="lt1"/>
                </a:solidFill>
              </a:rPr>
              <a:t>prevent default</a:t>
            </a:r>
            <a:endParaRPr sz="2800">
              <a:solidFill>
                <a:schemeClr val="lt1"/>
              </a:solidFill>
            </a:endParaRPr>
          </a:p>
          <a:p>
            <a:pPr indent="-406400" lvl="0" marL="457200" rtl="0" algn="l">
              <a:lnSpc>
                <a:spcPct val="115000"/>
              </a:lnSpc>
              <a:spcBef>
                <a:spcPts val="0"/>
              </a:spcBef>
              <a:spcAft>
                <a:spcPts val="0"/>
              </a:spcAft>
              <a:buClr>
                <a:schemeClr val="lt1"/>
              </a:buClr>
              <a:buSzPts val="2800"/>
              <a:buChar char="●"/>
            </a:pPr>
            <a:r>
              <a:rPr lang="en-US" sz="2800">
                <a:solidFill>
                  <a:schemeClr val="lt1"/>
                </a:solidFill>
              </a:rPr>
              <a:t>stop propagation</a:t>
            </a:r>
            <a:endParaRPr sz="1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2dc6e72e6e_0_28"/>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Webpack</a:t>
            </a:r>
            <a:endParaRPr b="0" i="0" sz="3200" u="none" cap="none" strike="noStrike">
              <a:solidFill>
                <a:schemeClr val="lt1"/>
              </a:solidFill>
              <a:latin typeface="Arial"/>
              <a:ea typeface="Arial"/>
              <a:cs typeface="Arial"/>
              <a:sym typeface="Arial"/>
            </a:endParaRPr>
          </a:p>
        </p:txBody>
      </p:sp>
      <p:sp>
        <p:nvSpPr>
          <p:cNvPr id="197" name="Google Shape;197;g32dc6e72e6e_0_28"/>
          <p:cNvSpPr txBox="1"/>
          <p:nvPr/>
        </p:nvSpPr>
        <p:spPr>
          <a:xfrm>
            <a:off x="464000" y="1131550"/>
            <a:ext cx="10839000" cy="25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600"/>
              </a:spcAft>
              <a:buNone/>
            </a:pPr>
            <a:r>
              <a:rPr lang="en-US" sz="2800" u="sng">
                <a:solidFill>
                  <a:schemeClr val="lt1"/>
                </a:solidFill>
              </a:rPr>
              <a:t>Webpack</a:t>
            </a:r>
            <a:r>
              <a:rPr lang="en-US" sz="2800">
                <a:solidFill>
                  <a:schemeClr val="lt1"/>
                </a:solidFill>
              </a:rPr>
              <a:t> — это модульный сборщик (bundler) с открытым исходным кодом, написанный на JavaScript. Он анализирует модули приложения, создает граф зависимостей и собирает их в один или несколько бандлов (bundle), которые можно подключить к файлу index.html.</a:t>
            </a:r>
            <a:endParaRPr sz="28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2dc6e72e6e_0_32"/>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Webpack</a:t>
            </a:r>
            <a:endParaRPr b="0" i="0" sz="3200" u="none" cap="none" strike="noStrike">
              <a:solidFill>
                <a:schemeClr val="lt1"/>
              </a:solidFill>
              <a:latin typeface="Arial"/>
              <a:ea typeface="Arial"/>
              <a:cs typeface="Arial"/>
              <a:sym typeface="Arial"/>
            </a:endParaRPr>
          </a:p>
        </p:txBody>
      </p:sp>
      <p:sp>
        <p:nvSpPr>
          <p:cNvPr id="203" name="Google Shape;203;g32dc6e72e6e_0_32"/>
          <p:cNvSpPr txBox="1"/>
          <p:nvPr/>
        </p:nvSpPr>
        <p:spPr>
          <a:xfrm>
            <a:off x="464000" y="1131550"/>
            <a:ext cx="11122200" cy="40851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600"/>
              </a:spcBef>
              <a:spcAft>
                <a:spcPts val="0"/>
              </a:spcAft>
              <a:buClr>
                <a:schemeClr val="lt1"/>
              </a:buClr>
              <a:buSzPts val="2800"/>
              <a:buFont typeface="Arial"/>
              <a:buAutoNum type="arabicPeriod"/>
            </a:pPr>
            <a:r>
              <a:rPr lang="en-US" sz="2800" u="sng">
                <a:solidFill>
                  <a:schemeClr val="lt1"/>
                </a:solidFill>
              </a:rPr>
              <a:t>Сборка модулей</a:t>
            </a:r>
            <a:r>
              <a:rPr lang="en-US" sz="2800">
                <a:solidFill>
                  <a:schemeClr val="lt1"/>
                </a:solidFill>
              </a:rPr>
              <a:t>: Объединяет несколько скриптов JavaScript в один файл.</a:t>
            </a:r>
            <a:endParaRPr sz="2800">
              <a:solidFill>
                <a:schemeClr val="lt1"/>
              </a:solidFill>
            </a:endParaRPr>
          </a:p>
          <a:p>
            <a:pPr indent="-406400" lvl="0" marL="457200" rtl="0" algn="l">
              <a:lnSpc>
                <a:spcPct val="115000"/>
              </a:lnSpc>
              <a:spcBef>
                <a:spcPts val="0"/>
              </a:spcBef>
              <a:spcAft>
                <a:spcPts val="0"/>
              </a:spcAft>
              <a:buClr>
                <a:schemeClr val="lt1"/>
              </a:buClr>
              <a:buSzPts val="2800"/>
              <a:buFont typeface="Roboto"/>
              <a:buAutoNum type="arabicPeriod"/>
            </a:pPr>
            <a:r>
              <a:rPr lang="en-US" sz="2800" u="sng">
                <a:solidFill>
                  <a:schemeClr val="lt1"/>
                </a:solidFill>
              </a:rPr>
              <a:t>Преобразование кода</a:t>
            </a:r>
            <a:r>
              <a:rPr lang="en-US" sz="2800">
                <a:solidFill>
                  <a:schemeClr val="lt1"/>
                </a:solidFill>
              </a:rPr>
              <a:t>: Может преобразовывать современный JavaScript в ES5 для старых браузеров или компилировать SASS/LESS в CSS</a:t>
            </a:r>
            <a:r>
              <a:rPr lang="en-US" sz="2800">
                <a:solidFill>
                  <a:schemeClr val="lt1"/>
                </a:solidFill>
                <a:uFill>
                  <a:noFill/>
                </a:uFill>
                <a:hlinkClick r:id="rId3">
                  <a:extLst>
                    <a:ext uri="{A12FA001-AC4F-418D-AE19-62706E023703}">
                      <ahyp:hlinkClr val="tx"/>
                    </a:ext>
                  </a:extLst>
                </a:hlinkClick>
              </a:rPr>
              <a:t>3</a:t>
            </a:r>
            <a:r>
              <a:rPr lang="en-US" sz="2800">
                <a:solidFill>
                  <a:schemeClr val="lt1"/>
                </a:solidFill>
              </a:rPr>
              <a:t>.</a:t>
            </a:r>
            <a:endParaRPr sz="2800">
              <a:solidFill>
                <a:schemeClr val="lt1"/>
              </a:solidFill>
            </a:endParaRPr>
          </a:p>
          <a:p>
            <a:pPr indent="-406400" lvl="0" marL="457200" rtl="0" algn="l">
              <a:lnSpc>
                <a:spcPct val="115000"/>
              </a:lnSpc>
              <a:spcBef>
                <a:spcPts val="0"/>
              </a:spcBef>
              <a:spcAft>
                <a:spcPts val="0"/>
              </a:spcAft>
              <a:buClr>
                <a:schemeClr val="lt1"/>
              </a:buClr>
              <a:buSzPts val="2800"/>
              <a:buFont typeface="Arial"/>
              <a:buAutoNum type="arabicPeriod"/>
            </a:pPr>
            <a:r>
              <a:rPr lang="en-US" sz="2800" u="sng">
                <a:solidFill>
                  <a:schemeClr val="lt1"/>
                </a:solidFill>
              </a:rPr>
              <a:t>Оптимизация производительности</a:t>
            </a:r>
            <a:r>
              <a:rPr lang="en-US" sz="2800">
                <a:solidFill>
                  <a:schemeClr val="lt1"/>
                </a:solidFill>
              </a:rPr>
              <a:t>: Позволяет использовать плагины для оптимизации размера бандла и ускорения загрузки страницы.</a:t>
            </a:r>
            <a:endParaRPr sz="28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2dc6e72e6e_0_36"/>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Node.js</a:t>
            </a:r>
            <a:endParaRPr b="0" i="0" sz="3200" u="none" cap="none" strike="noStrike">
              <a:solidFill>
                <a:schemeClr val="lt1"/>
              </a:solidFill>
              <a:latin typeface="Arial"/>
              <a:ea typeface="Arial"/>
              <a:cs typeface="Arial"/>
              <a:sym typeface="Arial"/>
            </a:endParaRPr>
          </a:p>
        </p:txBody>
      </p:sp>
      <p:sp>
        <p:nvSpPr>
          <p:cNvPr id="209" name="Google Shape;209;g32dc6e72e6e_0_36"/>
          <p:cNvSpPr txBox="1"/>
          <p:nvPr/>
        </p:nvSpPr>
        <p:spPr>
          <a:xfrm>
            <a:off x="464000" y="1131550"/>
            <a:ext cx="10946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u="sng">
                <a:solidFill>
                  <a:schemeClr val="lt1"/>
                </a:solidFill>
              </a:rPr>
              <a:t>Node.js</a:t>
            </a:r>
            <a:r>
              <a:rPr lang="en-US" sz="2800">
                <a:solidFill>
                  <a:schemeClr val="lt1"/>
                </a:solidFill>
              </a:rPr>
              <a:t> — это среда выполнения JavaScript, построенная на движке V8 от Google. Она позволяет выполнять код JavaScript вне браузера, превращая его в язык общего назначения для разработки серверных приложений и программ командной строки.</a:t>
            </a:r>
            <a:endParaRPr sz="28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2dc6e72e6e_0_40"/>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Node.js</a:t>
            </a:r>
            <a:endParaRPr b="0" i="0" sz="3200" u="none" cap="none" strike="noStrike">
              <a:solidFill>
                <a:schemeClr val="lt1"/>
              </a:solidFill>
              <a:latin typeface="Arial"/>
              <a:ea typeface="Arial"/>
              <a:cs typeface="Arial"/>
              <a:sym typeface="Arial"/>
            </a:endParaRPr>
          </a:p>
        </p:txBody>
      </p:sp>
      <p:sp>
        <p:nvSpPr>
          <p:cNvPr id="215" name="Google Shape;215;g32dc6e72e6e_0_40"/>
          <p:cNvSpPr txBox="1"/>
          <p:nvPr/>
        </p:nvSpPr>
        <p:spPr>
          <a:xfrm>
            <a:off x="464000" y="1131550"/>
            <a:ext cx="10995300" cy="46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US" sz="2800" u="sng">
                <a:solidFill>
                  <a:schemeClr val="lt1"/>
                </a:solidFill>
              </a:rPr>
              <a:t>Основные возможности Node.js:</a:t>
            </a:r>
            <a:endParaRPr sz="2800" u="sng">
              <a:solidFill>
                <a:schemeClr val="lt1"/>
              </a:solidFill>
            </a:endParaRPr>
          </a:p>
          <a:p>
            <a:pPr indent="-406400" lvl="0" marL="457200" rtl="0" algn="l">
              <a:lnSpc>
                <a:spcPct val="115000"/>
              </a:lnSpc>
              <a:spcBef>
                <a:spcPts val="600"/>
              </a:spcBef>
              <a:spcAft>
                <a:spcPts val="0"/>
              </a:spcAft>
              <a:buClr>
                <a:schemeClr val="lt1"/>
              </a:buClr>
              <a:buSzPts val="2800"/>
              <a:buFont typeface="Arial"/>
              <a:buChar char="●"/>
            </a:pPr>
            <a:r>
              <a:rPr lang="en-US" sz="2800" u="sng">
                <a:solidFill>
                  <a:schemeClr val="lt1"/>
                </a:solidFill>
              </a:rPr>
              <a:t>Серверная разработка</a:t>
            </a:r>
            <a:r>
              <a:rPr lang="en-US" sz="2800">
                <a:solidFill>
                  <a:schemeClr val="lt1"/>
                </a:solidFill>
              </a:rPr>
              <a:t>: Позволяет создавать серверные приложения, обрабатывать HTTP-запросы и взаимодействовать с базами данных.</a:t>
            </a:r>
            <a:endParaRPr sz="2800">
              <a:solidFill>
                <a:schemeClr val="lt1"/>
              </a:solidFill>
            </a:endParaRPr>
          </a:p>
          <a:p>
            <a:pPr indent="-406400" lvl="0" marL="457200" rtl="0" algn="l">
              <a:lnSpc>
                <a:spcPct val="115000"/>
              </a:lnSpc>
              <a:spcBef>
                <a:spcPts val="0"/>
              </a:spcBef>
              <a:spcAft>
                <a:spcPts val="0"/>
              </a:spcAft>
              <a:buClr>
                <a:schemeClr val="lt1"/>
              </a:buClr>
              <a:buSzPts val="2800"/>
              <a:buFont typeface="Arial"/>
              <a:buChar char="●"/>
            </a:pPr>
            <a:r>
              <a:rPr lang="en-US" sz="2800" u="sng">
                <a:solidFill>
                  <a:schemeClr val="lt1"/>
                </a:solidFill>
              </a:rPr>
              <a:t>Асинхронное программирование</a:t>
            </a:r>
            <a:r>
              <a:rPr lang="en-US" sz="2800">
                <a:solidFill>
                  <a:schemeClr val="lt1"/>
                </a:solidFill>
              </a:rPr>
              <a:t>: Использует событийно-ориентированный подход для обработки запросов без блокировки основного потока исполнения</a:t>
            </a:r>
            <a:endParaRPr sz="2800">
              <a:solidFill>
                <a:schemeClr val="lt1"/>
              </a:solidFill>
            </a:endParaRPr>
          </a:p>
          <a:p>
            <a:pPr indent="-406400" lvl="0" marL="457200" rtl="0" algn="l">
              <a:lnSpc>
                <a:spcPct val="115000"/>
              </a:lnSpc>
              <a:spcBef>
                <a:spcPts val="0"/>
              </a:spcBef>
              <a:spcAft>
                <a:spcPts val="0"/>
              </a:spcAft>
              <a:buClr>
                <a:schemeClr val="lt1"/>
              </a:buClr>
              <a:buSzPts val="2800"/>
              <a:buFont typeface="Arial"/>
              <a:buChar char="●"/>
            </a:pPr>
            <a:r>
              <a:rPr lang="en-US" sz="2800" u="sng">
                <a:solidFill>
                  <a:schemeClr val="lt1"/>
                </a:solidFill>
              </a:rPr>
              <a:t>Работа с файловой системой</a:t>
            </a:r>
            <a:r>
              <a:rPr lang="en-US" sz="2800">
                <a:solidFill>
                  <a:schemeClr val="lt1"/>
                </a:solidFill>
              </a:rPr>
              <a:t>: Предоставляет доступ к файлам и директориям на компьютере или сервере.</a:t>
            </a:r>
            <a:endParaRPr sz="2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2dc6e72e6e_0_77"/>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Установка и настройка Webpack</a:t>
            </a:r>
            <a:endParaRPr b="0" i="0" sz="3200" u="none" cap="none" strike="noStrike">
              <a:solidFill>
                <a:schemeClr val="lt1"/>
              </a:solidFill>
              <a:latin typeface="Arial"/>
              <a:ea typeface="Arial"/>
              <a:cs typeface="Arial"/>
              <a:sym typeface="Arial"/>
            </a:endParaRPr>
          </a:p>
        </p:txBody>
      </p:sp>
      <p:sp>
        <p:nvSpPr>
          <p:cNvPr id="221" name="Google Shape;221;g32dc6e72e6e_0_77"/>
          <p:cNvSpPr txBox="1"/>
          <p:nvPr/>
        </p:nvSpPr>
        <p:spPr>
          <a:xfrm>
            <a:off x="464000" y="1131550"/>
            <a:ext cx="109857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lt1"/>
                </a:solidFill>
              </a:rPr>
              <a:t>Для начала работы с Webpack вам понадобится установить сам Webpack и его командную строку (webpack-cli). Это можно сделать с помощью npm или yarn:</a:t>
            </a:r>
            <a:endParaRPr sz="2300">
              <a:solidFill>
                <a:schemeClr val="lt1"/>
              </a:solidFill>
            </a:endParaRPr>
          </a:p>
        </p:txBody>
      </p:sp>
      <p:sp>
        <p:nvSpPr>
          <p:cNvPr id="222" name="Google Shape;222;g32dc6e72e6e_0_77"/>
          <p:cNvSpPr txBox="1"/>
          <p:nvPr/>
        </p:nvSpPr>
        <p:spPr>
          <a:xfrm>
            <a:off x="1738925" y="2510675"/>
            <a:ext cx="6760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lt1"/>
                </a:solidFill>
              </a:rPr>
              <a:t>npm install webpack webpack-cli --save-dev</a:t>
            </a:r>
            <a:endParaRPr sz="2300">
              <a:solidFill>
                <a:schemeClr val="lt1"/>
              </a:solidFill>
            </a:endParaRPr>
          </a:p>
        </p:txBody>
      </p:sp>
      <p:sp>
        <p:nvSpPr>
          <p:cNvPr id="223" name="Google Shape;223;g32dc6e72e6e_0_77"/>
          <p:cNvSpPr txBox="1"/>
          <p:nvPr/>
        </p:nvSpPr>
        <p:spPr>
          <a:xfrm>
            <a:off x="464000" y="3243375"/>
            <a:ext cx="10985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lt1"/>
                </a:solidFill>
              </a:rPr>
              <a:t>Если вы планируете использовать сервер разработки, также установите webpack-dev-server:</a:t>
            </a:r>
            <a:endParaRPr sz="2300">
              <a:solidFill>
                <a:schemeClr val="lt1"/>
              </a:solidFill>
            </a:endParaRPr>
          </a:p>
        </p:txBody>
      </p:sp>
      <p:sp>
        <p:nvSpPr>
          <p:cNvPr id="224" name="Google Shape;224;g32dc6e72e6e_0_77"/>
          <p:cNvSpPr txBox="1"/>
          <p:nvPr/>
        </p:nvSpPr>
        <p:spPr>
          <a:xfrm>
            <a:off x="1738925" y="4290000"/>
            <a:ext cx="6994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lt1"/>
                </a:solidFill>
              </a:rPr>
              <a:t>npm install webpack-dev-server --save-dev</a:t>
            </a:r>
            <a:endParaRPr sz="23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2dc6e72e6e_0_81"/>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3200">
                <a:solidFill>
                  <a:schemeClr val="lt1"/>
                </a:solidFill>
              </a:rPr>
              <a:t>Установка и настройка Webpack</a:t>
            </a:r>
            <a:endParaRPr sz="3200">
              <a:solidFill>
                <a:schemeClr val="lt1"/>
              </a:solidFill>
            </a:endParaRPr>
          </a:p>
        </p:txBody>
      </p:sp>
      <p:sp>
        <p:nvSpPr>
          <p:cNvPr id="230" name="Google Shape;230;g32dc6e72e6e_0_81"/>
          <p:cNvSpPr txBox="1"/>
          <p:nvPr/>
        </p:nvSpPr>
        <p:spPr>
          <a:xfrm>
            <a:off x="464000" y="1131550"/>
            <a:ext cx="11063700" cy="15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US" sz="2800">
                <a:solidFill>
                  <a:schemeClr val="lt1"/>
                </a:solidFill>
              </a:rPr>
              <a:t>Создание файла конфигурации (webpack.config.js)</a:t>
            </a:r>
            <a:endParaRPr sz="2800">
              <a:solidFill>
                <a:schemeClr val="lt1"/>
              </a:solidFill>
            </a:endParaRPr>
          </a:p>
          <a:p>
            <a:pPr indent="0" lvl="0" marL="0" rtl="0" algn="l">
              <a:spcBef>
                <a:spcPts val="400"/>
              </a:spcBef>
              <a:spcAft>
                <a:spcPts val="0"/>
              </a:spcAft>
              <a:buNone/>
            </a:pPr>
            <a:r>
              <a:rPr lang="en-US" sz="2800">
                <a:solidFill>
                  <a:schemeClr val="lt1"/>
                </a:solidFill>
              </a:rPr>
              <a:t>Этот файл содержит настройки для сборщика. Создайте его в корне вашего проекта:</a:t>
            </a:r>
            <a:endParaRPr sz="2800">
              <a:solidFill>
                <a:schemeClr val="lt1"/>
              </a:solidFill>
            </a:endParaRPr>
          </a:p>
        </p:txBody>
      </p:sp>
      <p:sp>
        <p:nvSpPr>
          <p:cNvPr id="231" name="Google Shape;231;g32dc6e72e6e_0_81"/>
          <p:cNvSpPr txBox="1"/>
          <p:nvPr/>
        </p:nvSpPr>
        <p:spPr>
          <a:xfrm>
            <a:off x="4495850" y="2295750"/>
            <a:ext cx="75300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rPr>
              <a:t>const path = require('path');</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US" sz="2200">
                <a:solidFill>
                  <a:schemeClr val="lt1"/>
                </a:solidFill>
              </a:rPr>
              <a:t>module.exports = {</a:t>
            </a:r>
            <a:endParaRPr sz="2200">
              <a:solidFill>
                <a:schemeClr val="lt1"/>
              </a:solidFill>
            </a:endParaRPr>
          </a:p>
          <a:p>
            <a:pPr indent="0" lvl="0" marL="0" rtl="0" algn="l">
              <a:spcBef>
                <a:spcPts val="0"/>
              </a:spcBef>
              <a:spcAft>
                <a:spcPts val="0"/>
              </a:spcAft>
              <a:buNone/>
            </a:pPr>
            <a:r>
              <a:rPr lang="en-US" sz="2200">
                <a:solidFill>
                  <a:schemeClr val="lt1"/>
                </a:solidFill>
              </a:rPr>
              <a:t>  // Точка входа (где начинается сборка)</a:t>
            </a:r>
            <a:endParaRPr sz="2200">
              <a:solidFill>
                <a:schemeClr val="lt1"/>
              </a:solidFill>
            </a:endParaRPr>
          </a:p>
          <a:p>
            <a:pPr indent="0" lvl="0" marL="0" rtl="0" algn="l">
              <a:spcBef>
                <a:spcPts val="0"/>
              </a:spcBef>
              <a:spcAft>
                <a:spcPts val="0"/>
              </a:spcAft>
              <a:buNone/>
            </a:pPr>
            <a:r>
              <a:rPr lang="en-US" sz="2200">
                <a:solidFill>
                  <a:schemeClr val="lt1"/>
                </a:solidFill>
              </a:rPr>
              <a:t>  entry: './src/index.js',</a:t>
            </a:r>
            <a:endParaRPr sz="2200">
              <a:solidFill>
                <a:schemeClr val="lt1"/>
              </a:solidFill>
            </a:endParaRPr>
          </a:p>
          <a:p>
            <a:pPr indent="0" lvl="0" marL="0" rtl="0" algn="l">
              <a:spcBef>
                <a:spcPts val="0"/>
              </a:spcBef>
              <a:spcAft>
                <a:spcPts val="0"/>
              </a:spcAft>
              <a:buNone/>
            </a:pPr>
            <a:r>
              <a:rPr lang="en-US" sz="2200">
                <a:solidFill>
                  <a:schemeClr val="lt1"/>
                </a:solidFill>
              </a:rPr>
              <a:t>  </a:t>
            </a:r>
            <a:endParaRPr sz="2200">
              <a:solidFill>
                <a:schemeClr val="lt1"/>
              </a:solidFill>
            </a:endParaRPr>
          </a:p>
          <a:p>
            <a:pPr indent="0" lvl="0" marL="0" rtl="0" algn="l">
              <a:spcBef>
                <a:spcPts val="0"/>
              </a:spcBef>
              <a:spcAft>
                <a:spcPts val="0"/>
              </a:spcAft>
              <a:buNone/>
            </a:pPr>
            <a:r>
              <a:rPr lang="en-US" sz="2200">
                <a:solidFill>
                  <a:schemeClr val="lt1"/>
                </a:solidFill>
              </a:rPr>
              <a:t>  // Точка выхода (куда будет сохранен бандл)</a:t>
            </a:r>
            <a:endParaRPr sz="2200">
              <a:solidFill>
                <a:schemeClr val="lt1"/>
              </a:solidFill>
            </a:endParaRPr>
          </a:p>
          <a:p>
            <a:pPr indent="0" lvl="0" marL="0" rtl="0" algn="l">
              <a:spcBef>
                <a:spcPts val="0"/>
              </a:spcBef>
              <a:spcAft>
                <a:spcPts val="0"/>
              </a:spcAft>
              <a:buNone/>
            </a:pPr>
            <a:r>
              <a:rPr lang="en-US" sz="2200">
                <a:solidFill>
                  <a:schemeClr val="lt1"/>
                </a:solidFill>
              </a:rPr>
              <a:t>  output: {</a:t>
            </a:r>
            <a:endParaRPr sz="2200">
              <a:solidFill>
                <a:schemeClr val="lt1"/>
              </a:solidFill>
            </a:endParaRPr>
          </a:p>
          <a:p>
            <a:pPr indent="0" lvl="0" marL="0" rtl="0" algn="l">
              <a:spcBef>
                <a:spcPts val="0"/>
              </a:spcBef>
              <a:spcAft>
                <a:spcPts val="0"/>
              </a:spcAft>
              <a:buNone/>
            </a:pPr>
            <a:r>
              <a:rPr lang="en-US" sz="2200">
                <a:solidFill>
                  <a:schemeClr val="lt1"/>
                </a:solidFill>
              </a:rPr>
              <a:t>    path: path.resolve(__dirname, 'dist'),</a:t>
            </a:r>
            <a:endParaRPr sz="2200">
              <a:solidFill>
                <a:schemeClr val="lt1"/>
              </a:solidFill>
            </a:endParaRPr>
          </a:p>
          <a:p>
            <a:pPr indent="0" lvl="0" marL="0" rtl="0" algn="l">
              <a:spcBef>
                <a:spcPts val="0"/>
              </a:spcBef>
              <a:spcAft>
                <a:spcPts val="0"/>
              </a:spcAft>
              <a:buNone/>
            </a:pPr>
            <a:r>
              <a:rPr lang="en-US" sz="2200">
                <a:solidFill>
                  <a:schemeClr val="lt1"/>
                </a:solidFill>
              </a:rPr>
              <a:t>    filename: 'bundle.js'</a:t>
            </a:r>
            <a:endParaRPr sz="2200">
              <a:solidFill>
                <a:schemeClr val="lt1"/>
              </a:solidFill>
            </a:endParaRPr>
          </a:p>
          <a:p>
            <a:pPr indent="0" lvl="0" marL="0" rtl="0" algn="l">
              <a:spcBef>
                <a:spcPts val="0"/>
              </a:spcBef>
              <a:spcAft>
                <a:spcPts val="0"/>
              </a:spcAft>
              <a:buNone/>
            </a:pPr>
            <a:r>
              <a:rPr lang="en-US" sz="2200">
                <a:solidFill>
                  <a:schemeClr val="lt1"/>
                </a:solidFill>
              </a:rPr>
              <a:t>  }</a:t>
            </a:r>
            <a:endParaRPr sz="2200">
              <a:solidFill>
                <a:schemeClr val="lt1"/>
              </a:solidFill>
            </a:endParaRPr>
          </a:p>
          <a:p>
            <a:pPr indent="0" lvl="0" marL="0" rtl="0" algn="l">
              <a:spcBef>
                <a:spcPts val="0"/>
              </a:spcBef>
              <a:spcAft>
                <a:spcPts val="0"/>
              </a:spcAft>
              <a:buNone/>
            </a:pPr>
            <a:r>
              <a:rPr lang="en-US" sz="2200">
                <a:solidFill>
                  <a:schemeClr val="lt1"/>
                </a:solidFill>
              </a:rPr>
              <a:t>};</a:t>
            </a:r>
            <a:endParaRPr sz="2200">
              <a:solidFill>
                <a:schemeClr val="lt1"/>
              </a:solidFill>
            </a:endParaRPr>
          </a:p>
          <a:p>
            <a:pPr indent="0" lvl="0" marL="0" rtl="0" algn="l">
              <a:spcBef>
                <a:spcPts val="0"/>
              </a:spcBef>
              <a:spcAft>
                <a:spcPts val="0"/>
              </a:spcAft>
              <a:buNone/>
            </a:pPr>
            <a:r>
              <a:t/>
            </a:r>
            <a:endParaRPr sz="22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2dc6e72e6e_0_85"/>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3200">
                <a:solidFill>
                  <a:schemeClr val="lt1"/>
                </a:solidFill>
              </a:rPr>
              <a:t>Установка и настройка Webpack</a:t>
            </a:r>
            <a:endParaRPr sz="3200">
              <a:solidFill>
                <a:schemeClr val="lt1"/>
              </a:solidFill>
            </a:endParaRPr>
          </a:p>
        </p:txBody>
      </p:sp>
      <p:sp>
        <p:nvSpPr>
          <p:cNvPr id="237" name="Google Shape;237;g32dc6e72e6e_0_85"/>
          <p:cNvSpPr txBox="1"/>
          <p:nvPr/>
        </p:nvSpPr>
        <p:spPr>
          <a:xfrm>
            <a:off x="464000" y="1131550"/>
            <a:ext cx="1082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Добавьте скрипты для запуска сборки и сервера разработки в файле package.json:</a:t>
            </a:r>
            <a:endParaRPr sz="2800">
              <a:solidFill>
                <a:schemeClr val="lt1"/>
              </a:solidFill>
            </a:endParaRPr>
          </a:p>
        </p:txBody>
      </p:sp>
      <p:sp>
        <p:nvSpPr>
          <p:cNvPr id="238" name="Google Shape;238;g32dc6e72e6e_0_85"/>
          <p:cNvSpPr txBox="1"/>
          <p:nvPr/>
        </p:nvSpPr>
        <p:spPr>
          <a:xfrm>
            <a:off x="3135925" y="2723700"/>
            <a:ext cx="52560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lt1"/>
                </a:solidFill>
              </a:rPr>
              <a:t>"scripts": {</a:t>
            </a:r>
            <a:endParaRPr sz="2600">
              <a:solidFill>
                <a:schemeClr val="lt1"/>
              </a:solidFill>
            </a:endParaRPr>
          </a:p>
          <a:p>
            <a:pPr indent="0" lvl="0" marL="0" rtl="0" algn="l">
              <a:spcBef>
                <a:spcPts val="0"/>
              </a:spcBef>
              <a:spcAft>
                <a:spcPts val="0"/>
              </a:spcAft>
              <a:buNone/>
            </a:pPr>
            <a:r>
              <a:rPr lang="en-US" sz="2600">
                <a:solidFill>
                  <a:schemeClr val="lt1"/>
                </a:solidFill>
              </a:rPr>
              <a:t>  "build": "webpack",</a:t>
            </a:r>
            <a:endParaRPr sz="2600">
              <a:solidFill>
                <a:schemeClr val="lt1"/>
              </a:solidFill>
            </a:endParaRPr>
          </a:p>
          <a:p>
            <a:pPr indent="0" lvl="0" marL="0" rtl="0" algn="l">
              <a:spcBef>
                <a:spcPts val="0"/>
              </a:spcBef>
              <a:spcAft>
                <a:spcPts val="0"/>
              </a:spcAft>
              <a:buNone/>
            </a:pPr>
            <a:r>
              <a:rPr lang="en-US" sz="2600">
                <a:solidFill>
                  <a:schemeClr val="lt1"/>
                </a:solidFill>
              </a:rPr>
              <a:t>  "start": "webpack serve"</a:t>
            </a:r>
            <a:endParaRPr sz="2600">
              <a:solidFill>
                <a:schemeClr val="lt1"/>
              </a:solidFill>
            </a:endParaRPr>
          </a:p>
          <a:p>
            <a:pPr indent="0" lvl="0" marL="0" rtl="0" algn="l">
              <a:spcBef>
                <a:spcPts val="0"/>
              </a:spcBef>
              <a:spcAft>
                <a:spcPts val="0"/>
              </a:spcAft>
              <a:buNone/>
            </a:pPr>
            <a:r>
              <a:rPr lang="en-US" sz="2600">
                <a:solidFill>
                  <a:schemeClr val="lt1"/>
                </a:solidFill>
              </a:rPr>
              <a:t>}</a:t>
            </a:r>
            <a:endParaRPr sz="2600">
              <a:solidFill>
                <a:schemeClr val="lt1"/>
              </a:solidFill>
            </a:endParaRPr>
          </a:p>
          <a:p>
            <a:pPr indent="0" lvl="0" marL="0" rtl="0" algn="l">
              <a:spcBef>
                <a:spcPts val="0"/>
              </a:spcBef>
              <a:spcAft>
                <a:spcPts val="0"/>
              </a:spcAft>
              <a:buNone/>
            </a:pPr>
            <a:r>
              <a:t/>
            </a:r>
            <a:endParaRPr sz="2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2dc6e72e6e_0_89"/>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3200">
                <a:solidFill>
                  <a:schemeClr val="lt1"/>
                </a:solidFill>
              </a:rPr>
              <a:t>Установка и настройка Webpack</a:t>
            </a:r>
            <a:endParaRPr sz="3200">
              <a:solidFill>
                <a:schemeClr val="lt1"/>
              </a:solidFill>
            </a:endParaRPr>
          </a:p>
        </p:txBody>
      </p:sp>
      <p:sp>
        <p:nvSpPr>
          <p:cNvPr id="244" name="Google Shape;244;g32dc6e72e6e_0_89"/>
          <p:cNvSpPr txBox="1"/>
          <p:nvPr/>
        </p:nvSpPr>
        <p:spPr>
          <a:xfrm>
            <a:off x="464000" y="1131550"/>
            <a:ext cx="1100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Этот плагин позволяет автоматически генерировать HTML-файл при каждой сборке. Установите его следующим образом:</a:t>
            </a:r>
            <a:endParaRPr sz="2800">
              <a:solidFill>
                <a:schemeClr val="lt1"/>
              </a:solidFill>
            </a:endParaRPr>
          </a:p>
        </p:txBody>
      </p:sp>
      <p:sp>
        <p:nvSpPr>
          <p:cNvPr id="245" name="Google Shape;245;g32dc6e72e6e_0_89"/>
          <p:cNvSpPr txBox="1"/>
          <p:nvPr/>
        </p:nvSpPr>
        <p:spPr>
          <a:xfrm>
            <a:off x="1934300" y="2657250"/>
            <a:ext cx="8577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lt1"/>
                </a:solidFill>
              </a:rPr>
              <a:t>npm install html-webpack-plugin --save-dev</a:t>
            </a:r>
            <a:endParaRPr sz="2300">
              <a:solidFill>
                <a:schemeClr val="lt1"/>
              </a:solidFill>
            </a:endParaRPr>
          </a:p>
          <a:p>
            <a:pPr indent="0" lvl="0" marL="0" rtl="0" algn="l">
              <a:spcBef>
                <a:spcPts val="0"/>
              </a:spcBef>
              <a:spcAft>
                <a:spcPts val="0"/>
              </a:spcAft>
              <a:buNone/>
            </a:pPr>
            <a:r>
              <a:t/>
            </a:r>
            <a:endParaRPr sz="23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2dc6e72e6e_0_93"/>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3200">
                <a:solidFill>
                  <a:schemeClr val="lt1"/>
                </a:solidFill>
              </a:rPr>
              <a:t>Установка и настройка Webpack</a:t>
            </a:r>
            <a:endParaRPr sz="3200">
              <a:solidFill>
                <a:schemeClr val="lt1"/>
              </a:solidFill>
            </a:endParaRPr>
          </a:p>
        </p:txBody>
      </p:sp>
      <p:sp>
        <p:nvSpPr>
          <p:cNvPr id="251" name="Google Shape;251;g32dc6e72e6e_0_93"/>
          <p:cNvSpPr txBox="1"/>
          <p:nvPr/>
        </p:nvSpPr>
        <p:spPr>
          <a:xfrm>
            <a:off x="464000" y="1131550"/>
            <a:ext cx="1052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Затем добавьте его в конфигурацию:</a:t>
            </a:r>
            <a:endParaRPr sz="2800">
              <a:solidFill>
                <a:schemeClr val="lt1"/>
              </a:solidFill>
            </a:endParaRPr>
          </a:p>
        </p:txBody>
      </p:sp>
      <p:sp>
        <p:nvSpPr>
          <p:cNvPr id="252" name="Google Shape;252;g32dc6e72e6e_0_93"/>
          <p:cNvSpPr txBox="1"/>
          <p:nvPr/>
        </p:nvSpPr>
        <p:spPr>
          <a:xfrm>
            <a:off x="3018700" y="1828200"/>
            <a:ext cx="77274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rPr>
              <a:t>const HtmlWebpackPlugin = require('html-webpack-plugin');</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rPr lang="en-US" sz="2100">
                <a:solidFill>
                  <a:schemeClr val="lt1"/>
                </a:solidFill>
              </a:rPr>
              <a:t>module.exports = {</a:t>
            </a:r>
            <a:endParaRPr sz="2100">
              <a:solidFill>
                <a:schemeClr val="lt1"/>
              </a:solidFill>
            </a:endParaRPr>
          </a:p>
          <a:p>
            <a:pPr indent="0" lvl="0" marL="0" rtl="0" algn="l">
              <a:spcBef>
                <a:spcPts val="0"/>
              </a:spcBef>
              <a:spcAft>
                <a:spcPts val="0"/>
              </a:spcAft>
              <a:buNone/>
            </a:pPr>
            <a:r>
              <a:rPr lang="en-US" sz="2100">
                <a:solidFill>
                  <a:schemeClr val="lt1"/>
                </a:solidFill>
              </a:rPr>
              <a:t>  // ... остальные настройки ...</a:t>
            </a:r>
            <a:endParaRPr sz="2100">
              <a:solidFill>
                <a:schemeClr val="lt1"/>
              </a:solidFill>
            </a:endParaRPr>
          </a:p>
          <a:p>
            <a:pPr indent="0" lvl="0" marL="0" rtl="0" algn="l">
              <a:spcBef>
                <a:spcPts val="0"/>
              </a:spcBef>
              <a:spcAft>
                <a:spcPts val="0"/>
              </a:spcAft>
              <a:buNone/>
            </a:pPr>
            <a:r>
              <a:rPr lang="en-US" sz="2100">
                <a:solidFill>
                  <a:schemeClr val="lt1"/>
                </a:solidFill>
              </a:rPr>
              <a:t>  </a:t>
            </a:r>
            <a:endParaRPr sz="2100">
              <a:solidFill>
                <a:schemeClr val="lt1"/>
              </a:solidFill>
            </a:endParaRPr>
          </a:p>
          <a:p>
            <a:pPr indent="0" lvl="0" marL="0" rtl="0" algn="l">
              <a:spcBef>
                <a:spcPts val="0"/>
              </a:spcBef>
              <a:spcAft>
                <a:spcPts val="0"/>
              </a:spcAft>
              <a:buNone/>
            </a:pPr>
            <a:r>
              <a:rPr lang="en-US" sz="2100">
                <a:solidFill>
                  <a:schemeClr val="lt1"/>
                </a:solidFill>
              </a:rPr>
              <a:t>  plugins: [</a:t>
            </a:r>
            <a:endParaRPr sz="2100">
              <a:solidFill>
                <a:schemeClr val="lt1"/>
              </a:solidFill>
            </a:endParaRPr>
          </a:p>
          <a:p>
            <a:pPr indent="0" lvl="0" marL="0" rtl="0" algn="l">
              <a:spcBef>
                <a:spcPts val="0"/>
              </a:spcBef>
              <a:spcAft>
                <a:spcPts val="0"/>
              </a:spcAft>
              <a:buNone/>
            </a:pPr>
            <a:r>
              <a:rPr lang="en-US" sz="2100">
                <a:solidFill>
                  <a:schemeClr val="lt1"/>
                </a:solidFill>
              </a:rPr>
              <a:t>    new HtmlWebpackPlugin({</a:t>
            </a:r>
            <a:endParaRPr sz="2100">
              <a:solidFill>
                <a:schemeClr val="lt1"/>
              </a:solidFill>
            </a:endParaRPr>
          </a:p>
          <a:p>
            <a:pPr indent="0" lvl="0" marL="0" rtl="0" algn="l">
              <a:spcBef>
                <a:spcPts val="0"/>
              </a:spcBef>
              <a:spcAft>
                <a:spcPts val="0"/>
              </a:spcAft>
              <a:buNone/>
            </a:pPr>
            <a:r>
              <a:rPr lang="en-US" sz="2100">
                <a:solidFill>
                  <a:schemeClr val="lt1"/>
                </a:solidFill>
              </a:rPr>
              <a:t>      template: './src/template.html',</a:t>
            </a:r>
            <a:endParaRPr sz="2100">
              <a:solidFill>
                <a:schemeClr val="lt1"/>
              </a:solidFill>
            </a:endParaRPr>
          </a:p>
          <a:p>
            <a:pPr indent="0" lvl="0" marL="0" rtl="0" algn="l">
              <a:spcBef>
                <a:spcPts val="0"/>
              </a:spcBef>
              <a:spcAft>
                <a:spcPts val="0"/>
              </a:spcAft>
              <a:buNone/>
            </a:pPr>
            <a:r>
              <a:rPr lang="en-US" sz="2100">
                <a:solidFill>
                  <a:schemeClr val="lt1"/>
                </a:solidFill>
              </a:rPr>
              <a:t>      filename: 'index.html'</a:t>
            </a:r>
            <a:endParaRPr sz="2100">
              <a:solidFill>
                <a:schemeClr val="lt1"/>
              </a:solidFill>
            </a:endParaRPr>
          </a:p>
          <a:p>
            <a:pPr indent="0" lvl="0" marL="0" rtl="0" algn="l">
              <a:spcBef>
                <a:spcPts val="0"/>
              </a:spcBef>
              <a:spcAft>
                <a:spcPts val="0"/>
              </a:spcAft>
              <a:buNone/>
            </a:pPr>
            <a:r>
              <a:rPr lang="en-US" sz="2100">
                <a:solidFill>
                  <a:schemeClr val="lt1"/>
                </a:solidFill>
              </a:rPr>
              <a:t>    })</a:t>
            </a:r>
            <a:endParaRPr sz="2100">
              <a:solidFill>
                <a:schemeClr val="lt1"/>
              </a:solidFill>
            </a:endParaRPr>
          </a:p>
          <a:p>
            <a:pPr indent="0" lvl="0" marL="0" rtl="0" algn="l">
              <a:spcBef>
                <a:spcPts val="0"/>
              </a:spcBef>
              <a:spcAft>
                <a:spcPts val="0"/>
              </a:spcAft>
              <a:buNone/>
            </a:pPr>
            <a:r>
              <a:rPr lang="en-US" sz="2100">
                <a:solidFill>
                  <a:schemeClr val="lt1"/>
                </a:solidFill>
              </a:rPr>
              <a:t>  ]</a:t>
            </a:r>
            <a:endParaRPr sz="2100">
              <a:solidFill>
                <a:schemeClr val="lt1"/>
              </a:solidFill>
            </a:endParaRPr>
          </a:p>
          <a:p>
            <a:pPr indent="0" lvl="0" marL="0" rtl="0" algn="l">
              <a:spcBef>
                <a:spcPts val="0"/>
              </a:spcBef>
              <a:spcAft>
                <a:spcPts val="0"/>
              </a:spcAft>
              <a:buNone/>
            </a:pPr>
            <a:r>
              <a:rPr lang="en-US" sz="2100">
                <a:solidFill>
                  <a:schemeClr val="lt1"/>
                </a:solidFill>
              </a:rPr>
              <a:t>};</a:t>
            </a:r>
            <a:endParaRPr sz="2100">
              <a:solidFill>
                <a:schemeClr val="lt1"/>
              </a:solidFill>
            </a:endParaRPr>
          </a:p>
          <a:p>
            <a:pPr indent="0" lvl="0" marL="0" rtl="0" algn="l">
              <a:spcBef>
                <a:spcPts val="0"/>
              </a:spcBef>
              <a:spcAft>
                <a:spcPts val="0"/>
              </a:spcAft>
              <a:buNone/>
            </a:pPr>
            <a:r>
              <a:t/>
            </a:r>
            <a:endParaRPr sz="21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250dcb5ebd_0_159"/>
          <p:cNvSpPr txBox="1"/>
          <p:nvPr/>
        </p:nvSpPr>
        <p:spPr>
          <a:xfrm>
            <a:off x="464000" y="454450"/>
            <a:ext cx="54270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US" sz="3100">
                <a:solidFill>
                  <a:schemeClr val="lt1"/>
                </a:solidFill>
              </a:rPr>
              <a:t>Полезные ссылки</a:t>
            </a:r>
            <a:endParaRPr b="1" i="0" sz="3100" u="none" cap="none" strike="noStrike">
              <a:solidFill>
                <a:schemeClr val="lt1"/>
              </a:solidFill>
              <a:latin typeface="Arial"/>
              <a:ea typeface="Arial"/>
              <a:cs typeface="Arial"/>
              <a:sym typeface="Arial"/>
            </a:endParaRPr>
          </a:p>
        </p:txBody>
      </p:sp>
      <p:sp>
        <p:nvSpPr>
          <p:cNvPr id="258" name="Google Shape;258;g3250dcb5ebd_0_159"/>
          <p:cNvSpPr txBox="1"/>
          <p:nvPr/>
        </p:nvSpPr>
        <p:spPr>
          <a:xfrm>
            <a:off x="464000" y="1116250"/>
            <a:ext cx="10917300" cy="1800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lang="en-US" sz="2000" u="sng">
                <a:solidFill>
                  <a:schemeClr val="lt1"/>
                </a:solidFill>
                <a:hlinkClick r:id="rId3">
                  <a:extLst>
                    <a:ext uri="{A12FA001-AC4F-418D-AE19-62706E023703}">
                      <ahyp:hlinkClr val="tx"/>
                    </a:ext>
                  </a:extLst>
                </a:hlinkClick>
              </a:rPr>
              <a:t>Webpack: руководство для начинающих</a:t>
            </a:r>
            <a:endParaRPr sz="2000">
              <a:solidFill>
                <a:schemeClr val="lt1"/>
              </a:solidFill>
            </a:endParaRPr>
          </a:p>
          <a:p>
            <a:pPr indent="0" lvl="0" marL="0" marR="0" rtl="0" algn="l">
              <a:lnSpc>
                <a:spcPct val="115000"/>
              </a:lnSpc>
              <a:spcBef>
                <a:spcPts val="600"/>
              </a:spcBef>
              <a:spcAft>
                <a:spcPts val="0"/>
              </a:spcAft>
              <a:buClr>
                <a:srgbClr val="000000"/>
              </a:buClr>
              <a:buSzPts val="2300"/>
              <a:buFont typeface="Arial"/>
              <a:buNone/>
            </a:pPr>
            <a:r>
              <a:rPr lang="en-US" sz="2000" u="sng">
                <a:solidFill>
                  <a:schemeClr val="lt1"/>
                </a:solidFill>
                <a:hlinkClick r:id="rId4">
                  <a:extLst>
                    <a:ext uri="{A12FA001-AC4F-418D-AE19-62706E023703}">
                      <ahyp:hlinkClr val="tx"/>
                    </a:ext>
                  </a:extLst>
                </a:hlinkClick>
              </a:rPr>
              <a:t>node.js</a:t>
            </a:r>
            <a:endParaRPr sz="2000">
              <a:solidFill>
                <a:schemeClr val="lt1"/>
              </a:solidFill>
            </a:endParaRPr>
          </a:p>
          <a:p>
            <a:pPr indent="0" lvl="0" marL="0" rtl="0" algn="l">
              <a:lnSpc>
                <a:spcPct val="130000"/>
              </a:lnSpc>
              <a:spcBef>
                <a:spcPts val="0"/>
              </a:spcBef>
              <a:spcAft>
                <a:spcPts val="0"/>
              </a:spcAft>
              <a:buClr>
                <a:schemeClr val="dk1"/>
              </a:buClr>
              <a:buSzPts val="1100"/>
              <a:buFont typeface="Arial"/>
              <a:buNone/>
            </a:pPr>
            <a:r>
              <a:rPr lang="en-US" sz="2000" u="sng">
                <a:solidFill>
                  <a:schemeClr val="lt1"/>
                </a:solidFill>
                <a:hlinkClick r:id="rId5">
                  <a:extLst>
                    <a:ext uri="{A12FA001-AC4F-418D-AE19-62706E023703}">
                      <ahyp:hlinkClr val="tx"/>
                    </a:ext>
                  </a:extLst>
                </a:hlinkClick>
              </a:rPr>
              <a:t>Управление версиями Node.js и NPM с помощью NVM</a:t>
            </a:r>
            <a:endParaRPr sz="2000">
              <a:solidFill>
                <a:schemeClr val="lt1"/>
              </a:solidFill>
            </a:endParaRPr>
          </a:p>
          <a:p>
            <a:pPr indent="0" lvl="0" marL="0" marR="0" rtl="0" algn="l">
              <a:lnSpc>
                <a:spcPct val="115000"/>
              </a:lnSpc>
              <a:spcBef>
                <a:spcPts val="600"/>
              </a:spcBef>
              <a:spcAft>
                <a:spcPts val="0"/>
              </a:spcAft>
              <a:buClr>
                <a:srgbClr val="000000"/>
              </a:buClr>
              <a:buSzPts val="2300"/>
              <a:buFont typeface="Arial"/>
              <a:buNone/>
            </a:pPr>
            <a:r>
              <a:t/>
            </a:r>
            <a:endParaRPr sz="2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250dcb5ebd_0_197"/>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Map Set</a:t>
            </a:r>
            <a:endParaRPr b="0" i="0" sz="3200" u="none" cap="none" strike="noStrike">
              <a:solidFill>
                <a:schemeClr val="lt1"/>
              </a:solidFill>
              <a:latin typeface="Arial"/>
              <a:ea typeface="Arial"/>
              <a:cs typeface="Arial"/>
              <a:sym typeface="Arial"/>
            </a:endParaRPr>
          </a:p>
        </p:txBody>
      </p:sp>
      <p:sp>
        <p:nvSpPr>
          <p:cNvPr id="98" name="Google Shape;98;g3250dcb5ebd_0_197"/>
          <p:cNvSpPr txBox="1"/>
          <p:nvPr/>
        </p:nvSpPr>
        <p:spPr>
          <a:xfrm>
            <a:off x="464000" y="1131550"/>
            <a:ext cx="11102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В JavaScript Map и Set — это современные структуры данных, которые появились в ECMAScript 2015 (ES6). Они предлагают гибкие способы хранения и манипуляции данными.</a:t>
            </a:r>
            <a:endParaRPr sz="28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32dc6e72e6e_1_0"/>
          <p:cNvSpPr txBox="1"/>
          <p:nvPr/>
        </p:nvSpPr>
        <p:spPr>
          <a:xfrm>
            <a:off x="464000" y="454450"/>
            <a:ext cx="54270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3100" u="none" cap="none" strike="noStrike">
                <a:solidFill>
                  <a:schemeClr val="lt1"/>
                </a:solidFill>
                <a:latin typeface="Arial"/>
                <a:ea typeface="Arial"/>
                <a:cs typeface="Arial"/>
                <a:sym typeface="Arial"/>
              </a:rPr>
              <a:t>Домашнее задание</a:t>
            </a:r>
            <a:endParaRPr b="1" i="0" sz="3100" u="none" cap="none" strike="noStrike">
              <a:solidFill>
                <a:schemeClr val="lt1"/>
              </a:solidFill>
              <a:latin typeface="Arial"/>
              <a:ea typeface="Arial"/>
              <a:cs typeface="Arial"/>
              <a:sym typeface="Arial"/>
            </a:endParaRPr>
          </a:p>
        </p:txBody>
      </p:sp>
      <p:sp>
        <p:nvSpPr>
          <p:cNvPr id="264" name="Google Shape;264;g32dc6e72e6e_1_0"/>
          <p:cNvSpPr txBox="1"/>
          <p:nvPr/>
        </p:nvSpPr>
        <p:spPr>
          <a:xfrm>
            <a:off x="464000" y="1116250"/>
            <a:ext cx="10917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lang="en-US" sz="1900">
                <a:solidFill>
                  <a:schemeClr val="lt1"/>
                </a:solidFill>
              </a:rPr>
              <a:t>Сделать калькулятор. достаточно реализовать по одному действию. Добавить память. </a:t>
            </a:r>
            <a:endParaRPr b="0" i="0" sz="2300" u="none" cap="none" strike="noStrik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2dc6e72e6e_0_0"/>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Map</a:t>
            </a:r>
            <a:endParaRPr b="0" i="0" sz="3200" u="none" cap="none" strike="noStrike">
              <a:solidFill>
                <a:schemeClr val="lt1"/>
              </a:solidFill>
              <a:latin typeface="Arial"/>
              <a:ea typeface="Arial"/>
              <a:cs typeface="Arial"/>
              <a:sym typeface="Arial"/>
            </a:endParaRPr>
          </a:p>
        </p:txBody>
      </p:sp>
      <p:sp>
        <p:nvSpPr>
          <p:cNvPr id="104" name="Google Shape;104;g32dc6e72e6e_0_0"/>
          <p:cNvSpPr txBox="1"/>
          <p:nvPr/>
        </p:nvSpPr>
        <p:spPr>
          <a:xfrm>
            <a:off x="464000" y="1131550"/>
            <a:ext cx="10985700" cy="25983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600"/>
              </a:spcBef>
              <a:spcAft>
                <a:spcPts val="0"/>
              </a:spcAft>
              <a:buClr>
                <a:schemeClr val="lt1"/>
              </a:buClr>
              <a:buSzPts val="2800"/>
              <a:buFont typeface="Arial"/>
              <a:buChar char="●"/>
            </a:pPr>
            <a:r>
              <a:rPr lang="en-US" sz="2800">
                <a:solidFill>
                  <a:schemeClr val="lt1"/>
                </a:solidFill>
              </a:rPr>
              <a:t>Map — это коллекция пар ключ-значение, где ключами могут быть любые типы данных: строки, числа, объекты или даже функции.</a:t>
            </a:r>
            <a:endParaRPr sz="2800">
              <a:solidFill>
                <a:schemeClr val="lt1"/>
              </a:solidFill>
            </a:endParaRPr>
          </a:p>
          <a:p>
            <a:pPr indent="-406400" lvl="0" marL="457200" rtl="0" algn="l">
              <a:lnSpc>
                <a:spcPct val="115000"/>
              </a:lnSpc>
              <a:spcBef>
                <a:spcPts val="0"/>
              </a:spcBef>
              <a:spcAft>
                <a:spcPts val="0"/>
              </a:spcAft>
              <a:buClr>
                <a:schemeClr val="lt1"/>
              </a:buClr>
              <a:buSzPts val="2800"/>
              <a:buFont typeface="Arial"/>
              <a:buChar char="●"/>
            </a:pPr>
            <a:r>
              <a:rPr lang="en-US" sz="2800">
                <a:solidFill>
                  <a:schemeClr val="lt1"/>
                </a:solidFill>
              </a:rPr>
              <a:t>Ключи сохраняются «как есть», без преобразования типов.</a:t>
            </a:r>
            <a:endParaRPr sz="2800">
              <a:solidFill>
                <a:schemeClr val="lt1"/>
              </a:solidFill>
            </a:endParaRPr>
          </a:p>
          <a:p>
            <a:pPr indent="-406400" lvl="0" marL="457200" rtl="0" algn="l">
              <a:lnSpc>
                <a:spcPct val="115000"/>
              </a:lnSpc>
              <a:spcBef>
                <a:spcPts val="0"/>
              </a:spcBef>
              <a:spcAft>
                <a:spcPts val="0"/>
              </a:spcAft>
              <a:buClr>
                <a:schemeClr val="lt1"/>
              </a:buClr>
              <a:buSzPts val="2800"/>
              <a:buFont typeface="Arial"/>
              <a:buChar char="●"/>
            </a:pPr>
            <a:r>
              <a:rPr lang="en-US" sz="2800">
                <a:solidFill>
                  <a:schemeClr val="lt1"/>
                </a:solidFill>
              </a:rPr>
              <a:t>Порядок добавления элементов сохраняется.</a:t>
            </a:r>
            <a:endParaRPr sz="2800" u="sng">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g32dc6e72e6e_0_4"/>
          <p:cNvGraphicFramePr/>
          <p:nvPr/>
        </p:nvGraphicFramePr>
        <p:xfrm>
          <a:off x="458313" y="226025"/>
          <a:ext cx="3000000" cy="3000000"/>
        </p:xfrm>
        <a:graphic>
          <a:graphicData uri="http://schemas.openxmlformats.org/drawingml/2006/table">
            <a:tbl>
              <a:tblPr>
                <a:noFill/>
                <a:tableStyleId>{DA0496A3-0B96-4332-9A40-C5CB0ACE58F9}</a:tableStyleId>
              </a:tblPr>
              <a:tblGrid>
                <a:gridCol w="1719975"/>
                <a:gridCol w="8803200"/>
              </a:tblGrid>
              <a:tr h="466725">
                <a:tc>
                  <a:txBody>
                    <a:bodyPr/>
                    <a:lstStyle/>
                    <a:p>
                      <a:pPr indent="0" lvl="0" marL="0" rtl="0" algn="ctr">
                        <a:lnSpc>
                          <a:spcPct val="171429"/>
                        </a:lnSpc>
                        <a:spcBef>
                          <a:spcPts val="1100"/>
                        </a:spcBef>
                        <a:spcAft>
                          <a:spcPts val="1100"/>
                        </a:spcAft>
                        <a:buNone/>
                      </a:pPr>
                      <a:r>
                        <a:rPr b="1" lang="en-US" sz="1450">
                          <a:solidFill>
                            <a:schemeClr val="lt1"/>
                          </a:solidFill>
                        </a:rPr>
                        <a:t>Метод/Свойство</a:t>
                      </a:r>
                      <a:endParaRPr b="1" sz="1450">
                        <a:solidFill>
                          <a:schemeClr val="lt1"/>
                        </a:solidFill>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E5E7EB"/>
                      </a:solidFill>
                      <a:prstDash val="solid"/>
                      <a:round/>
                      <a:headEnd len="sm" w="sm" type="none"/>
                      <a:tailEnd len="sm" w="sm" type="none"/>
                    </a:lnB>
                  </a:tcPr>
                </a:tc>
                <a:tc>
                  <a:txBody>
                    <a:bodyPr/>
                    <a:lstStyle/>
                    <a:p>
                      <a:pPr indent="0" lvl="0" marL="0" rtl="0" algn="ctr">
                        <a:lnSpc>
                          <a:spcPct val="171429"/>
                        </a:lnSpc>
                        <a:spcBef>
                          <a:spcPts val="1100"/>
                        </a:spcBef>
                        <a:spcAft>
                          <a:spcPts val="1100"/>
                        </a:spcAft>
                        <a:buNone/>
                      </a:pPr>
                      <a:r>
                        <a:rPr b="1" lang="en-US" sz="1450">
                          <a:solidFill>
                            <a:schemeClr val="lt1"/>
                          </a:solidFill>
                        </a:rPr>
                        <a:t>Описание</a:t>
                      </a:r>
                      <a:endParaRPr b="1" sz="1450">
                        <a:solidFill>
                          <a:schemeClr val="lt1"/>
                        </a:solidFill>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E5E7EB"/>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350">
                          <a:solidFill>
                            <a:schemeClr val="lt1"/>
                          </a:solidFill>
                        </a:rPr>
                        <a:t>new Map()</a:t>
                      </a:r>
                      <a:endParaRPr sz="13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Создаёт пустую карту. Может принимать массив пар для инициализации.</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r>
              <a:tr h="628650">
                <a:tc>
                  <a:txBody>
                    <a:bodyPr/>
                    <a:lstStyle/>
                    <a:p>
                      <a:pPr indent="0" lvl="0" marL="0" rtl="0" algn="l">
                        <a:lnSpc>
                          <a:spcPct val="171429"/>
                        </a:lnSpc>
                        <a:spcBef>
                          <a:spcPts val="1100"/>
                        </a:spcBef>
                        <a:spcAft>
                          <a:spcPts val="1100"/>
                        </a:spcAft>
                        <a:buNone/>
                      </a:pPr>
                      <a:r>
                        <a:rPr lang="en-US" sz="1350">
                          <a:solidFill>
                            <a:schemeClr val="lt1"/>
                          </a:solidFill>
                        </a:rPr>
                        <a:t>map.set(key, value)</a:t>
                      </a:r>
                      <a:endParaRPr sz="13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Добавляет или обновляет значение по ключу. Возвращает саму карту для цепочки вызовов.</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350">
                          <a:solidFill>
                            <a:schemeClr val="lt1"/>
                          </a:solidFill>
                        </a:rPr>
                        <a:t>map.get(key)</a:t>
                      </a:r>
                      <a:endParaRPr sz="13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Возвращает значение по ключу или </a:t>
                      </a:r>
                      <a:r>
                        <a:rPr lang="en-US" sz="1350">
                          <a:solidFill>
                            <a:schemeClr val="lt1"/>
                          </a:solidFill>
                        </a:rPr>
                        <a:t>undefined</a:t>
                      </a:r>
                      <a:r>
                        <a:rPr lang="en-US" sz="1450">
                          <a:solidFill>
                            <a:schemeClr val="lt1"/>
                          </a:solidFill>
                        </a:rPr>
                        <a:t>, если ключ отсутствует.</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350">
                          <a:solidFill>
                            <a:schemeClr val="lt1"/>
                          </a:solidFill>
                        </a:rPr>
                        <a:t>map.has(key)</a:t>
                      </a:r>
                      <a:endParaRPr sz="13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Проверяет наличие ключа в карте (возвращает </a:t>
                      </a:r>
                      <a:r>
                        <a:rPr lang="en-US" sz="1350">
                          <a:solidFill>
                            <a:schemeClr val="lt1"/>
                          </a:solidFill>
                        </a:rPr>
                        <a:t>true</a:t>
                      </a:r>
                      <a:r>
                        <a:rPr lang="en-US" sz="1450">
                          <a:solidFill>
                            <a:schemeClr val="lt1"/>
                          </a:solidFill>
                        </a:rPr>
                        <a:t>/</a:t>
                      </a:r>
                      <a:r>
                        <a:rPr lang="en-US" sz="1350">
                          <a:solidFill>
                            <a:schemeClr val="lt1"/>
                          </a:solidFill>
                        </a:rPr>
                        <a:t>false</a:t>
                      </a:r>
                      <a:r>
                        <a:rPr lang="en-US" sz="1450">
                          <a:solidFill>
                            <a:schemeClr val="lt1"/>
                          </a:solidFill>
                        </a:rPr>
                        <a:t>).</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350">
                          <a:solidFill>
                            <a:schemeClr val="lt1"/>
                          </a:solidFill>
                        </a:rPr>
                        <a:t>map.delete(key)</a:t>
                      </a:r>
                      <a:endParaRPr sz="13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Удаляет пару по ключу. Возвращает результат удаления (</a:t>
                      </a:r>
                      <a:r>
                        <a:rPr lang="en-US" sz="1350">
                          <a:solidFill>
                            <a:schemeClr val="lt1"/>
                          </a:solidFill>
                        </a:rPr>
                        <a:t>true</a:t>
                      </a:r>
                      <a:r>
                        <a:rPr lang="en-US" sz="1450">
                          <a:solidFill>
                            <a:schemeClr val="lt1"/>
                          </a:solidFill>
                        </a:rPr>
                        <a:t>/</a:t>
                      </a:r>
                      <a:r>
                        <a:rPr lang="en-US" sz="1350">
                          <a:solidFill>
                            <a:schemeClr val="lt1"/>
                          </a:solidFill>
                        </a:rPr>
                        <a:t>false</a:t>
                      </a:r>
                      <a:r>
                        <a:rPr lang="en-US" sz="1450">
                          <a:solidFill>
                            <a:schemeClr val="lt1"/>
                          </a:solidFill>
                        </a:rPr>
                        <a:t>).</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350">
                          <a:solidFill>
                            <a:schemeClr val="lt1"/>
                          </a:solidFill>
                        </a:rPr>
                        <a:t>map.clear()</a:t>
                      </a:r>
                      <a:endParaRPr sz="13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Очищает все элементы из карты.</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350">
                          <a:solidFill>
                            <a:schemeClr val="lt1"/>
                          </a:solidFill>
                        </a:rPr>
                        <a:t>map.size</a:t>
                      </a:r>
                      <a:endParaRPr sz="13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Возвращает количество пар в карте.</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2dc6e72e6e_0_8"/>
          <p:cNvSpPr txBox="1"/>
          <p:nvPr/>
        </p:nvSpPr>
        <p:spPr>
          <a:xfrm>
            <a:off x="1006225" y="444700"/>
            <a:ext cx="9837600" cy="632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lt1"/>
                </a:solidFill>
              </a:rPr>
              <a:t>// Создание новой карты из массива</a:t>
            </a:r>
            <a:endParaRPr sz="1900">
              <a:solidFill>
                <a:schemeClr val="lt1"/>
              </a:solidFill>
            </a:endParaRPr>
          </a:p>
          <a:p>
            <a:pPr indent="0" lvl="0" marL="0" rtl="0" algn="l">
              <a:spcBef>
                <a:spcPts val="0"/>
              </a:spcBef>
              <a:spcAft>
                <a:spcPts val="0"/>
              </a:spcAft>
              <a:buNone/>
            </a:pPr>
            <a:r>
              <a:rPr lang="en-US" sz="1900">
                <a:solidFill>
                  <a:schemeClr val="lt1"/>
                </a:solidFill>
              </a:rPr>
              <a:t>const data = [['name', 'John'], ['age', 30]];</a:t>
            </a:r>
            <a:endParaRPr sz="1900">
              <a:solidFill>
                <a:schemeClr val="lt1"/>
              </a:solidFill>
            </a:endParaRPr>
          </a:p>
          <a:p>
            <a:pPr indent="0" lvl="0" marL="0" rtl="0" algn="l">
              <a:spcBef>
                <a:spcPts val="0"/>
              </a:spcBef>
              <a:spcAft>
                <a:spcPts val="0"/>
              </a:spcAft>
              <a:buNone/>
            </a:pPr>
            <a:r>
              <a:rPr lang="en-US" sz="1900">
                <a:solidFill>
                  <a:schemeClr val="lt1"/>
                </a:solidFill>
              </a:rPr>
              <a:t>const personMap = new Map(data);</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US" sz="1900">
                <a:solidFill>
                  <a:schemeClr val="lt1"/>
                </a:solidFill>
              </a:rPr>
              <a:t>console.log(personMap.get('name')); // John</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US" sz="1900">
                <a:solidFill>
                  <a:schemeClr val="lt1"/>
                </a:solidFill>
              </a:rPr>
              <a:t>// Добавление нового значения</a:t>
            </a:r>
            <a:endParaRPr sz="1900">
              <a:solidFill>
                <a:schemeClr val="lt1"/>
              </a:solidFill>
            </a:endParaRPr>
          </a:p>
          <a:p>
            <a:pPr indent="0" lvl="0" marL="0" rtl="0" algn="l">
              <a:spcBef>
                <a:spcPts val="0"/>
              </a:spcBef>
              <a:spcAft>
                <a:spcPts val="0"/>
              </a:spcAft>
              <a:buNone/>
            </a:pPr>
            <a:r>
              <a:rPr lang="en-US" sz="1900">
                <a:solidFill>
                  <a:schemeClr val="lt1"/>
                </a:solidFill>
              </a:rPr>
              <a:t>personMap.set('city', 'New York');</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US" sz="1900">
                <a:solidFill>
                  <a:schemeClr val="lt1"/>
                </a:solidFill>
              </a:rPr>
              <a:t>console.log(personMap.size); // 3</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US" sz="1900">
                <a:solidFill>
                  <a:schemeClr val="lt1"/>
                </a:solidFill>
              </a:rPr>
              <a:t>// Удаление значения по ключу</a:t>
            </a:r>
            <a:endParaRPr sz="1900">
              <a:solidFill>
                <a:schemeClr val="lt1"/>
              </a:solidFill>
            </a:endParaRPr>
          </a:p>
          <a:p>
            <a:pPr indent="0" lvl="0" marL="0" rtl="0" algn="l">
              <a:spcBef>
                <a:spcPts val="0"/>
              </a:spcBef>
              <a:spcAft>
                <a:spcPts val="0"/>
              </a:spcAft>
              <a:buNone/>
            </a:pPr>
            <a:r>
              <a:rPr lang="en-US" sz="1900">
                <a:solidFill>
                  <a:schemeClr val="lt1"/>
                </a:solidFill>
              </a:rPr>
              <a:t>personMap.delete('age');</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US" sz="1900">
                <a:solidFill>
                  <a:schemeClr val="lt1"/>
                </a:solidFill>
              </a:rPr>
              <a:t>console.log(personMap.size); // 2 после удаления одного элемента</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US" sz="1900">
                <a:solidFill>
                  <a:schemeClr val="lt1"/>
                </a:solidFill>
              </a:rPr>
              <a:t>// Перебор всех значений с помощью for...of</a:t>
            </a:r>
            <a:endParaRPr sz="1900">
              <a:solidFill>
                <a:schemeClr val="lt1"/>
              </a:solidFill>
            </a:endParaRPr>
          </a:p>
          <a:p>
            <a:pPr indent="0" lvl="0" marL="0" rtl="0" algn="l">
              <a:spcBef>
                <a:spcPts val="0"/>
              </a:spcBef>
              <a:spcAft>
                <a:spcPts val="0"/>
              </a:spcAft>
              <a:buNone/>
            </a:pPr>
            <a:r>
              <a:rPr lang="en-US" sz="1900">
                <a:solidFill>
                  <a:schemeClr val="lt1"/>
                </a:solidFill>
              </a:rPr>
              <a:t>for (let [key, value] of personMap) {</a:t>
            </a:r>
            <a:endParaRPr sz="1900">
              <a:solidFill>
                <a:schemeClr val="lt1"/>
              </a:solidFill>
            </a:endParaRPr>
          </a:p>
          <a:p>
            <a:pPr indent="0" lvl="0" marL="0" rtl="0" algn="l">
              <a:spcBef>
                <a:spcPts val="0"/>
              </a:spcBef>
              <a:spcAft>
                <a:spcPts val="0"/>
              </a:spcAft>
              <a:buNone/>
            </a:pPr>
            <a:r>
              <a:rPr lang="en-US" sz="1900">
                <a:solidFill>
                  <a:schemeClr val="lt1"/>
                </a:solidFill>
              </a:rPr>
              <a:t>    console.log(`${key}: ${value}`);</a:t>
            </a:r>
            <a:endParaRPr sz="1900">
              <a:solidFill>
                <a:schemeClr val="lt1"/>
              </a:solidFill>
            </a:endParaRPr>
          </a:p>
          <a:p>
            <a:pPr indent="0" lvl="0" marL="0" rtl="0" algn="l">
              <a:spcBef>
                <a:spcPts val="0"/>
              </a:spcBef>
              <a:spcAft>
                <a:spcPts val="0"/>
              </a:spcAft>
              <a:buNone/>
            </a:pPr>
            <a:r>
              <a:rPr lang="en-US" sz="1900">
                <a:solidFill>
                  <a:schemeClr val="lt1"/>
                </a:solidFill>
              </a:rPr>
              <a:t>}</a:t>
            </a:r>
            <a:endParaRPr sz="1900">
              <a:solidFill>
                <a:schemeClr val="lt1"/>
              </a:solidFill>
            </a:endParaRPr>
          </a:p>
          <a:p>
            <a:pPr indent="0" lvl="0" marL="0" rtl="0" algn="l">
              <a:spcBef>
                <a:spcPts val="0"/>
              </a:spcBef>
              <a:spcAft>
                <a:spcPts val="0"/>
              </a:spcAft>
              <a:buNone/>
            </a:pPr>
            <a:r>
              <a:t/>
            </a:r>
            <a:endParaRPr sz="19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2dc6e72e6e_0_12"/>
          <p:cNvSpPr txBox="1"/>
          <p:nvPr/>
        </p:nvSpPr>
        <p:spPr>
          <a:xfrm>
            <a:off x="464000" y="454450"/>
            <a:ext cx="8670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3200">
                <a:solidFill>
                  <a:schemeClr val="lt1"/>
                </a:solidFill>
              </a:rPr>
              <a:t>Set</a:t>
            </a:r>
            <a:endParaRPr b="0" i="0" sz="3200" u="none" cap="none" strike="noStrike">
              <a:solidFill>
                <a:schemeClr val="lt1"/>
              </a:solidFill>
              <a:latin typeface="Arial"/>
              <a:ea typeface="Arial"/>
              <a:cs typeface="Arial"/>
              <a:sym typeface="Arial"/>
            </a:endParaRPr>
          </a:p>
        </p:txBody>
      </p:sp>
      <p:sp>
        <p:nvSpPr>
          <p:cNvPr id="120" name="Google Shape;120;g32dc6e72e6e_0_12"/>
          <p:cNvSpPr txBox="1"/>
          <p:nvPr/>
        </p:nvSpPr>
        <p:spPr>
          <a:xfrm>
            <a:off x="464000" y="1131550"/>
            <a:ext cx="11044200" cy="21027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600"/>
              </a:spcBef>
              <a:spcAft>
                <a:spcPts val="0"/>
              </a:spcAft>
              <a:buClr>
                <a:schemeClr val="lt1"/>
              </a:buClr>
              <a:buSzPts val="2800"/>
              <a:buFont typeface="Arial"/>
              <a:buChar char="●"/>
            </a:pPr>
            <a:r>
              <a:rPr lang="en-US" sz="2800">
                <a:solidFill>
                  <a:schemeClr val="lt1"/>
                </a:solidFill>
              </a:rPr>
              <a:t>Set — это коллекция уникальных значений без индексов или ключей.</a:t>
            </a:r>
            <a:endParaRPr sz="2800">
              <a:solidFill>
                <a:schemeClr val="lt1"/>
              </a:solidFill>
            </a:endParaRPr>
          </a:p>
          <a:p>
            <a:pPr indent="-406400" lvl="0" marL="457200" rtl="0" algn="l">
              <a:lnSpc>
                <a:spcPct val="115000"/>
              </a:lnSpc>
              <a:spcBef>
                <a:spcPts val="0"/>
              </a:spcBef>
              <a:spcAft>
                <a:spcPts val="0"/>
              </a:spcAft>
              <a:buClr>
                <a:schemeClr val="lt1"/>
              </a:buClr>
              <a:buSzPts val="2800"/>
              <a:buFont typeface="Arial"/>
              <a:buChar char="●"/>
            </a:pPr>
            <a:r>
              <a:rPr lang="en-US" sz="2800">
                <a:solidFill>
                  <a:schemeClr val="lt1"/>
                </a:solidFill>
              </a:rPr>
              <a:t>Может содержать любые типы данных.</a:t>
            </a:r>
            <a:endParaRPr sz="2800">
              <a:solidFill>
                <a:schemeClr val="lt1"/>
              </a:solidFill>
            </a:endParaRPr>
          </a:p>
          <a:p>
            <a:pPr indent="-406400" lvl="0" marL="457200" rtl="0" algn="l">
              <a:lnSpc>
                <a:spcPct val="115000"/>
              </a:lnSpc>
              <a:spcBef>
                <a:spcPts val="0"/>
              </a:spcBef>
              <a:spcAft>
                <a:spcPts val="0"/>
              </a:spcAft>
              <a:buClr>
                <a:schemeClr val="lt1"/>
              </a:buClr>
              <a:buSzPts val="2800"/>
              <a:buFont typeface="Arial"/>
              <a:buChar char="●"/>
            </a:pPr>
            <a:r>
              <a:rPr lang="en-US" sz="2800">
                <a:solidFill>
                  <a:schemeClr val="lt1"/>
                </a:solidFill>
              </a:rPr>
              <a:t>Автоматически удаляет дубликаты при добавлении.</a:t>
            </a:r>
            <a:endParaRPr sz="2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aphicFrame>
        <p:nvGraphicFramePr>
          <p:cNvPr id="125" name="Google Shape;125;g32dc6e72e6e_0_16"/>
          <p:cNvGraphicFramePr/>
          <p:nvPr/>
        </p:nvGraphicFramePr>
        <p:xfrm>
          <a:off x="347775" y="467288"/>
          <a:ext cx="3000000" cy="3000000"/>
        </p:xfrm>
        <a:graphic>
          <a:graphicData uri="http://schemas.openxmlformats.org/drawingml/2006/table">
            <a:tbl>
              <a:tblPr>
                <a:noFill/>
                <a:tableStyleId>{DA0496A3-0B96-4332-9A40-C5CB0ACE58F9}</a:tableStyleId>
              </a:tblPr>
              <a:tblGrid>
                <a:gridCol w="1717925"/>
                <a:gridCol w="9205550"/>
              </a:tblGrid>
              <a:tr h="466725">
                <a:tc>
                  <a:txBody>
                    <a:bodyPr/>
                    <a:lstStyle/>
                    <a:p>
                      <a:pPr indent="0" lvl="0" marL="0" rtl="0" algn="ctr">
                        <a:lnSpc>
                          <a:spcPct val="171429"/>
                        </a:lnSpc>
                        <a:spcBef>
                          <a:spcPts val="1100"/>
                        </a:spcBef>
                        <a:spcAft>
                          <a:spcPts val="1100"/>
                        </a:spcAft>
                        <a:buNone/>
                      </a:pPr>
                      <a:r>
                        <a:rPr b="1" lang="en-US" sz="1450">
                          <a:solidFill>
                            <a:schemeClr val="lt1"/>
                          </a:solidFill>
                        </a:rPr>
                        <a:t>Метод/Свойство</a:t>
                      </a:r>
                      <a:endParaRPr b="1" sz="1450">
                        <a:solidFill>
                          <a:schemeClr val="lt1"/>
                        </a:solidFill>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E5E7EB"/>
                      </a:solidFill>
                      <a:prstDash val="solid"/>
                      <a:round/>
                      <a:headEnd len="sm" w="sm" type="none"/>
                      <a:tailEnd len="sm" w="sm" type="none"/>
                    </a:lnB>
                  </a:tcPr>
                </a:tc>
                <a:tc>
                  <a:txBody>
                    <a:bodyPr/>
                    <a:lstStyle/>
                    <a:p>
                      <a:pPr indent="0" lvl="0" marL="0" rtl="0" algn="ctr">
                        <a:lnSpc>
                          <a:spcPct val="171429"/>
                        </a:lnSpc>
                        <a:spcBef>
                          <a:spcPts val="1100"/>
                        </a:spcBef>
                        <a:spcAft>
                          <a:spcPts val="1100"/>
                        </a:spcAft>
                        <a:buNone/>
                      </a:pPr>
                      <a:r>
                        <a:rPr b="1" lang="en-US" sz="1450">
                          <a:solidFill>
                            <a:schemeClr val="lt1"/>
                          </a:solidFill>
                        </a:rPr>
                        <a:t>Описание</a:t>
                      </a:r>
                      <a:endParaRPr b="1" sz="1450">
                        <a:solidFill>
                          <a:schemeClr val="lt1"/>
                        </a:solidFill>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E5E7EB"/>
                      </a:solidFill>
                      <a:prstDash val="solid"/>
                      <a:round/>
                      <a:headEnd len="sm" w="sm" type="none"/>
                      <a:tailEnd len="sm" w="sm" type="none"/>
                    </a:lnB>
                  </a:tcPr>
                </a:tc>
              </a:tr>
              <a:tr h="628650">
                <a:tc>
                  <a:txBody>
                    <a:bodyPr/>
                    <a:lstStyle/>
                    <a:p>
                      <a:pPr indent="0" lvl="0" marL="0" rtl="0" algn="l">
                        <a:lnSpc>
                          <a:spcPct val="171429"/>
                        </a:lnSpc>
                        <a:spcBef>
                          <a:spcPts val="1100"/>
                        </a:spcBef>
                        <a:spcAft>
                          <a:spcPts val="1100"/>
                        </a:spcAft>
                        <a:buNone/>
                      </a:pPr>
                      <a:r>
                        <a:rPr lang="en-US" sz="1350">
                          <a:solidFill>
                            <a:schemeClr val="lt1"/>
                          </a:solidFill>
                        </a:rPr>
                        <a:t>new Set(iterable)</a:t>
                      </a:r>
                      <a:endParaRPr sz="13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Создаёт набор уникальных значений из перебираемого объекта (например, массив).</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r>
              <a:tr h="628650">
                <a:tc>
                  <a:txBody>
                    <a:bodyPr/>
                    <a:lstStyle/>
                    <a:p>
                      <a:pPr indent="0" lvl="0" marL="0" rtl="0" algn="l">
                        <a:lnSpc>
                          <a:spcPct val="171429"/>
                        </a:lnSpc>
                        <a:spcBef>
                          <a:spcPts val="1100"/>
                        </a:spcBef>
                        <a:spcAft>
                          <a:spcPts val="1100"/>
                        </a:spcAft>
                        <a:buNone/>
                      </a:pPr>
                      <a:r>
                        <a:rPr lang="en-US" sz="1350">
                          <a:solidFill>
                            <a:schemeClr val="lt1"/>
                          </a:solidFill>
                        </a:rPr>
                        <a:t>.add(value)</a:t>
                      </a:r>
                      <a:endParaRPr sz="13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Добавляет значение в набор; если оно уже есть — ничего не делает. Возвращает сам набор для цепочки вызовов.</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450">
                          <a:solidFill>
                            <a:schemeClr val="lt1"/>
                          </a:solidFill>
                        </a:rPr>
                        <a:t>.delete(value)</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Удаляет значение из набора; возвращает true если успешно удалено.</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450">
                          <a:solidFill>
                            <a:schemeClr val="lt1"/>
                          </a:solidFill>
                        </a:rPr>
                        <a:t>.has(value)</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Проверяет наличие значения в наборе (возвращается true/false).</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450">
                          <a:solidFill>
                            <a:schemeClr val="lt1"/>
                          </a:solidFill>
                        </a:rPr>
                        <a:t>.clear()</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-очищает все значения из набора.</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050">
                <a:tc>
                  <a:txBody>
                    <a:bodyPr/>
                    <a:lstStyle/>
                    <a:p>
                      <a:pPr indent="0" lvl="0" marL="0" rtl="0" algn="l">
                        <a:lnSpc>
                          <a:spcPct val="171429"/>
                        </a:lnSpc>
                        <a:spcBef>
                          <a:spcPts val="1100"/>
                        </a:spcBef>
                        <a:spcAft>
                          <a:spcPts val="1100"/>
                        </a:spcAft>
                        <a:buNone/>
                      </a:pPr>
                      <a:r>
                        <a:rPr lang="en-US" sz="1450">
                          <a:solidFill>
                            <a:schemeClr val="lt1"/>
                          </a:solidFill>
                        </a:rPr>
                        <a:t>.size</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US" sz="1450">
                          <a:solidFill>
                            <a:schemeClr val="lt1"/>
                          </a:solidFill>
                        </a:rPr>
                        <a:t>-Возвращает количество уникальных значений.</a:t>
                      </a:r>
                      <a:endParaRPr sz="1450">
                        <a:solidFill>
                          <a:schemeClr val="lt1"/>
                        </a:solidFill>
                      </a:endParaRPr>
                    </a:p>
                  </a:txBody>
                  <a:tcPr marT="68950" marB="6895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2dc6e72e6e_0_20"/>
          <p:cNvSpPr txBox="1"/>
          <p:nvPr/>
        </p:nvSpPr>
        <p:spPr>
          <a:xfrm>
            <a:off x="1113675" y="467250"/>
            <a:ext cx="10140600" cy="59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rPr>
              <a:t>const uniqueNumbers = new Set([1, 2, 2]);</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US" sz="2200">
                <a:solidFill>
                  <a:schemeClr val="lt1"/>
                </a:solidFill>
              </a:rPr>
              <a:t>console.log(uniqueNumbers.size); // 2 потому что дубликат автоматически удаляется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US" sz="2200">
                <a:solidFill>
                  <a:schemeClr val="lt1"/>
                </a:solidFill>
              </a:rPr>
              <a:t>uniqueNumbers.add(3);</a:t>
            </a:r>
            <a:endParaRPr sz="2200">
              <a:solidFill>
                <a:schemeClr val="lt1"/>
              </a:solidFill>
            </a:endParaRPr>
          </a:p>
          <a:p>
            <a:pPr indent="0" lvl="0" marL="0" rtl="0" algn="l">
              <a:spcBef>
                <a:spcPts val="0"/>
              </a:spcBef>
              <a:spcAft>
                <a:spcPts val="0"/>
              </a:spcAft>
              <a:buNone/>
            </a:pPr>
            <a:r>
              <a:rPr lang="en-US" sz="2200">
                <a:solidFill>
                  <a:schemeClr val="lt1"/>
                </a:solidFill>
              </a:rPr>
              <a:t>uniqueNumbers.add(4);</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US" sz="2200">
                <a:solidFill>
                  <a:schemeClr val="lt1"/>
                </a:solidFill>
              </a:rPr>
              <a:t>console.log(uniqueNumbers.has(4)); // true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US" sz="2200">
                <a:solidFill>
                  <a:schemeClr val="lt1"/>
                </a:solidFill>
              </a:rPr>
              <a:t>uniqueNumbers.delete(2);</a:t>
            </a:r>
            <a:endParaRPr sz="2200">
              <a:solidFill>
                <a:schemeClr val="lt1"/>
              </a:solidFill>
            </a:endParaRPr>
          </a:p>
          <a:p>
            <a:pPr indent="0" lvl="0" marL="0" rtl="0" algn="l">
              <a:spcBef>
                <a:spcPts val="0"/>
              </a:spcBef>
              <a:spcAft>
                <a:spcPts val="0"/>
              </a:spcAft>
              <a:buNone/>
            </a:pPr>
            <a:r>
              <a:rPr lang="en-US" sz="2200">
                <a:solidFill>
                  <a:schemeClr val="lt1"/>
                </a:solidFill>
              </a:rPr>
              <a:t>console.log(uniqueNumbers.has(2)); // false после удаления </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US" sz="2200">
                <a:solidFill>
                  <a:schemeClr val="lt1"/>
                </a:solidFill>
              </a:rPr>
              <a:t>for (let num of uniqueNumbers) {</a:t>
            </a:r>
            <a:endParaRPr sz="2200">
              <a:solidFill>
                <a:schemeClr val="lt1"/>
              </a:solidFill>
            </a:endParaRPr>
          </a:p>
          <a:p>
            <a:pPr indent="0" lvl="0" marL="0" rtl="0" algn="l">
              <a:spcBef>
                <a:spcPts val="0"/>
              </a:spcBef>
              <a:spcAft>
                <a:spcPts val="0"/>
              </a:spcAft>
              <a:buNone/>
            </a:pPr>
            <a:r>
              <a:rPr lang="en-US" sz="2200">
                <a:solidFill>
                  <a:schemeClr val="lt1"/>
                </a:solidFill>
              </a:rPr>
              <a:t>    console.log(num);</a:t>
            </a:r>
            <a:endParaRPr sz="2200">
              <a:solidFill>
                <a:schemeClr val="lt1"/>
              </a:solidFill>
            </a:endParaRPr>
          </a:p>
          <a:p>
            <a:pPr indent="0" lvl="0" marL="0" rtl="0" algn="l">
              <a:spcBef>
                <a:spcPts val="0"/>
              </a:spcBef>
              <a:spcAft>
                <a:spcPts val="0"/>
              </a:spcAft>
              <a:buNone/>
            </a:pPr>
            <a:r>
              <a:rPr lang="en-US" sz="2200">
                <a:solidFill>
                  <a:schemeClr val="lt1"/>
                </a:solidFill>
              </a:rPr>
              <a:t>}</a:t>
            </a:r>
            <a:endParaRPr sz="2200">
              <a:solidFill>
                <a:schemeClr val="lt1"/>
              </a:solidFill>
            </a:endParaRPr>
          </a:p>
          <a:p>
            <a:pPr indent="0" lvl="0" marL="0" rtl="0" algn="l">
              <a:spcBef>
                <a:spcPts val="0"/>
              </a:spcBef>
              <a:spcAft>
                <a:spcPts val="0"/>
              </a:spcAft>
              <a:buNone/>
            </a:pPr>
            <a:r>
              <a:t/>
            </a:r>
            <a:endParaRPr sz="2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2022-04-04T15:39:50Z</dcterms:created>
  <dc:creator>Aneliya</dc:creator>
</cp:coreProperties>
</file>