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rim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9Djdpv4EJCo9qHT0Hs3t85ll7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Arim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Arimo-bold.fntdata"/><Relationship Id="rId6" Type="http://schemas.openxmlformats.org/officeDocument/2006/relationships/slide" Target="slides/slide2.xml"/><Relationship Id="rId18" Type="http://schemas.openxmlformats.org/officeDocument/2006/relationships/font" Target="fonts/Arim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5d6a6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5d6a64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205d6a64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1205d6a640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205d6a6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1205d6a640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05d6a6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31205d6a64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200631ff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1200631ff8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05d6a64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31205d6a640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200631ff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31200631ff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ru/docs/Learn/HTML/Introduction_to_HTML" TargetMode="External"/><Relationship Id="rId4" Type="http://schemas.openxmlformats.org/officeDocument/2006/relationships/hyperlink" Target="https://htmlandcssguidebook.com/html/basic-text/" TargetMode="External"/><Relationship Id="rId5" Type="http://schemas.openxmlformats.org/officeDocument/2006/relationships/hyperlink" Target="https://htmlandcssguidebook.com/html/basic-text/" TargetMode="External"/><Relationship Id="rId6" Type="http://schemas.openxmlformats.org/officeDocument/2006/relationships/hyperlink" Target="https://www.w3schools.com/html/html_lists.asp" TargetMode="External"/><Relationship Id="rId7" Type="http://schemas.openxmlformats.org/officeDocument/2006/relationships/hyperlink" Target="https://www.w3schools.com/html/html_list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Основные теги.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Продолжение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1205d6a640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725" y="13711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1205d6a640_0_44"/>
          <p:cNvSpPr txBox="1"/>
          <p:nvPr/>
        </p:nvSpPr>
        <p:spPr>
          <a:xfrm>
            <a:off x="451325" y="1236800"/>
            <a:ext cx="92553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строчные элементы;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универсальные элементы;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списки;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1205d6a640_0_44"/>
          <p:cNvSpPr txBox="1"/>
          <p:nvPr/>
        </p:nvSpPr>
        <p:spPr>
          <a:xfrm>
            <a:off x="451325" y="4513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g31205d6a640_0_8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g31205d6a640_0_8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g31205d6a640_0_8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g31205d6a640_0_84"/>
          <p:cNvSpPr txBox="1"/>
          <p:nvPr/>
        </p:nvSpPr>
        <p:spPr>
          <a:xfrm>
            <a:off x="454250" y="444675"/>
            <a:ext cx="6198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Строчные элементы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1205d6a640_0_84"/>
          <p:cNvSpPr txBox="1"/>
          <p:nvPr/>
        </p:nvSpPr>
        <p:spPr>
          <a:xfrm>
            <a:off x="454250" y="1205150"/>
            <a:ext cx="103017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endParaRPr b="1" i="0" sz="2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является одним из важных элементов HTML и предназначен для создания ссылок. В зависимости от присутствия атрибутов name или href тег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устанавливает ссылку или якорь.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 b="1" i="0" sz="2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устанавливает перевод строки в том месте, где этот тег находится. В отличие от тега параграфа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использование тега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 добавляет пустой отступ перед строкой.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&lt;em&gt;</a:t>
            </a:r>
            <a:endParaRPr b="1" i="0" sz="2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&lt;em&gt;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предназначен для акцентирования текста. Браузеры отображают такой текст курсивным начертанием.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&lt;i&gt;</a:t>
            </a:r>
            <a:endParaRPr b="1" i="0" sz="2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Устанавливает курсивное начертание шрифта.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i="0" lang="en-US" sz="2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endParaRPr b="1" i="0" sz="2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предназначен для отображения на веб-странице изображений в графическом формате GIF, JPEG или PNG. Если необходимо, то рисунок можно сделать ссылкой на другой файл, поместив тег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 контейнер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При этом вокруг изображения отображается рамка, которую можно убрать, добавив атрибут border="0" в тег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g31205d6a640_0_7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31205d6a640_0_7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31205d6a640_0_7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31205d6a640_0_72"/>
          <p:cNvSpPr txBox="1"/>
          <p:nvPr/>
        </p:nvSpPr>
        <p:spPr>
          <a:xfrm>
            <a:off x="464000" y="455175"/>
            <a:ext cx="7068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Универсальные элементы 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1205d6a640_0_72"/>
          <p:cNvSpPr txBox="1"/>
          <p:nvPr/>
        </p:nvSpPr>
        <p:spPr>
          <a:xfrm>
            <a:off x="464000" y="1263750"/>
            <a:ext cx="10194300" cy="5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&lt;del&gt;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 </a:t>
            </a: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&lt;del&gt;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используется для выделения текста, который был удален в новой версии документа. Подобное форматирование позволяет отследить, какие изменения в тексте документа были сделаны. Браузеры обычно помечают текст в контейнере </a:t>
            </a: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&lt;del&gt;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как перечеркнутый.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&lt;ins&gt;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 </a:t>
            </a: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&lt;ins&gt;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предназначен для акцентирования вновь добавленного текста и обычно применяется наряду с тегом </a:t>
            </a: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&lt;del&gt;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Браузеры помечают содержимое контейнера </a:t>
            </a:r>
            <a:r>
              <a:rPr b="1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&lt;ins&gt;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подчеркиванием текста.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31205d6a640_0_7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31205d6a640_0_7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31205d6a640_0_7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31205d6a640_0_75"/>
          <p:cNvSpPr txBox="1"/>
          <p:nvPr/>
        </p:nvSpPr>
        <p:spPr>
          <a:xfrm>
            <a:off x="454225" y="444675"/>
            <a:ext cx="426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Списки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1205d6a640_0_75"/>
          <p:cNvSpPr txBox="1"/>
          <p:nvPr/>
        </p:nvSpPr>
        <p:spPr>
          <a:xfrm>
            <a:off x="454225" y="1244200"/>
            <a:ext cx="10184400" cy="54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b="1" i="0" sz="21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устанавливает нумерованный список, т.е. каждый элемент списка начинается с числа или буквы и увеличивается по нарастающей.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b="1" i="0" sz="21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Устанавливает маркированный список, каждый элемент которого начинается с небольшого символа — маркера.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&lt;li&gt;</a:t>
            </a:r>
            <a:endParaRPr b="1" i="0" sz="21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&lt;li&gt;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определяет отдельный элемент списка. Внешний тег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устанавливает тип списка — маркированный или нумерованный.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&lt;dd&gt;, &lt;dt&gt;, &lt;dl&gt;</a:t>
            </a:r>
            <a:endParaRPr b="1" i="0" sz="21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Тройка элементов предназначена для создания списка определений. Каждый такой список начинается с контейнера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&lt;dl&gt;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куда входит тег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&lt;dt&gt;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создающий термин и тег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&lt;dd&gt;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задающий определение этого термина. Закрывающий тег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&lt;/dd&gt;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не обязателен, поскольку следующий тег сообщает о завершении предыдущего элемента. Тем не менее, хорошим стилем является закрывать все теги.</a:t>
            </a:r>
            <a:endParaRPr b="1" i="0" sz="21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00631ff8_2_1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1200631ff8_2_17"/>
          <p:cNvSpPr txBox="1"/>
          <p:nvPr/>
        </p:nvSpPr>
        <p:spPr>
          <a:xfrm>
            <a:off x="461425" y="1719400"/>
            <a:ext cx="105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Сверстать html страничк</a:t>
            </a:r>
            <a:r>
              <a:rPr lang="en-US" sz="2800">
                <a:solidFill>
                  <a:schemeClr val="lt1"/>
                </a:solidFill>
              </a:rPr>
              <a:t>у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открыть ПР для проверки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05d6a640_0_135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38" name="Google Shape;138;g31205d6a640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775" y="1368125"/>
            <a:ext cx="5231775" cy="5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200631ff8_2_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Полезные ссылки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4" name="Google Shape;144;g31200631ff8_2_7"/>
          <p:cNvSpPr txBox="1"/>
          <p:nvPr/>
        </p:nvSpPr>
        <p:spPr>
          <a:xfrm>
            <a:off x="461425" y="1611925"/>
            <a:ext cx="7942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i="0" lang="en-US" sz="2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Основы HTML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Basic HTML Text Elements</a:t>
            </a:r>
            <a:r>
              <a:rPr lang="en-US" sz="2800">
                <a:solidFill>
                  <a:srgbClr val="1155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12</a:t>
            </a:r>
            <a:endParaRPr sz="28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Lists - W3Schools</a:t>
            </a:r>
            <a:r>
              <a:rPr lang="en-US" sz="2800">
                <a:solidFill>
                  <a:srgbClr val="1155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