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BD422-A5E6-4980-89D8-36702F5658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A91E79-8840-402F-90FF-47AA0BC8C0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C79747-96BC-41CE-BE70-0C3EB2AC13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6F5AD-E9F0-4BC5-AA03-615494DB35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4DD323-B904-4E23-8CED-B2B24B15F7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5D17AF-B433-4E31-AAAF-EE56FE947B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7C70EF-46A4-485F-AA41-2D3E65DC9A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8F4A6F-B252-4402-95D7-A832B607B9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8E2445-62AF-4E33-BE4D-201F583EAF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E0CEA2-750D-487B-9A48-8ABA693925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2D568F-6C48-4B42-80DB-D5F56021D4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4BA5A7-7DF0-4539-BDD7-8E1F9DE5DC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AB4792-69D6-48A0-88C3-BC63CA5E3B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D321A6-D2E7-4E87-9129-6846CAE7E9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2A8A83-5ACE-431C-A9F0-71C48B38F1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937690-D103-4D81-AECD-E54D1B16CD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2A83BC-A0FA-41EE-B74D-0708A3D106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BDC817-A361-4FF9-97CB-43CF4F12CB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D37D0-BBA0-4CA1-B11C-C55BD78DEC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BE481-6DB8-44DE-9C9B-2CE49D6F12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9799D-ED1E-4F88-9ADC-EBDA981151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DC5E7F-4D6D-4E1F-B289-DA115A899C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840A9B-BAA3-4047-9DA2-DC20CAAE9E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00DE1D-3F06-45B8-8076-1BE256F170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B5D6826-DCA7-48B2-A24A-69603EE6872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6B5DE04-CBFB-4495-A2D4-728D75C390B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it-academy.by/course/front-end-developer/fd1-razrabotka-veb-saytov-s-ispolzovaniem-html-css-i-javascript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1800" y="1608480"/>
            <a:ext cx="9004680" cy="104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 u="sng">
                <a:solidFill>
                  <a:srgbClr val="0563c1"/>
                </a:solidFill>
                <a:highlight>
                  <a:srgbClr val="f0f0f0"/>
                </a:highlight>
                <a:uFillTx/>
                <a:latin typeface="Arial"/>
                <a:ea typeface="Arial"/>
                <a:hlinkClick r:id="rId1"/>
              </a:rPr>
              <a:t>Разработка веб-сайтов с использованием HTML, CSS и JavaScript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3" name="Google Shape;85;p1"/>
          <p:cNvSpPr/>
          <p:nvPr/>
        </p:nvSpPr>
        <p:spPr>
          <a:xfrm>
            <a:off x="451800" y="3429000"/>
            <a:ext cx="914364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Тренер: Гасилов Михаил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Google Shape;86;p1"/>
          <p:cNvSpPr/>
          <p:nvPr/>
        </p:nvSpPr>
        <p:spPr>
          <a:xfrm>
            <a:off x="451800" y="3949920"/>
            <a:ext cx="914364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Занятие 18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42;g32bc58b5df9_0_27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Event Loop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5" name="Google Shape;143;g32bc58b5df9_0_27"/>
          <p:cNvSpPr/>
          <p:nvPr/>
        </p:nvSpPr>
        <p:spPr>
          <a:xfrm>
            <a:off x="464040" y="1131480"/>
            <a:ext cx="11014560" cy="40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Основные компоненты Event Loop</a:t>
            </a:r>
            <a:endParaRPr b="0" lang="ru-RU" sz="2400" spc="-1" strike="noStrike"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9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Call Stack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900" spc="-1" strike="noStrike"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Это стек, в который помещаются функции по мере их вызова. Когда функция завершает выполнение, она удаляется из стека.</a:t>
            </a:r>
            <a:endParaRPr b="0" lang="ru-RU" sz="1900" spc="-1" strike="noStrike"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9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Web API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900" spc="-1" strike="noStrike"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Это набор функций, предоставляемых браузером для выполнения асинхронных операций (например, </a:t>
            </a: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setTimeout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, AJAX-запросы). Когда вызывается асинхронная функция, она передается в Web API, а не блокирует Call Stack.</a:t>
            </a:r>
            <a:endParaRPr b="0" lang="ru-RU" sz="1900" spc="-1" strike="noStrike"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9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Callback Queue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900" spc="-1" strike="noStrike"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Здесь хранятся колбэки, которые ожидают выполнения после завершения всех синхронных операций в Call Stack.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48;g32bc58b5df9_0_31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Event Loop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7" name="Google Shape;149;g32bc58b5df9_0_31"/>
          <p:cNvSpPr/>
          <p:nvPr/>
        </p:nvSpPr>
        <p:spPr>
          <a:xfrm>
            <a:off x="464040" y="1131480"/>
            <a:ext cx="11034000" cy="34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n-US" sz="2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Как работает Event Loop</a:t>
            </a:r>
            <a:endParaRPr b="0" lang="ru-RU" sz="27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Синхронные задачи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помещаются в Call Stack и выполняются по порядку.</a:t>
            </a:r>
            <a:endParaRPr b="0" lang="ru-RU" sz="22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Если встречается асинхронная задача (например, </a:t>
            </a:r>
            <a:r>
              <a:rPr b="0" lang="en-US" sz="2050" spc="-1" strike="noStrike">
                <a:solidFill>
                  <a:srgbClr val="ffffff"/>
                </a:solidFill>
                <a:latin typeface="Arial"/>
                <a:ea typeface="Arial"/>
              </a:rPr>
              <a:t>setTimeout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), она передается в Web API.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После завершения асинхронной задачи её колбэк помещается в Callback Queue.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Event Loop постоянно проверяет Call Stack: если он пустой, он извлекает колбэк из Callback Queue и помещает его в Call Stack для выполнения.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54;g32bc58b5df9_0_35"/>
          <p:cNvSpPr/>
          <p:nvPr/>
        </p:nvSpPr>
        <p:spPr>
          <a:xfrm>
            <a:off x="2373840" y="1055160"/>
            <a:ext cx="7121520" cy="53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console.log("Start");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setTimeout(() =&gt;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console.log("Timeout 1");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}, 0);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Promise.resolve().then(() =&gt;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console.log("Promise 1");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setTimeout(() =&gt;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console.log("Timeout 2");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}, 0);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console.log("End");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59;g32bc58b5df9_0_39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Local Storage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0" name="Google Shape;160;g32bc58b5df9_0_39"/>
          <p:cNvSpPr/>
          <p:nvPr/>
        </p:nvSpPr>
        <p:spPr>
          <a:xfrm>
            <a:off x="464040" y="1131480"/>
            <a:ext cx="11043720" cy="31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Local Storage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 — это механизм веб-хранилища, который позволяет сохранять данные в браузере на неограниченный срок. Данные хранятся в формате "ключ-значение" и могут быть доступны даже после закрытия браузера.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Основные характеристики:</a:t>
            </a:r>
            <a:endParaRPr b="0" lang="ru-RU" sz="22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Объем хранения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: до 5 МБ (в зависимости от браузера).</a:t>
            </a:r>
            <a:endParaRPr b="0" lang="ru-RU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Срок жизни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: данные сохраняются бессрочно, пока не будут удалены вручную через JavaScript или настройки браузера.</a:t>
            </a:r>
            <a:endParaRPr b="0" lang="ru-RU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Доступность</a:t>
            </a: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: данные доступны для всех вкладок и окон с одинаковым источником (доменом, протоколом и портом).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111" name="Google Shape;161;g32bc58b5df9_0_39"/>
          <p:cNvSpPr/>
          <p:nvPr/>
        </p:nvSpPr>
        <p:spPr>
          <a:xfrm>
            <a:off x="3419280" y="4087440"/>
            <a:ext cx="6887160" cy="27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Сохранение данных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localStorage.setItem('username', 'JohnDoe');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Получение данных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username = localStorage.getItem('username');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Удаление данных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localStorage.removeItem('username');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Очистка всего Local Storage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localStorage.clear();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66;g32bc58b5df9_0_43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Session Storage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3" name="Google Shape;167;g32bc58b5df9_0_43"/>
          <p:cNvSpPr/>
          <p:nvPr/>
        </p:nvSpPr>
        <p:spPr>
          <a:xfrm>
            <a:off x="464040" y="1131480"/>
            <a:ext cx="10975320" cy="24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Session Storage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 также является частью веб-хранилища, но предназначен для хранения данных только на время текущей сессии. Данные будут доступны в пределах одной вкладки или окна браузера, но исчезнут при закрытии вкладки.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n-US" sz="2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Основные характеристики:</a:t>
            </a:r>
            <a:endParaRPr b="0" lang="ru-RU" sz="21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Объем хранения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: аналогичен Local Storage — до 5 МБ.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Срок жизни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: данные сохраняются только до закрытия вкладки или окна.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6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Доступность</a:t>
            </a: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: данные уникальны для каждой вкладки; не доступны в других вкладках.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14" name="Google Shape;168;g32bc58b5df9_0_43"/>
          <p:cNvSpPr/>
          <p:nvPr/>
        </p:nvSpPr>
        <p:spPr>
          <a:xfrm>
            <a:off x="3914640" y="3936960"/>
            <a:ext cx="6968160" cy="27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Сохранение данных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sessionStorage.setItem('sessionId', 'abc123');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Получение данных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sessionId = sessionStorage.getItem('sessionId');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Удаление данных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sessionStorage.removeItem('sessionId');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Очистка всего Session Storage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sessionStorage.clear();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73;g32bc58b5df9_0_47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Cookies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6" name="Google Shape;174;g32bc58b5df9_0_47"/>
          <p:cNvSpPr/>
          <p:nvPr/>
        </p:nvSpPr>
        <p:spPr>
          <a:xfrm>
            <a:off x="464040" y="1125000"/>
            <a:ext cx="10965600" cy="31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Cookies</a:t>
            </a: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 — это более старый способ хранения данных на стороне клиента. Они используются для хранения небольших объемов информации (до 4 КБ) и часто применяются для управления сессиями пользователей и отслеживания активности на сайте.</a:t>
            </a:r>
            <a:endParaRPr b="0" lang="ru-RU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n-US" sz="2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Основные характеристики:</a:t>
            </a:r>
            <a:endParaRPr b="0" lang="ru-RU" sz="22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Объем хранения</a:t>
            </a: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: ограничен 4 КБ.</a:t>
            </a:r>
            <a:endParaRPr b="0" lang="ru-RU" sz="17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Срок жизни</a:t>
            </a: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: можно задать вручную с помощью атрибута </a:t>
            </a:r>
            <a:r>
              <a:rPr b="0" lang="en-US" sz="1550" spc="-1" strike="noStrike">
                <a:solidFill>
                  <a:srgbClr val="ffffff"/>
                </a:solidFill>
                <a:latin typeface="Courier New"/>
                <a:ea typeface="Courier New"/>
              </a:rPr>
              <a:t>expires</a:t>
            </a: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; если не задан, кука будет действовать только в течение текущей сессии.</a:t>
            </a:r>
            <a:endParaRPr b="0" lang="ru-RU" sz="1700" spc="-1" strike="noStrike"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7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Доступность</a:t>
            </a:r>
            <a:r>
              <a:rPr b="0" lang="en-US" sz="1700" spc="-1" strike="noStrike">
                <a:solidFill>
                  <a:srgbClr val="ffffff"/>
                </a:solidFill>
                <a:latin typeface="Roboto"/>
                <a:ea typeface="Roboto"/>
              </a:rPr>
              <a:t>: куки отправляются на сервер с каждым HTTP-запросом, что может замедлять загрузку страниц.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117" name="Google Shape;175;g32bc58b5df9_0_47"/>
          <p:cNvSpPr/>
          <p:nvPr/>
        </p:nvSpPr>
        <p:spPr>
          <a:xfrm>
            <a:off x="4406040" y="4211640"/>
            <a:ext cx="630072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Установка куки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document.cookie = "username=JohnDoe; expires=Fri, 31 Dec 2025 23:59:59 GMT; path=/";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Получение куки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cookies = document.cookie;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Удаление куки (устанавливаем дату истечения в прошлом)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document.cookie = "username=; expires=Thu, 01 Jan 1970 00:00:00 GMT; path=/";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80;g32bc58b5df9_0_51"/>
          <p:cNvGraphicFramePr/>
          <p:nvPr/>
        </p:nvGraphicFramePr>
        <p:xfrm>
          <a:off x="777600" y="986760"/>
          <a:ext cx="10600920" cy="1800000"/>
        </p:xfrm>
        <a:graphic>
          <a:graphicData uri="http://schemas.openxmlformats.org/drawingml/2006/table">
            <a:tbl>
              <a:tblPr/>
              <a:tblGrid>
                <a:gridCol w="1808640"/>
                <a:gridCol w="3554640"/>
                <a:gridCol w="2579400"/>
                <a:gridCol w="2658240"/>
              </a:tblGrid>
              <a:tr h="5814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1" lang="en-US" sz="15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Характеристика</a:t>
                      </a:r>
                      <a:endParaRPr b="0" lang="ru-RU" sz="155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e5e7eb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1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Local Storage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e5e7eb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1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Session Storage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e5e7eb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1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Cookies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e5e7eb"/>
                      </a:solidFill>
                    </a:lnB>
                    <a:noFill/>
                  </a:tcPr>
                </a:tc>
              </a:tr>
              <a:tr h="93564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Объем хранения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5e7eb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До 5 МБ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5e7eb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До 5 МБ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5e7eb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До 4 КБ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5e7eb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676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Срок жизни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Бессрочно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До закрытия вкладки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Задается вручную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676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Доступность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Для всех вкладок одного домена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Уникально для вкладки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Отправляются на сервер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676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Поддержка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Современные браузеры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Современные браузеры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65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Все браузеры</a:t>
                      </a:r>
                      <a:endParaRPr b="0" lang="ru-RU" sz="16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План занятия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6" name="Google Shape;92;g31200631ff8_0_2"/>
          <p:cNvSpPr/>
          <p:nvPr/>
        </p:nvSpPr>
        <p:spPr>
          <a:xfrm>
            <a:off x="461520" y="1390680"/>
            <a:ext cx="9143640" cy="42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acync defer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event loop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storage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97;g3250dcb5ebd_0_197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async defer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Google Shape;98;g3250dcb5ebd_0_197"/>
          <p:cNvSpPr/>
          <p:nvPr/>
        </p:nvSpPr>
        <p:spPr>
          <a:xfrm>
            <a:off x="464040" y="1061640"/>
            <a:ext cx="11092680" cy="18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Атрибуты async и defer используются для управления загрузкой и выполнением внешних JavaScript скриптов в HTML. Они позволяют оптимизировать загрузку страниц, улучшая производительность и пользовательский опыт.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9" name="Google Shape;99;g3250dcb5ebd_0_197"/>
          <p:cNvSpPr/>
          <p:nvPr/>
        </p:nvSpPr>
        <p:spPr>
          <a:xfrm>
            <a:off x="3449520" y="3484080"/>
            <a:ext cx="575280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&lt;!-- Пример использования async --&gt;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&lt;script src="https://example.com/script-async.js" async&gt;&lt;/script&gt;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&lt;!-- Пример использования defer --&gt;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&lt;script src="https://example.com/script-defer.js" defer&gt;&lt;/script&gt;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04;g32bc58b5df9_0_15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async defer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1" name="Google Shape;105;g32bc58b5df9_0_15"/>
          <p:cNvSpPr/>
          <p:nvPr/>
        </p:nvSpPr>
        <p:spPr>
          <a:xfrm>
            <a:off x="464040" y="1131480"/>
            <a:ext cx="1108296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Скрипты с атрибутами async и defer можно подключать в HTML-документе с помощью тега &lt;script&gt;. Эти атрибуты предназначены для оптимизации загрузки и выполнения JavaScript-кода, позволяя избежать блокировки рендеринга страницы.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2" name="Google Shape;106;g32bc58b5df9_0_15"/>
          <p:cNvSpPr/>
          <p:nvPr/>
        </p:nvSpPr>
        <p:spPr>
          <a:xfrm>
            <a:off x="533160" y="2930760"/>
            <a:ext cx="5708880" cy="26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Внутри </a:t>
            </a:r>
            <a:r>
              <a:rPr b="0" lang="en-US" sz="17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&lt;head&gt;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9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500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Скрипты, подключенные в </a:t>
            </a: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&lt;head&gt;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, могут использовать </a:t>
            </a: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async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или </a:t>
            </a: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defer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для асинхронной загрузки, что позволяет браузеру продолжать разбор HTML-документа, не дожидаясь выполнения скриптов.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93" name="Google Shape;107;g32bc58b5df9_0_15"/>
          <p:cNvSpPr/>
          <p:nvPr/>
        </p:nvSpPr>
        <p:spPr>
          <a:xfrm>
            <a:off x="6378840" y="2838600"/>
            <a:ext cx="5168160" cy="26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Внизу перед закрывающим тегом </a:t>
            </a:r>
            <a:r>
              <a:rPr b="0" lang="en-US" sz="175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&lt;/body&gt;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9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500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Хотя это не обязательно, размещение скриптов внизу страницы позволяет загружать их после загрузки основного контента. Однако использование </a:t>
            </a: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async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или </a:t>
            </a: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defer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в этом случае может быть полезным.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12;g32bc58b5df9_0_3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async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" name="Google Shape;113;g32bc58b5df9_0_3"/>
          <p:cNvSpPr/>
          <p:nvPr/>
        </p:nvSpPr>
        <p:spPr>
          <a:xfrm>
            <a:off x="464040" y="1131480"/>
            <a:ext cx="109656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lvl="1" marL="914400" indent="-406440">
              <a:lnSpc>
                <a:spcPct val="115000"/>
              </a:lnSpc>
              <a:spcBef>
                <a:spcPts val="2100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Скрипты с атрибутом async загружаются асинхронно, что означает, что они могут выполняться в любое время, как только будут загружены, независимо от того, завершен ли разбор HTML-документа. Это делает async подходящим для независимых скриптов, например, для счетчиков или рекламы, где порядок выполнения не важен.</a:t>
            </a:r>
            <a:endParaRPr b="0" lang="ru-RU" sz="2800" spc="-1" strike="noStrike">
              <a:latin typeface="Arial"/>
            </a:endParaRPr>
          </a:p>
          <a:p>
            <a:pPr lvl="1" marL="9144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Если указаны несколько скриптов с async, они могут выполняться в произвольном порядке, что может привести к проблемам, если один скрипт зависит от другого.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18;g32bc58b5df9_0_7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defer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7" name="Google Shape;119;g32bc58b5df9_0_7"/>
          <p:cNvSpPr/>
          <p:nvPr/>
        </p:nvSpPr>
        <p:spPr>
          <a:xfrm>
            <a:off x="464040" y="1131480"/>
            <a:ext cx="1097532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lvl="1" marL="914400" indent="-406440">
              <a:lnSpc>
                <a:spcPct val="115000"/>
              </a:lnSpc>
              <a:spcBef>
                <a:spcPts val="2100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Скрипты с атрибутом defer также загружаются асинхронно, но их выполнение откладывается до тех пор, пока весь HTML-документ не будет полностью разобран. Это гарантирует, что скрипты выполняются в порядке их появления в документе.</a:t>
            </a:r>
            <a:endParaRPr b="0" lang="ru-RU" sz="2800" spc="-1" strike="noStrike">
              <a:latin typeface="Arial"/>
            </a:endParaRPr>
          </a:p>
          <a:p>
            <a:pPr lvl="1" marL="9144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Использование defer рекомендуется для скриптов, которые взаимодействуют с DOM или зависят от других скриптов, так как это обеспечивает правильный порядок выполнения.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24;g32bc58b5df9_0_19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async defer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9" name="Google Shape;125;g32bc58b5df9_0_19"/>
          <p:cNvSpPr/>
          <p:nvPr/>
        </p:nvSpPr>
        <p:spPr>
          <a:xfrm>
            <a:off x="464040" y="1131480"/>
            <a:ext cx="11102400" cy="33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04920">
              <a:lnSpc>
                <a:spcPct val="115000"/>
              </a:lnSpc>
              <a:spcBef>
                <a:spcPts val="601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26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Порядок выполнения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: Скрипты с </a:t>
            </a:r>
            <a:r>
              <a:rPr b="0" lang="en-US" sz="2450" spc="-1" strike="noStrike">
                <a:solidFill>
                  <a:srgbClr val="ffffff"/>
                </a:solidFill>
                <a:latin typeface="Arial"/>
                <a:ea typeface="Arial"/>
              </a:rPr>
              <a:t>defer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выполняются в порядке их подключения после завершения разбора HTML-документа, тогда как скрипты с </a:t>
            </a:r>
            <a:r>
              <a:rPr b="0" lang="en-US" sz="2450" spc="-1" strike="noStrike">
                <a:solidFill>
                  <a:srgbClr val="ffffff"/>
                </a:solidFill>
                <a:latin typeface="Arial"/>
                <a:ea typeface="Arial"/>
              </a:rPr>
              <a:t>async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выполняются сразу после загрузки, без гарантии порядка.</a:t>
            </a:r>
            <a:endParaRPr b="0" lang="ru-RU" sz="26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6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Совместное использование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: Если одновременно указаны оба атрибута (</a:t>
            </a:r>
            <a:r>
              <a:rPr b="0" lang="en-US" sz="2450" spc="-1" strike="noStrike">
                <a:solidFill>
                  <a:srgbClr val="ffffff"/>
                </a:solidFill>
                <a:latin typeface="Arial"/>
                <a:ea typeface="Arial"/>
              </a:rPr>
              <a:t>&lt;script src="example.js" async defer&gt;&lt;/script&gt;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), будет использован только </a:t>
            </a:r>
            <a:r>
              <a:rPr b="0" lang="en-US" sz="2450" spc="-1" strike="noStrike">
                <a:solidFill>
                  <a:srgbClr val="ffffff"/>
                </a:solidFill>
                <a:latin typeface="Arial"/>
                <a:ea typeface="Arial"/>
              </a:rPr>
              <a:t>async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, так как он имеет приоритет перед </a:t>
            </a:r>
            <a:r>
              <a:rPr b="0" lang="en-US" sz="2450" spc="-1" strike="noStrike">
                <a:solidFill>
                  <a:srgbClr val="ffffff"/>
                </a:solidFill>
                <a:latin typeface="Arial"/>
                <a:ea typeface="Arial"/>
              </a:rPr>
              <a:t>defer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30;g32bc58b5df9_0_11"/>
          <p:cNvSpPr/>
          <p:nvPr/>
        </p:nvSpPr>
        <p:spPr>
          <a:xfrm>
            <a:off x="464040" y="454320"/>
            <a:ext cx="866988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1" name="Google Shape;131;g32bc58b5df9_0_11"/>
          <p:cNvGraphicFramePr/>
          <p:nvPr/>
        </p:nvGraphicFramePr>
        <p:xfrm>
          <a:off x="210240" y="966960"/>
          <a:ext cx="10806120" cy="1800000"/>
        </p:xfrm>
        <a:graphic>
          <a:graphicData uri="http://schemas.openxmlformats.org/drawingml/2006/table">
            <a:tbl>
              <a:tblPr/>
              <a:tblGrid>
                <a:gridCol w="3050640"/>
                <a:gridCol w="3548520"/>
                <a:gridCol w="4206960"/>
              </a:tblGrid>
              <a:tr h="59400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1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Характеристика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e5e7eb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1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async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e5e7eb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1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defer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e5e7eb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Время выполнения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5e7eb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Немедленно после загрузки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5e7eb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После завершения разбора HTML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e5e7eb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Порядок выполнения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Не гарантируется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Гарантируется по порядку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Блокировка рендеринга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Блокирует рендеринг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Не блокирует рендеринг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8480"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Подходит для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Независимых скриптов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1080" rIns="91080" tIns="68760" bIns="68760" anchor="ctr">
                      <a:noAutofit/>
                    </a:bodyPr>
                    <a:p>
                      <a:pPr>
                        <a:lnSpc>
                          <a:spcPct val="171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Скриптов, зависящих от DOM</a:t>
                      </a:r>
                      <a:endParaRPr b="0" lang="ru-RU" sz="135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36;g32bc58b5df9_0_23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Event Loop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3" name="Google Shape;137;g32bc58b5df9_0_23"/>
          <p:cNvSpPr/>
          <p:nvPr/>
        </p:nvSpPr>
        <p:spPr>
          <a:xfrm>
            <a:off x="464040" y="1131480"/>
            <a:ext cx="1101456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Event Loop (цикл событий) — это ключевой механизм в JavaScript, который позволяет выполнять асинхронный код и обрабатывать события без блокировки основного потока выполнения. Он координирует работу нескольких компонентов: Call Stack (стек вызовов), Web API (API, предоставляемый браузером) и Callback Queue (очередь колбэков).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  <dc:description/>
  <dc:language>ru-RU</dc:language>
  <cp:lastModifiedBy/>
  <dcterms:modified xsi:type="dcterms:W3CDTF">2025-06-23T20:57:47Z</dcterms:modified>
  <cp:revision>1</cp:revision>
  <dc:subject/>
  <dc:title/>
</cp:coreProperties>
</file>