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Arim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gaYuetOjAv3BCqW8uyzdC+QqeK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Arimo-bold.fntdata"/><Relationship Id="rId23" Type="http://schemas.openxmlformats.org/officeDocument/2006/relationships/font" Target="fonts/Arim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rimo-boldItalic.fntdata"/><Relationship Id="rId25" Type="http://schemas.openxmlformats.org/officeDocument/2006/relationships/font" Target="fonts/Arimo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9b0f08e1d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g319b0f08e1d_1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9b0f08e1d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g319b0f08e1d_1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cfcc96aa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g31cfcc96aa5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e9b7fbe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g31e9b7fbe5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200631ff8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g31200631ff8_2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200631ff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g31200631ff8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205d6a64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31205d6a640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205d6a64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g31205d6a640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9b0f08e1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g319b0f08e1d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9b0f08e1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g319b0f08e1d_1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9b0f08e1d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g319b0f08e1d_1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9b0f08e1d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g319b0f08e1d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9b0f08e1d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g319b0f08e1d_1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5" name="Google Shape;2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it-academy.by/course/front-end-developer/fd1-razrabotka-veb-saytov-s-ispolzovaniem-html-css-i-javascript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w3schools.com/html/html_forms.asp" TargetMode="External"/><Relationship Id="rId4" Type="http://schemas.openxmlformats.org/officeDocument/2006/relationships/hyperlink" Target="https://developer.mozilla.org/en-US/docs/Learn/CSS/First_steps" TargetMode="External"/><Relationship Id="rId5" Type="http://schemas.openxmlformats.org/officeDocument/2006/relationships/hyperlink" Target="https://developer.mozilla.org/en-US/docs/Learn/CSS/First_step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hyperlink" Target="http://htmlbook.ru/html/form/targe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htmlbook.ru/html/form/accept-charset" TargetMode="External"/><Relationship Id="rId4" Type="http://schemas.openxmlformats.org/officeDocument/2006/relationships/hyperlink" Target="http://htmlbook.ru/html/form/action" TargetMode="External"/><Relationship Id="rId9" Type="http://schemas.openxmlformats.org/officeDocument/2006/relationships/hyperlink" Target="http://htmlbook.ru/html/form/novalidate" TargetMode="External"/><Relationship Id="rId5" Type="http://schemas.openxmlformats.org/officeDocument/2006/relationships/hyperlink" Target="http://htmlbook.ru/html/form/autocomplete" TargetMode="External"/><Relationship Id="rId6" Type="http://schemas.openxmlformats.org/officeDocument/2006/relationships/hyperlink" Target="http://htmlbook.ru/html/form/enctype" TargetMode="External"/><Relationship Id="rId7" Type="http://schemas.openxmlformats.org/officeDocument/2006/relationships/hyperlink" Target="http://htmlbook.ru/html/form/method" TargetMode="External"/><Relationship Id="rId8" Type="http://schemas.openxmlformats.org/officeDocument/2006/relationships/hyperlink" Target="http://htmlbook.ru/html/form/nam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451650" y="1608625"/>
            <a:ext cx="90051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en-US" sz="3100">
                <a:solidFill>
                  <a:schemeClr val="hlink"/>
                </a:solidFill>
                <a:highlight>
                  <a:srgbClr val="F0F0F0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Разработка веб-сайтов с использованием HTML, CSS и JavaScript</a:t>
            </a:r>
            <a:endParaRPr b="1" sz="52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51660" y="3428999"/>
            <a:ext cx="9144000" cy="521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Тренер: Гасилов Михаил</a:t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51660" y="3950074"/>
            <a:ext cx="91440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Занятие </a:t>
            </a: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g319b0f08e1d_1_6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g319b0f08e1d_1_6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g319b0f08e1d_1_6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g319b0f08e1d_1_64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Форма. Button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319b0f08e1d_1_64"/>
          <p:cNvSpPr txBox="1"/>
          <p:nvPr/>
        </p:nvSpPr>
        <p:spPr>
          <a:xfrm>
            <a:off x="464000" y="1214900"/>
            <a:ext cx="1029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319b0f08e1d_1_64"/>
          <p:cNvSpPr txBox="1"/>
          <p:nvPr/>
        </p:nvSpPr>
        <p:spPr>
          <a:xfrm>
            <a:off x="464000" y="1214900"/>
            <a:ext cx="102918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Тег </a:t>
            </a:r>
            <a:r>
              <a:rPr b="1" lang="en-US" sz="2800">
                <a:solidFill>
                  <a:schemeClr val="lt1"/>
                </a:solidFill>
              </a:rPr>
              <a:t>&lt;button&gt;</a:t>
            </a:r>
            <a:r>
              <a:rPr lang="en-US" sz="2800">
                <a:solidFill>
                  <a:schemeClr val="lt1"/>
                </a:solidFill>
              </a:rPr>
              <a:t> создает на веб-странице кнопки и по своему действию напоминает результат, получаемый с помощью тега </a:t>
            </a:r>
            <a:r>
              <a:rPr b="1" lang="en-US" sz="2800">
                <a:solidFill>
                  <a:schemeClr val="lt1"/>
                </a:solidFill>
              </a:rPr>
              <a:t>&lt;input&gt;</a:t>
            </a:r>
            <a:r>
              <a:rPr lang="en-US" sz="2800">
                <a:solidFill>
                  <a:schemeClr val="lt1"/>
                </a:solidFill>
              </a:rPr>
              <a:t> (с атрибутом type="button | reset | submit")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76" name="Google Shape;176;g319b0f08e1d_1_64"/>
          <p:cNvSpPr txBox="1"/>
          <p:nvPr/>
        </p:nvSpPr>
        <p:spPr>
          <a:xfrm>
            <a:off x="3784325" y="4221400"/>
            <a:ext cx="5922600" cy="1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</a:rPr>
              <a:t>Синтаксис</a:t>
            </a:r>
            <a:endParaRPr b="1" sz="210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</a:rPr>
              <a:t>&lt;button&gt;</a:t>
            </a:r>
            <a:r>
              <a:rPr lang="en-US" sz="2100">
                <a:solidFill>
                  <a:schemeClr val="lt1"/>
                </a:solidFill>
              </a:rPr>
              <a:t>...</a:t>
            </a:r>
            <a:r>
              <a:rPr b="1" lang="en-US" sz="2100">
                <a:solidFill>
                  <a:schemeClr val="lt1"/>
                </a:solidFill>
              </a:rPr>
              <a:t>&lt;/button&gt;</a:t>
            </a:r>
            <a:endParaRPr sz="210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Google Shape;181;g319b0f08e1d_1_73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g319b0f08e1d_1_73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g319b0f08e1d_1_73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" name="Google Shape;184;g319b0f08e1d_1_73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Форма. Textarea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319b0f08e1d_1_73"/>
          <p:cNvSpPr txBox="1"/>
          <p:nvPr/>
        </p:nvSpPr>
        <p:spPr>
          <a:xfrm>
            <a:off x="464000" y="1214900"/>
            <a:ext cx="1029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319b0f08e1d_1_73"/>
          <p:cNvSpPr txBox="1"/>
          <p:nvPr/>
        </p:nvSpPr>
        <p:spPr>
          <a:xfrm>
            <a:off x="538100" y="1214900"/>
            <a:ext cx="1001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319b0f08e1d_1_73"/>
          <p:cNvSpPr txBox="1"/>
          <p:nvPr/>
        </p:nvSpPr>
        <p:spPr>
          <a:xfrm>
            <a:off x="464000" y="1231850"/>
            <a:ext cx="10018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Поле </a:t>
            </a:r>
            <a:r>
              <a:rPr b="1" lang="en-US" sz="2800">
                <a:solidFill>
                  <a:schemeClr val="lt1"/>
                </a:solidFill>
              </a:rPr>
              <a:t>&lt;textarea&gt;</a:t>
            </a:r>
            <a:r>
              <a:rPr lang="en-US" sz="2800">
                <a:solidFill>
                  <a:schemeClr val="lt1"/>
                </a:solidFill>
              </a:rPr>
              <a:t> представляет собой элемент формы для создания области, в которую можно вводить несколько строк текста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88" name="Google Shape;188;g319b0f08e1d_1_73"/>
          <p:cNvSpPr txBox="1"/>
          <p:nvPr/>
        </p:nvSpPr>
        <p:spPr>
          <a:xfrm>
            <a:off x="2634425" y="3460525"/>
            <a:ext cx="6594300" cy="2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</a:rPr>
              <a:t>Синтаксис</a:t>
            </a:r>
            <a:endParaRPr b="1" sz="210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</a:rPr>
              <a:t>&lt;textarea атрибуты&gt;</a:t>
            </a:r>
            <a:endParaRPr sz="210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  текст</a:t>
            </a:r>
            <a:endParaRPr sz="210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</a:rPr>
              <a:t>&lt;/textarea&gt;</a:t>
            </a:r>
            <a:endParaRPr b="1" sz="210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g31cfcc96aa5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675" y="373825"/>
            <a:ext cx="6092200" cy="582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e9b7fbe54_0_0"/>
          <p:cNvSpPr txBox="1"/>
          <p:nvPr>
            <p:ph idx="4294967295" type="subTitle"/>
          </p:nvPr>
        </p:nvSpPr>
        <p:spPr>
          <a:xfrm>
            <a:off x="461424" y="827100"/>
            <a:ext cx="101187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3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  <a:endParaRPr b="1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g31e9b7fbe5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3400" y="1542025"/>
            <a:ext cx="6521900" cy="42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200631ff8_2_7"/>
          <p:cNvSpPr txBox="1"/>
          <p:nvPr>
            <p:ph idx="4294967295" type="subTitle"/>
          </p:nvPr>
        </p:nvSpPr>
        <p:spPr>
          <a:xfrm>
            <a:off x="461424" y="827100"/>
            <a:ext cx="101187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3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Полезные ссылки</a:t>
            </a:r>
            <a:endParaRPr b="1" i="0" sz="5200" u="none" cap="none" strike="noStrike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5" name="Google Shape;205;g31200631ff8_2_7"/>
          <p:cNvSpPr txBox="1"/>
          <p:nvPr/>
        </p:nvSpPr>
        <p:spPr>
          <a:xfrm>
            <a:off x="461425" y="1611925"/>
            <a:ext cx="79425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 sz="1200" u="sng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HTML Forms - W3Schools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US" sz="1200" u="sng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CSS first steps - Learn web development | MDN</a:t>
            </a:r>
            <a:r>
              <a:rPr lang="en-US" sz="1200">
                <a:solidFill>
                  <a:srgbClr val="1155CC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5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200631ff8_0_2"/>
          <p:cNvSpPr txBox="1"/>
          <p:nvPr>
            <p:ph idx="1" type="subTitle"/>
          </p:nvPr>
        </p:nvSpPr>
        <p:spPr>
          <a:xfrm>
            <a:off x="461424" y="827100"/>
            <a:ext cx="101187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en-US" sz="3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План занятия</a:t>
            </a:r>
            <a:endParaRPr b="1" sz="52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92" name="Google Shape;92;g31200631ff8_0_2"/>
          <p:cNvSpPr txBox="1"/>
          <p:nvPr/>
        </p:nvSpPr>
        <p:spPr>
          <a:xfrm>
            <a:off x="461425" y="1390549"/>
            <a:ext cx="91440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Формы</a:t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g31205d6a640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2725" y="1371175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31205d6a640_0_44"/>
          <p:cNvSpPr txBox="1"/>
          <p:nvPr/>
        </p:nvSpPr>
        <p:spPr>
          <a:xfrm>
            <a:off x="451325" y="1236800"/>
            <a:ext cx="9255300" cy="22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Создание форм с помощью &lt;form&gt;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Текстовые поля, пароли, email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Чекбоксы и радиокнопки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Выпадающие списки &lt;select&gt;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Текстовые области &lt;textarea&gt;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99" name="Google Shape;99;g31205d6a640_0_44"/>
          <p:cNvSpPr txBox="1"/>
          <p:nvPr/>
        </p:nvSpPr>
        <p:spPr>
          <a:xfrm>
            <a:off x="451325" y="451325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Форма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g31205d6a640_0_38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g31205d6a640_0_38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g31205d6a640_0_38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g31205d6a640_0_38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Теги. </a:t>
            </a:r>
            <a:r>
              <a:rPr lang="en-US" sz="3100">
                <a:solidFill>
                  <a:schemeClr val="lt1"/>
                </a:solidFill>
              </a:rPr>
              <a:t>Форма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31205d6a640_0_38"/>
          <p:cNvSpPr txBox="1"/>
          <p:nvPr/>
        </p:nvSpPr>
        <p:spPr>
          <a:xfrm>
            <a:off x="464000" y="1214900"/>
            <a:ext cx="1029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31205d6a640_0_38"/>
          <p:cNvSpPr txBox="1"/>
          <p:nvPr/>
        </p:nvSpPr>
        <p:spPr>
          <a:xfrm>
            <a:off x="538100" y="1214900"/>
            <a:ext cx="1001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31205d6a640_0_38"/>
          <p:cNvSpPr txBox="1"/>
          <p:nvPr/>
        </p:nvSpPr>
        <p:spPr>
          <a:xfrm>
            <a:off x="538100" y="1168825"/>
            <a:ext cx="10474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HTML-формы — это простые элементы управления HTML, которые применяются для сбора информации от посетителей веб-сайта. К ним относятся текстовые поля для ввода данных с клавиатуры, списки для выбора предопределенных данных, флажки для установки параметров и т. п. 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11" name="Google Shape;111;g31205d6a640_0_38"/>
          <p:cNvSpPr txBox="1"/>
          <p:nvPr/>
        </p:nvSpPr>
        <p:spPr>
          <a:xfrm>
            <a:off x="898401" y="3002932"/>
            <a:ext cx="45582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</a:rPr>
              <a:t>Синтаксис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&lt;form&gt;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g319b0f08e1d_1_2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g319b0f08e1d_1_2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g319b0f08e1d_1_2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g319b0f08e1d_1_2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Теги. </a:t>
            </a:r>
            <a:r>
              <a:rPr lang="en-US" sz="3100">
                <a:solidFill>
                  <a:schemeClr val="lt1"/>
                </a:solidFill>
              </a:rPr>
              <a:t>Форма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319b0f08e1d_1_2"/>
          <p:cNvSpPr txBox="1"/>
          <p:nvPr/>
        </p:nvSpPr>
        <p:spPr>
          <a:xfrm>
            <a:off x="464000" y="1214900"/>
            <a:ext cx="1029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319b0f08e1d_1_2"/>
          <p:cNvSpPr txBox="1"/>
          <p:nvPr/>
        </p:nvSpPr>
        <p:spPr>
          <a:xfrm>
            <a:off x="538100" y="1214900"/>
            <a:ext cx="1001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319b0f08e1d_1_2"/>
          <p:cNvSpPr txBox="1"/>
          <p:nvPr/>
        </p:nvSpPr>
        <p:spPr>
          <a:xfrm>
            <a:off x="538100" y="1168825"/>
            <a:ext cx="10474200" cy="4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50">
                <a:solidFill>
                  <a:schemeClr val="lt1"/>
                </a:solidFill>
              </a:rPr>
              <a:t>Атрибуты</a:t>
            </a:r>
            <a:endParaRPr b="1" sz="2050">
              <a:solidFill>
                <a:schemeClr val="lt1"/>
              </a:solidFill>
            </a:endParaRPr>
          </a:p>
          <a:p>
            <a:pPr indent="0" lvl="0" marL="2921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accept-charset</a:t>
            </a:r>
            <a:r>
              <a:rPr lang="en-US" sz="1700">
                <a:solidFill>
                  <a:schemeClr val="lt1"/>
                </a:solidFill>
              </a:rPr>
              <a:t>		Устанавливает кодировку, в которой сервер может принимать и обрабатывать </a:t>
            </a:r>
            <a:endParaRPr sz="1700">
              <a:solidFill>
                <a:schemeClr val="lt1"/>
              </a:solidFill>
            </a:endParaRPr>
          </a:p>
          <a:p>
            <a:pPr indent="165100" lvl="0" marL="2120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lt1"/>
                </a:solidFill>
              </a:rPr>
              <a:t>данные.</a:t>
            </a:r>
            <a:endParaRPr sz="1700">
              <a:solidFill>
                <a:schemeClr val="lt1"/>
              </a:solidFill>
            </a:endParaRPr>
          </a:p>
          <a:p>
            <a:pPr indent="0" lvl="0" marL="2921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action</a:t>
            </a:r>
            <a:r>
              <a:rPr lang="en-US" sz="1700">
                <a:solidFill>
                  <a:schemeClr val="lt1"/>
                </a:solidFill>
              </a:rPr>
              <a:t>				Адрес программы или документа, который обрабатывает данные формы.</a:t>
            </a:r>
            <a:endParaRPr sz="1700">
              <a:solidFill>
                <a:schemeClr val="lt1"/>
              </a:solidFill>
            </a:endParaRPr>
          </a:p>
          <a:p>
            <a:pPr indent="0" lvl="0" marL="2921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u="sng">
                <a:solidFill>
                  <a:schemeClr val="l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autocomplete</a:t>
            </a:r>
            <a:r>
              <a:rPr lang="en-US" sz="1700">
                <a:solidFill>
                  <a:schemeClr val="lt1"/>
                </a:solidFill>
              </a:rPr>
              <a:t>		Включает автозаполнение полей формы.</a:t>
            </a:r>
            <a:endParaRPr sz="1700">
              <a:solidFill>
                <a:schemeClr val="lt1"/>
              </a:solidFill>
            </a:endParaRPr>
          </a:p>
          <a:p>
            <a:pPr indent="0" lvl="0" marL="2921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u="sng">
                <a:solidFill>
                  <a:schemeClr val="l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enctype</a:t>
            </a:r>
            <a:r>
              <a:rPr lang="en-US" sz="1700">
                <a:solidFill>
                  <a:schemeClr val="lt1"/>
                </a:solidFill>
              </a:rPr>
              <a:t>			Способ кодирования данных формы.</a:t>
            </a:r>
            <a:endParaRPr sz="1700">
              <a:solidFill>
                <a:schemeClr val="lt1"/>
              </a:solidFill>
            </a:endParaRPr>
          </a:p>
          <a:p>
            <a:pPr indent="0" lvl="0" marL="2921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u="sng">
                <a:solidFill>
                  <a:schemeClr val="lt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method</a:t>
            </a:r>
            <a:r>
              <a:rPr lang="en-US" sz="1700">
                <a:solidFill>
                  <a:schemeClr val="lt1"/>
                </a:solidFill>
              </a:rPr>
              <a:t>			Метод протокола HTTP.</a:t>
            </a:r>
            <a:endParaRPr sz="1700">
              <a:solidFill>
                <a:schemeClr val="lt1"/>
              </a:solidFill>
            </a:endParaRPr>
          </a:p>
          <a:p>
            <a:pPr indent="0" lvl="0" marL="2921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u="sng">
                <a:solidFill>
                  <a:schemeClr val="lt1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name</a:t>
            </a:r>
            <a:r>
              <a:rPr lang="en-US" sz="1700">
                <a:solidFill>
                  <a:schemeClr val="lt1"/>
                </a:solidFill>
              </a:rPr>
              <a:t>				Имя формы.</a:t>
            </a:r>
            <a:endParaRPr sz="1700">
              <a:solidFill>
                <a:schemeClr val="lt1"/>
              </a:solidFill>
            </a:endParaRPr>
          </a:p>
          <a:p>
            <a:pPr indent="0" lvl="0" marL="2921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u="sng">
                <a:solidFill>
                  <a:schemeClr val="lt1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novalidate</a:t>
            </a:r>
            <a:r>
              <a:rPr lang="en-US" sz="1700">
                <a:solidFill>
                  <a:schemeClr val="lt1"/>
                </a:solidFill>
              </a:rPr>
              <a:t>			Отменяет встроенную проверку данных формы на корректность ввода.</a:t>
            </a:r>
            <a:endParaRPr sz="1700">
              <a:solidFill>
                <a:schemeClr val="lt1"/>
              </a:solidFill>
            </a:endParaRPr>
          </a:p>
          <a:p>
            <a:pPr indent="0" lvl="0" marL="2921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u="sng">
                <a:solidFill>
                  <a:schemeClr val="lt1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target</a:t>
            </a:r>
            <a:r>
              <a:rPr lang="en-US" sz="1700">
                <a:solidFill>
                  <a:schemeClr val="lt1"/>
                </a:solidFill>
              </a:rPr>
              <a:t>				Имя окна или фрейма, куда обработчик будет загружать возвращаемый </a:t>
            </a:r>
            <a:endParaRPr sz="1700">
              <a:solidFill>
                <a:schemeClr val="lt1"/>
              </a:solidFill>
            </a:endParaRPr>
          </a:p>
          <a:p>
            <a:pPr indent="165100" lvl="0" marL="212090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lt1"/>
                </a:solidFill>
              </a:rPr>
              <a:t>результат.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Google Shape;127;g319b0f08e1d_1_13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g319b0f08e1d_1_13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g319b0f08e1d_1_13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" name="Google Shape;130;g319b0f08e1d_1_13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Теги. </a:t>
            </a:r>
            <a:r>
              <a:rPr lang="en-US" sz="3100">
                <a:solidFill>
                  <a:schemeClr val="lt1"/>
                </a:solidFill>
              </a:rPr>
              <a:t>Input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319b0f08e1d_1_13"/>
          <p:cNvSpPr txBox="1"/>
          <p:nvPr/>
        </p:nvSpPr>
        <p:spPr>
          <a:xfrm>
            <a:off x="464000" y="1214900"/>
            <a:ext cx="1029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319b0f08e1d_1_13"/>
          <p:cNvSpPr txBox="1"/>
          <p:nvPr/>
        </p:nvSpPr>
        <p:spPr>
          <a:xfrm>
            <a:off x="538100" y="1214900"/>
            <a:ext cx="1001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319b0f08e1d_1_13"/>
          <p:cNvSpPr txBox="1"/>
          <p:nvPr/>
        </p:nvSpPr>
        <p:spPr>
          <a:xfrm>
            <a:off x="464000" y="1214900"/>
            <a:ext cx="106311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Тег </a:t>
            </a:r>
            <a:r>
              <a:rPr b="1"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&lt;input&gt;</a:t>
            </a:r>
            <a:r>
              <a:rPr lang="en-US" sz="2000">
                <a:solidFill>
                  <a:schemeClr val="lt1"/>
                </a:solidFill>
              </a:rPr>
              <a:t> является одним из разносторонних элементов формы и позволяет создавать разные элементы интерфейса и обеспечить взаимодействие с пользователем. Главным образом </a:t>
            </a:r>
            <a:r>
              <a:rPr b="1"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&lt;input&gt;</a:t>
            </a:r>
            <a:r>
              <a:rPr lang="en-US" sz="2000">
                <a:solidFill>
                  <a:schemeClr val="lt1"/>
                </a:solidFill>
              </a:rPr>
              <a:t> предназначен для создания текстовых полей, различных кнопок, переключателей и флажков. </a:t>
            </a:r>
            <a:endParaRPr sz="3300">
              <a:solidFill>
                <a:schemeClr val="lt1"/>
              </a:solidFill>
            </a:endParaRPr>
          </a:p>
        </p:txBody>
      </p:sp>
      <p:sp>
        <p:nvSpPr>
          <p:cNvPr id="134" name="Google Shape;134;g319b0f08e1d_1_13"/>
          <p:cNvSpPr txBox="1"/>
          <p:nvPr/>
        </p:nvSpPr>
        <p:spPr>
          <a:xfrm>
            <a:off x="538100" y="3688875"/>
            <a:ext cx="10631100" cy="10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chemeClr val="lt1"/>
                </a:solidFill>
              </a:rPr>
              <a:t>Синтаксис</a:t>
            </a:r>
            <a:endParaRPr b="1" sz="205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n-US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en-US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type="button|checkbox|file|hidden|image|password|radio|reset|submit|text"</a:t>
            </a:r>
            <a:r>
              <a:rPr b="1" lang="en-US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g319b0f08e1d_1_26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g319b0f08e1d_1_26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g319b0f08e1d_1_26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g319b0f08e1d_1_26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Теги. </a:t>
            </a:r>
            <a:r>
              <a:rPr lang="en-US" sz="3100">
                <a:solidFill>
                  <a:schemeClr val="lt1"/>
                </a:solidFill>
              </a:rPr>
              <a:t>Input</a:t>
            </a:r>
            <a:endParaRPr sz="3100">
              <a:solidFill>
                <a:schemeClr val="lt1"/>
              </a:solidFill>
            </a:endParaRPr>
          </a:p>
        </p:txBody>
      </p:sp>
      <p:pic>
        <p:nvPicPr>
          <p:cNvPr id="143" name="Google Shape;143;g319b0f08e1d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325" y="1225825"/>
            <a:ext cx="11336999" cy="33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148;g319b0f08e1d_1_37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g319b0f08e1d_1_37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g319b0f08e1d_1_37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" name="Google Shape;151;g319b0f08e1d_1_37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Теги. </a:t>
            </a:r>
            <a:r>
              <a:rPr lang="en-US" sz="3100">
                <a:solidFill>
                  <a:schemeClr val="lt1"/>
                </a:solidFill>
              </a:rPr>
              <a:t>Input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319b0f08e1d_1_37"/>
          <p:cNvSpPr txBox="1"/>
          <p:nvPr/>
        </p:nvSpPr>
        <p:spPr>
          <a:xfrm>
            <a:off x="538100" y="1214900"/>
            <a:ext cx="1001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g319b0f08e1d_1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7750"/>
            <a:ext cx="11903351" cy="40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g319b0f08e1d_1_48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g319b0f08e1d_1_48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g319b0f08e1d_1_48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g319b0f08e1d_1_48"/>
          <p:cNvSpPr txBox="1"/>
          <p:nvPr/>
        </p:nvSpPr>
        <p:spPr>
          <a:xfrm>
            <a:off x="464000" y="5062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Теги. </a:t>
            </a:r>
            <a:r>
              <a:rPr lang="en-US" sz="3100">
                <a:solidFill>
                  <a:schemeClr val="lt1"/>
                </a:solidFill>
              </a:rPr>
              <a:t>Select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319b0f08e1d_1_48"/>
          <p:cNvSpPr txBox="1"/>
          <p:nvPr/>
        </p:nvSpPr>
        <p:spPr>
          <a:xfrm>
            <a:off x="464000" y="1214900"/>
            <a:ext cx="1029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319b0f08e1d_1_48"/>
          <p:cNvSpPr txBox="1"/>
          <p:nvPr/>
        </p:nvSpPr>
        <p:spPr>
          <a:xfrm>
            <a:off x="538100" y="1214900"/>
            <a:ext cx="1001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319b0f08e1d_1_48"/>
          <p:cNvSpPr txBox="1"/>
          <p:nvPr/>
        </p:nvSpPr>
        <p:spPr>
          <a:xfrm>
            <a:off x="538100" y="1168050"/>
            <a:ext cx="102918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Тег </a:t>
            </a:r>
            <a:r>
              <a:rPr b="1"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&lt;select&gt;</a:t>
            </a:r>
            <a:r>
              <a:rPr lang="en-US" sz="2000">
                <a:solidFill>
                  <a:schemeClr val="lt1"/>
                </a:solidFill>
              </a:rPr>
              <a:t> позволяет создать элемент интерфейса в виде раскрывающегося списка, а также список с одним или множественным выбором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65" name="Google Shape;165;g319b0f08e1d_1_48"/>
          <p:cNvSpPr txBox="1"/>
          <p:nvPr/>
        </p:nvSpPr>
        <p:spPr>
          <a:xfrm>
            <a:off x="2392500" y="2828600"/>
            <a:ext cx="42375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1750">
                <a:solidFill>
                  <a:schemeClr val="lt1"/>
                </a:solidFill>
              </a:rPr>
              <a:t>Синтаксис</a:t>
            </a:r>
            <a:endParaRPr b="1" sz="175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&lt;select&gt;</a:t>
            </a:r>
            <a:endParaRPr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&lt;option&gt;</a:t>
            </a:r>
            <a:r>
              <a:rPr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Пункт 1</a:t>
            </a: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&lt;/option&gt;</a:t>
            </a:r>
            <a:endParaRPr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&lt;option&gt;</a:t>
            </a:r>
            <a:r>
              <a:rPr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Пункт 2</a:t>
            </a: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&lt;/option&gt;</a:t>
            </a:r>
            <a:endParaRPr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-US" sz="13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&lt;/select&gt;</a:t>
            </a:r>
            <a:endParaRPr sz="13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2022-04-04T15:39:50Z</dcterms:created>
  <dc:creator>Aneliya</dc:creator>
</cp:coreProperties>
</file>