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6858000" cx="12192000"/>
  <p:notesSz cx="6858000" cy="9144000"/>
  <p:embeddedFontLst>
    <p:embeddedFont>
      <p:font typeface="Roboto"/>
      <p:regular r:id="rId21"/>
      <p:bold r:id="rId22"/>
      <p:italic r:id="rId23"/>
      <p:boldItalic r:id="rId24"/>
    </p:embeddedFont>
    <p:embeddedFont>
      <p:font typeface="Arimo"/>
      <p:regular r:id="rId25"/>
      <p:bold r:id="rId26"/>
      <p:italic r:id="rId27"/>
      <p:boldItalic r:id="rId28"/>
    </p:embeddedFont>
    <p:embeddedFont>
      <p:font typeface="Roboto Mon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3" roundtripDataSignature="AMtx7mh9UUNm1jk90U3PEO4ZDuDAhMdSs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Arimo-bold.fntdata"/><Relationship Id="rId25" Type="http://schemas.openxmlformats.org/officeDocument/2006/relationships/font" Target="fonts/Arimo-regular.fntdata"/><Relationship Id="rId28" Type="http://schemas.openxmlformats.org/officeDocument/2006/relationships/font" Target="fonts/Arimo-boldItalic.fntdata"/><Relationship Id="rId27" Type="http://schemas.openxmlformats.org/officeDocument/2006/relationships/font" Target="fonts/Arim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Mon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Mono-italic.fntdata"/><Relationship Id="rId30" Type="http://schemas.openxmlformats.org/officeDocument/2006/relationships/font" Target="fonts/RobotoMono-bold.fntdata"/><Relationship Id="rId11" Type="http://schemas.openxmlformats.org/officeDocument/2006/relationships/slide" Target="slides/slide7.xml"/><Relationship Id="rId33" Type="http://customschemas.google.com/relationships/presentationmetadata" Target="metadata"/><Relationship Id="rId10" Type="http://schemas.openxmlformats.org/officeDocument/2006/relationships/slide" Target="slides/slide6.xml"/><Relationship Id="rId32" Type="http://schemas.openxmlformats.org/officeDocument/2006/relationships/font" Target="fonts/RobotoMono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1205d6a640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8" name="Google Shape;138;g31205d6a640_0_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1205d6a640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7" name="Google Shape;147;g31205d6a640_0_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1205d6a640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6" name="Google Shape;156;g31205d6a640_0_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1205d6a64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5" name="Google Shape;165;g31205d6a640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1200631ff8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0" name="Google Shape;170;g31200631ff8_2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1205d6a640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6" name="Google Shape;176;g31205d6a640_0_1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1200631ff8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2" name="Google Shape;182;g31200631ff8_2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1200631ff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9" name="Google Shape;89;g31200631ff8_0_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1205d6a64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5" name="Google Shape;95;g31205d6a640_0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1200631ff8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1" name="Google Shape;101;g31200631ff8_0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1205d6a640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6" name="Google Shape;106;g31205d6a640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1205d6a64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1" name="Google Shape;111;g31205d6a640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1205d6a64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7" name="Google Shape;117;g31205d6a640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1205d6a640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2" name="Google Shape;122;g31205d6a640_0_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1205d6a640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9" name="Google Shape;129;g31205d6a640_0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20" name="Google Shape;20;p1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1" name="Google Shape;2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4" name="Google Shape;44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1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1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4" name="Google Shape;64;p1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ww.it-academy.by/course/front-end-developer/fd1-razrabotka-veb-saytov-s-ispolzovaniem-html-css-i-javascript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eveloper.mozilla.org/ru/docs/Learn/HTML/Introduction_to_HTML" TargetMode="External"/><Relationship Id="rId4" Type="http://schemas.openxmlformats.org/officeDocument/2006/relationships/hyperlink" Target="https://git-scm.com/book/ru/v2/%D0%92%D0%B5%D1%82%D0%B2%D0%BB%D0%B5%D0%BD%D0%B8%D0%B5-%D0%B2-Git-%D0%92%D0%B5%D1%82%D0%BA%D0%B8-%D0%B2-Nutshel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idx="1" type="subTitle"/>
          </p:nvPr>
        </p:nvSpPr>
        <p:spPr>
          <a:xfrm>
            <a:off x="451650" y="1608625"/>
            <a:ext cx="9005100" cy="10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b="1" lang="en-US" sz="3100">
                <a:solidFill>
                  <a:schemeClr val="hlink"/>
                </a:solidFill>
                <a:highlight>
                  <a:srgbClr val="F0F0F0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Разработка веб-сайтов с использованием HTML, CSS и JavaScript</a:t>
            </a:r>
            <a:endParaRPr b="1" sz="5200"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451660" y="3428999"/>
            <a:ext cx="9144000" cy="521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Тренер: Гасилов Михаил</a:t>
            </a:r>
            <a:endParaRPr b="0" i="0" sz="2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451660" y="3950074"/>
            <a:ext cx="9144000" cy="5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Занятие </a:t>
            </a:r>
            <a:r>
              <a:rPr lang="en-US"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2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Google Shape;140;g31205d6a640_0_35"/>
          <p:cNvCxnSpPr/>
          <p:nvPr/>
        </p:nvCxnSpPr>
        <p:spPr>
          <a:xfrm>
            <a:off x="6694986" y="3933625"/>
            <a:ext cx="214500" cy="8568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1" name="Google Shape;141;g31205d6a640_0_35"/>
          <p:cNvCxnSpPr/>
          <p:nvPr/>
        </p:nvCxnSpPr>
        <p:spPr>
          <a:xfrm>
            <a:off x="7059842" y="3727574"/>
            <a:ext cx="394200" cy="525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2" name="Google Shape;142;g31205d6a640_0_35"/>
          <p:cNvCxnSpPr/>
          <p:nvPr/>
        </p:nvCxnSpPr>
        <p:spPr>
          <a:xfrm>
            <a:off x="7224089" y="3501963"/>
            <a:ext cx="752400" cy="4641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3" name="Google Shape;143;g31205d6a640_0_35"/>
          <p:cNvSpPr txBox="1"/>
          <p:nvPr/>
        </p:nvSpPr>
        <p:spPr>
          <a:xfrm>
            <a:off x="454225" y="444675"/>
            <a:ext cx="52608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Теги заголовка документа</a:t>
            </a:r>
            <a:endParaRPr sz="31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4" name="Google Shape;144;g31205d6a640_0_35"/>
          <p:cNvSpPr txBox="1"/>
          <p:nvPr/>
        </p:nvSpPr>
        <p:spPr>
          <a:xfrm>
            <a:off x="454225" y="1289175"/>
            <a:ext cx="10575300" cy="53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</a:rPr>
              <a:t>&lt;title&gt;</a:t>
            </a:r>
            <a:endParaRPr b="1" sz="2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</a:rPr>
              <a:t>Используется для отображения строки текста в левом верхнем углу окна браузера, а также на вкладке. Такая строка сообщает пользователю название сайта и другую информацию, которую добавляет разработчик.</a:t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</a:rPr>
              <a:t>&lt;meta&gt;</a:t>
            </a:r>
            <a:endParaRPr b="1" sz="2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en-US" sz="2400">
                <a:solidFill>
                  <a:schemeClr val="lt1"/>
                </a:solidFill>
              </a:rPr>
              <a:t>Метатеги используются для хранения информации, предназначенной для браузеров и поисковых систем. Например, механизмы поисковых систем обращаются к метатегам для получения описания сайта, ключевых слов и других данных. Хотя тег </a:t>
            </a:r>
            <a:r>
              <a:rPr b="1" lang="en-US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&lt;meta&gt;</a:t>
            </a:r>
            <a:r>
              <a:rPr lang="en-US" sz="2400">
                <a:solidFill>
                  <a:schemeClr val="lt1"/>
                </a:solidFill>
              </a:rPr>
              <a:t> всего один, он имеет несколько атрибутов, поэтому к нему и применяется множественное число.</a:t>
            </a:r>
            <a:endParaRPr sz="2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9" name="Google Shape;149;g31205d6a640_0_38"/>
          <p:cNvCxnSpPr/>
          <p:nvPr/>
        </p:nvCxnSpPr>
        <p:spPr>
          <a:xfrm>
            <a:off x="6694986" y="3933625"/>
            <a:ext cx="214500" cy="8568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0" name="Google Shape;150;g31205d6a640_0_38"/>
          <p:cNvCxnSpPr/>
          <p:nvPr/>
        </p:nvCxnSpPr>
        <p:spPr>
          <a:xfrm>
            <a:off x="7059842" y="3727574"/>
            <a:ext cx="394200" cy="525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1" name="Google Shape;151;g31205d6a640_0_38"/>
          <p:cNvCxnSpPr/>
          <p:nvPr/>
        </p:nvCxnSpPr>
        <p:spPr>
          <a:xfrm>
            <a:off x="7224089" y="3501963"/>
            <a:ext cx="752400" cy="4641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2" name="Google Shape;152;g31205d6a640_0_38"/>
          <p:cNvSpPr txBox="1"/>
          <p:nvPr/>
        </p:nvSpPr>
        <p:spPr>
          <a:xfrm>
            <a:off x="464000" y="454450"/>
            <a:ext cx="5427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Теги. Блочные элементы</a:t>
            </a:r>
            <a:endParaRPr sz="31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3" name="Google Shape;153;g31205d6a640_0_38"/>
          <p:cNvSpPr txBox="1"/>
          <p:nvPr/>
        </p:nvSpPr>
        <p:spPr>
          <a:xfrm>
            <a:off x="464000" y="1214900"/>
            <a:ext cx="10291800" cy="54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-US" sz="1850">
                <a:solidFill>
                  <a:schemeClr val="lt1"/>
                </a:solidFill>
              </a:rPr>
              <a:t>&lt;blockquote&gt;</a:t>
            </a:r>
            <a:endParaRPr b="1" sz="185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</a:rPr>
              <a:t>Предназначен для выделения длинных цитат внутри документа. Текст, обозначенный этим тегом, традиционно отображается как выровненный блок с отступами слева и справа (примерно по 40 пикселов), а также с пустым пространством сверху и снизу.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-US" sz="1850">
                <a:solidFill>
                  <a:schemeClr val="lt1"/>
                </a:solidFill>
              </a:rPr>
              <a:t>&lt;div&gt;</a:t>
            </a:r>
            <a:endParaRPr b="1" sz="185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</a:rPr>
              <a:t>Тег </a:t>
            </a:r>
            <a:r>
              <a:rPr b="1" lang="en-US" sz="1500">
                <a:solidFill>
                  <a:schemeClr val="lt1"/>
                </a:solidFill>
              </a:rPr>
              <a:t>&lt;div&gt;</a:t>
            </a:r>
            <a:r>
              <a:rPr lang="en-US" sz="1500">
                <a:solidFill>
                  <a:schemeClr val="lt1"/>
                </a:solidFill>
              </a:rPr>
              <a:t> относится к универсальным блочным контейнерам и применяется в тех случаях, где нужны блочные элементы без дополнительных свойств. Также с помощью тега </a:t>
            </a:r>
            <a:r>
              <a:rPr b="1" lang="en-US" sz="1500">
                <a:solidFill>
                  <a:schemeClr val="lt1"/>
                </a:solidFill>
              </a:rPr>
              <a:t>&lt;div&gt;</a:t>
            </a:r>
            <a:r>
              <a:rPr lang="en-US" sz="1500">
                <a:solidFill>
                  <a:schemeClr val="lt1"/>
                </a:solidFill>
              </a:rPr>
              <a:t> можно выравнивать текст внутри этого контейнера с помощью атрибута align.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-US" sz="1850">
                <a:solidFill>
                  <a:schemeClr val="lt1"/>
                </a:solidFill>
              </a:rPr>
              <a:t>&lt;h1&gt;,...,&lt;h6&gt;</a:t>
            </a:r>
            <a:endParaRPr b="1" sz="185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</a:rPr>
              <a:t>Эта группа тегов определяет текстовые заголовки разного уровня, которые показывают относительную важность секции, расположенной после заголовка.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-US" sz="1850">
                <a:solidFill>
                  <a:schemeClr val="lt1"/>
                </a:solidFill>
              </a:rPr>
              <a:t>&lt;hr&gt;</a:t>
            </a:r>
            <a:endParaRPr b="1" sz="185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</a:rPr>
              <a:t>Рисует горизонтальную линию, которая по своему виду зависит от используемых атрибутов. Линия всегда начинается с новой строки, а после нее все элементы отображаются на следующей строке.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-US" sz="1850">
                <a:solidFill>
                  <a:schemeClr val="lt1"/>
                </a:solidFill>
              </a:rPr>
              <a:t>&lt;p&gt;</a:t>
            </a:r>
            <a:endParaRPr b="1" sz="185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</a:rPr>
              <a:t>Определяет параграф (абзац) текста.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-US" sz="1850">
                <a:solidFill>
                  <a:schemeClr val="lt1"/>
                </a:solidFill>
              </a:rPr>
              <a:t>&lt;pre&gt;</a:t>
            </a:r>
            <a:endParaRPr b="1" sz="185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1500">
                <a:solidFill>
                  <a:schemeClr val="lt1"/>
                </a:solidFill>
              </a:rPr>
              <a:t>Задает блок предварительно форматированного текста. Такой текст отображается обычно моноширинным шрифтом и со всеми пробелами между словами. В HTML любое количество пробелов идущих в коде подряд на веб-странице показывается как один. Тег </a:t>
            </a:r>
            <a:r>
              <a:rPr b="1" lang="en-US" sz="1500">
                <a:solidFill>
                  <a:schemeClr val="lt1"/>
                </a:solidFill>
              </a:rPr>
              <a:t>&lt;pre&gt;</a:t>
            </a:r>
            <a:r>
              <a:rPr lang="en-US" sz="1500">
                <a:solidFill>
                  <a:schemeClr val="lt1"/>
                </a:solidFill>
              </a:rPr>
              <a:t> позволяет обойти эту особенность и отображать текст как требуется разработчику.</a:t>
            </a:r>
            <a:endParaRPr sz="21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8" name="Google Shape;158;g31205d6a640_0_41"/>
          <p:cNvCxnSpPr/>
          <p:nvPr/>
        </p:nvCxnSpPr>
        <p:spPr>
          <a:xfrm>
            <a:off x="6694986" y="3933625"/>
            <a:ext cx="214500" cy="8568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9" name="Google Shape;159;g31205d6a640_0_41"/>
          <p:cNvCxnSpPr/>
          <p:nvPr/>
        </p:nvCxnSpPr>
        <p:spPr>
          <a:xfrm>
            <a:off x="7059842" y="3727574"/>
            <a:ext cx="394200" cy="525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0" name="Google Shape;160;g31205d6a640_0_41"/>
          <p:cNvCxnSpPr/>
          <p:nvPr/>
        </p:nvCxnSpPr>
        <p:spPr>
          <a:xfrm>
            <a:off x="7224089" y="3501963"/>
            <a:ext cx="752400" cy="4641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1" name="Google Shape;161;g31205d6a640_0_41"/>
          <p:cNvSpPr txBox="1"/>
          <p:nvPr/>
        </p:nvSpPr>
        <p:spPr>
          <a:xfrm>
            <a:off x="454225" y="464200"/>
            <a:ext cx="59154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Теги. Строчные элементы</a:t>
            </a:r>
            <a:endParaRPr sz="31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2" name="Google Shape;162;g31205d6a640_0_41"/>
          <p:cNvSpPr txBox="1"/>
          <p:nvPr/>
        </p:nvSpPr>
        <p:spPr>
          <a:xfrm>
            <a:off x="454225" y="1214900"/>
            <a:ext cx="10506900" cy="55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-US" sz="2250">
                <a:solidFill>
                  <a:schemeClr val="lt1"/>
                </a:solidFill>
              </a:rPr>
              <a:t>&lt;small&gt;</a:t>
            </a:r>
            <a:endParaRPr b="1" sz="225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lt1"/>
                </a:solidFill>
              </a:rPr>
              <a:t>Тег </a:t>
            </a:r>
            <a:r>
              <a:rPr b="1" lang="en-US" sz="1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&lt;small&gt;</a:t>
            </a:r>
            <a:r>
              <a:rPr lang="en-US" sz="1900">
                <a:solidFill>
                  <a:schemeClr val="lt1"/>
                </a:solidFill>
              </a:rPr>
              <a:t> уменьшает размер шрифта на единицу по сравнению с обычным текстом. По своему действию похож на тег </a:t>
            </a:r>
            <a:r>
              <a:rPr b="1" lang="en-US" sz="1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&lt;big&gt;</a:t>
            </a:r>
            <a:r>
              <a:rPr lang="en-US" sz="1900">
                <a:solidFill>
                  <a:schemeClr val="lt1"/>
                </a:solidFill>
              </a:rPr>
              <a:t>, но действует с точностью до наоборот.</a:t>
            </a:r>
            <a:endParaRPr sz="19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-US" sz="2250">
                <a:solidFill>
                  <a:schemeClr val="lt1"/>
                </a:solidFill>
              </a:rPr>
              <a:t>&lt;span&gt;</a:t>
            </a:r>
            <a:endParaRPr b="1" sz="225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lt1"/>
                </a:solidFill>
              </a:rPr>
              <a:t>Универсальный тег, предназначенный для определения строчного элемента внутри документа.</a:t>
            </a:r>
            <a:endParaRPr sz="19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-US" sz="2250">
                <a:solidFill>
                  <a:schemeClr val="lt1"/>
                </a:solidFill>
              </a:rPr>
              <a:t>&lt;strong&gt;</a:t>
            </a:r>
            <a:endParaRPr b="1" sz="225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lt1"/>
                </a:solidFill>
              </a:rPr>
              <a:t>Тег </a:t>
            </a:r>
            <a:r>
              <a:rPr b="1" lang="en-US" sz="1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&lt;strong&gt;</a:t>
            </a:r>
            <a:r>
              <a:rPr lang="en-US" sz="1900">
                <a:solidFill>
                  <a:schemeClr val="lt1"/>
                </a:solidFill>
              </a:rPr>
              <a:t> предназначен для акцентирования текста. Браузеры отображают такой текст жирным начертанием.</a:t>
            </a:r>
            <a:endParaRPr sz="1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2050"/>
              <a:buFont typeface="Arial"/>
              <a:buNone/>
            </a:pPr>
            <a:r>
              <a:rPr b="1" lang="en-US" sz="1950">
                <a:solidFill>
                  <a:schemeClr val="lt1"/>
                </a:solidFill>
              </a:rPr>
              <a:t>&lt;b&gt;</a:t>
            </a:r>
            <a:endParaRPr b="1" sz="195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lang="en-US" sz="1600">
                <a:solidFill>
                  <a:schemeClr val="lt1"/>
                </a:solidFill>
              </a:rPr>
              <a:t>Определяет жирное начертание шрифта.</a:t>
            </a:r>
            <a:endParaRPr sz="19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-US" sz="2250">
                <a:solidFill>
                  <a:schemeClr val="lt1"/>
                </a:solidFill>
              </a:rPr>
              <a:t>&lt;sub&gt;</a:t>
            </a:r>
            <a:endParaRPr b="1" sz="225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lt1"/>
                </a:solidFill>
              </a:rPr>
              <a:t>Отображает шрифт в виде нижнего индекса. Текст при этом располагается ниже базовой линии остальных символов строки и уменьшенного размера — H</a:t>
            </a:r>
            <a:r>
              <a:rPr baseline="-25000" lang="en-US" sz="1900">
                <a:solidFill>
                  <a:schemeClr val="lt1"/>
                </a:solidFill>
              </a:rPr>
              <a:t>2</a:t>
            </a:r>
            <a:r>
              <a:rPr lang="en-US" sz="1900">
                <a:solidFill>
                  <a:schemeClr val="lt1"/>
                </a:solidFill>
              </a:rPr>
              <a:t>O.</a:t>
            </a:r>
            <a:endParaRPr sz="19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-US" sz="2250">
                <a:solidFill>
                  <a:schemeClr val="lt1"/>
                </a:solidFill>
              </a:rPr>
              <a:t>&lt;sup&gt;</a:t>
            </a:r>
            <a:endParaRPr b="1" sz="225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1900">
                <a:solidFill>
                  <a:schemeClr val="lt1"/>
                </a:solidFill>
              </a:rPr>
              <a:t>Отображает шрифт в виде верхнего индекса. По своему действию похож на </a:t>
            </a:r>
            <a:r>
              <a:rPr b="1" lang="en-US" sz="1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&lt;sub&gt;</a:t>
            </a:r>
            <a:r>
              <a:rPr lang="en-US" sz="1900">
                <a:solidFill>
                  <a:schemeClr val="lt1"/>
                </a:solidFill>
              </a:rPr>
              <a:t>, но текст отображается выше базовой линии текста — м</a:t>
            </a:r>
            <a:r>
              <a:rPr baseline="30000" lang="en-US" sz="1900">
                <a:solidFill>
                  <a:schemeClr val="lt1"/>
                </a:solidFill>
              </a:rPr>
              <a:t>2</a:t>
            </a:r>
            <a:r>
              <a:rPr lang="en-US" sz="1900">
                <a:solidFill>
                  <a:schemeClr val="lt1"/>
                </a:solidFill>
              </a:rPr>
              <a:t>.</a:t>
            </a:r>
            <a:endParaRPr sz="2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g31205d6a640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0" y="2157413"/>
            <a:ext cx="6096000" cy="254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1200631ff8_2_17"/>
          <p:cNvSpPr txBox="1"/>
          <p:nvPr>
            <p:ph idx="4294967295" type="subTitle"/>
          </p:nvPr>
        </p:nvSpPr>
        <p:spPr>
          <a:xfrm>
            <a:off x="461424" y="827100"/>
            <a:ext cx="10118700" cy="5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1" i="0" lang="en-US" sz="3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Домашнее задание</a:t>
            </a:r>
            <a:endParaRPr b="1" i="0" sz="3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g31200631ff8_2_17"/>
          <p:cNvSpPr txBox="1"/>
          <p:nvPr/>
        </p:nvSpPr>
        <p:spPr>
          <a:xfrm>
            <a:off x="461425" y="1719400"/>
            <a:ext cx="10599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lt1"/>
                </a:solidFill>
              </a:rPr>
              <a:t>Сверстать html страничку и открыть ПР для проверки</a:t>
            </a:r>
            <a:endParaRPr i="0" sz="2800" u="none" cap="none" strike="noStrike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1205d6a640_0_140"/>
          <p:cNvSpPr txBox="1"/>
          <p:nvPr>
            <p:ph idx="4294967295" type="subTitle"/>
          </p:nvPr>
        </p:nvSpPr>
        <p:spPr>
          <a:xfrm>
            <a:off x="461424" y="827100"/>
            <a:ext cx="10118700" cy="5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1" i="0" lang="en-US" sz="3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Домашнее задание</a:t>
            </a:r>
            <a:endParaRPr b="1" i="0" sz="5200" u="none" cap="none" strike="noStrike"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pic>
        <p:nvPicPr>
          <p:cNvPr id="179" name="Google Shape;179;g31205d6a640_0_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425" y="1615325"/>
            <a:ext cx="9520424" cy="4695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1200631ff8_2_7"/>
          <p:cNvSpPr txBox="1"/>
          <p:nvPr>
            <p:ph idx="4294967295" type="subTitle"/>
          </p:nvPr>
        </p:nvSpPr>
        <p:spPr>
          <a:xfrm>
            <a:off x="461424" y="827100"/>
            <a:ext cx="10118700" cy="5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1" i="0" lang="en-US" sz="3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Полезные ссылки</a:t>
            </a:r>
            <a:endParaRPr b="1" i="0" sz="5200" u="none" cap="none" strike="noStrike"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85" name="Google Shape;185;g31200631ff8_2_7"/>
          <p:cNvSpPr txBox="1"/>
          <p:nvPr/>
        </p:nvSpPr>
        <p:spPr>
          <a:xfrm>
            <a:off x="461425" y="1611925"/>
            <a:ext cx="7942500" cy="11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Основы HTML</a:t>
            </a:r>
            <a:endParaRPr sz="2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Ветвление в Git</a:t>
            </a:r>
            <a:endParaRPr sz="2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1200631ff8_0_2"/>
          <p:cNvSpPr txBox="1"/>
          <p:nvPr>
            <p:ph idx="1" type="subTitle"/>
          </p:nvPr>
        </p:nvSpPr>
        <p:spPr>
          <a:xfrm>
            <a:off x="461424" y="827100"/>
            <a:ext cx="10118700" cy="5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b="1" lang="en-US" sz="3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План занятия</a:t>
            </a:r>
            <a:endParaRPr b="1" sz="5200"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92" name="Google Shape;92;g31200631ff8_0_2"/>
          <p:cNvSpPr txBox="1"/>
          <p:nvPr/>
        </p:nvSpPr>
        <p:spPr>
          <a:xfrm>
            <a:off x="461425" y="1390549"/>
            <a:ext cx="9144000" cy="42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"/>
              <a:buChar char="●"/>
            </a:pPr>
            <a:r>
              <a:rPr lang="en-US"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VS Code</a:t>
            </a:r>
            <a:endParaRPr sz="2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"/>
              <a:buChar char="●"/>
            </a:pPr>
            <a:r>
              <a:rPr lang="en-US"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Структура HTML-документа</a:t>
            </a:r>
            <a:endParaRPr sz="2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"/>
              <a:buChar char="●"/>
            </a:pPr>
            <a:r>
              <a:rPr lang="en-US"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Мета теги</a:t>
            </a:r>
            <a:endParaRPr sz="2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"/>
              <a:buChar char="●"/>
            </a:pPr>
            <a:r>
              <a:rPr lang="en-US"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Основные теги</a:t>
            </a:r>
            <a:endParaRPr sz="2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"/>
              <a:buChar char="●"/>
            </a:pPr>
            <a:r>
              <a:rPr lang="en-US"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Git. Создание и слияние веток</a:t>
            </a:r>
            <a:endParaRPr sz="2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"/>
              <a:buChar char="●"/>
            </a:pPr>
            <a:r>
              <a:rPr lang="en-US"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Git. Разрешение конфликтов</a:t>
            </a:r>
            <a:endParaRPr sz="2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1205d6a640_0_13"/>
          <p:cNvSpPr txBox="1"/>
          <p:nvPr/>
        </p:nvSpPr>
        <p:spPr>
          <a:xfrm>
            <a:off x="449400" y="449400"/>
            <a:ext cx="8010900" cy="55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AutoNum type="arabicPeriod"/>
            </a:pPr>
            <a:r>
              <a:rPr lang="en-US" sz="2800">
                <a:solidFill>
                  <a:schemeClr val="lt1"/>
                </a:solidFill>
              </a:rPr>
              <a:t>WebStorm</a:t>
            </a:r>
            <a:endParaRPr sz="2800">
              <a:solidFill>
                <a:schemeClr val="lt1"/>
              </a:solidFill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AutoNum type="arabicPeriod"/>
            </a:pPr>
            <a:r>
              <a:rPr lang="en-US" sz="2800">
                <a:solidFill>
                  <a:schemeClr val="lt1"/>
                </a:solidFill>
              </a:rPr>
              <a:t>PyCharm</a:t>
            </a:r>
            <a:endParaRPr sz="2800">
              <a:solidFill>
                <a:schemeClr val="lt1"/>
              </a:solidFill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AutoNum type="arabicPeriod"/>
            </a:pPr>
            <a:r>
              <a:rPr lang="en-US" sz="2800">
                <a:solidFill>
                  <a:schemeClr val="lt1"/>
                </a:solidFill>
              </a:rPr>
              <a:t>IntelliJ IDEA</a:t>
            </a:r>
            <a:endParaRPr sz="2800">
              <a:solidFill>
                <a:schemeClr val="lt1"/>
              </a:solidFill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AutoNum type="arabicPeriod"/>
            </a:pPr>
            <a:r>
              <a:rPr lang="en-US" sz="2800">
                <a:solidFill>
                  <a:schemeClr val="lt1"/>
                </a:solidFill>
              </a:rPr>
              <a:t>PhpStorm</a:t>
            </a:r>
            <a:endParaRPr sz="2800">
              <a:solidFill>
                <a:schemeClr val="lt1"/>
              </a:solidFill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AutoNum type="arabicPeriod"/>
            </a:pPr>
            <a:r>
              <a:rPr lang="en-US" sz="2800">
                <a:solidFill>
                  <a:schemeClr val="lt1"/>
                </a:solidFill>
              </a:rPr>
              <a:t>Visual Studio Code</a:t>
            </a:r>
            <a:endParaRPr sz="2800">
              <a:solidFill>
                <a:schemeClr val="lt1"/>
              </a:solidFill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AutoNum type="arabicPeriod"/>
            </a:pPr>
            <a:r>
              <a:rPr lang="en-US" sz="2800">
                <a:solidFill>
                  <a:schemeClr val="lt1"/>
                </a:solidFill>
              </a:rPr>
              <a:t>Visual Studio</a:t>
            </a:r>
            <a:endParaRPr sz="2800">
              <a:solidFill>
                <a:schemeClr val="lt1"/>
              </a:solidFill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AutoNum type="arabicPeriod"/>
            </a:pPr>
            <a:r>
              <a:rPr lang="en-US" sz="2800">
                <a:solidFill>
                  <a:schemeClr val="lt1"/>
                </a:solidFill>
              </a:rPr>
              <a:t>Sublime Text</a:t>
            </a:r>
            <a:endParaRPr sz="2800">
              <a:solidFill>
                <a:schemeClr val="lt1"/>
              </a:solidFill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AutoNum type="arabicPeriod"/>
            </a:pPr>
            <a:r>
              <a:rPr lang="en-US" sz="2800">
                <a:solidFill>
                  <a:schemeClr val="lt1"/>
                </a:solidFill>
              </a:rPr>
              <a:t>Eclipse</a:t>
            </a:r>
            <a:endParaRPr sz="2800">
              <a:solidFill>
                <a:schemeClr val="lt1"/>
              </a:solidFill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AutoNum type="arabicPeriod"/>
            </a:pPr>
            <a:r>
              <a:rPr lang="en-US" sz="2800">
                <a:solidFill>
                  <a:schemeClr val="lt1"/>
                </a:solidFill>
              </a:rPr>
              <a:t>Atom</a:t>
            </a:r>
            <a:endParaRPr sz="2800">
              <a:solidFill>
                <a:schemeClr val="lt1"/>
              </a:solidFill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AutoNum type="arabicPeriod"/>
            </a:pPr>
            <a:r>
              <a:rPr lang="en-US" sz="2800">
                <a:solidFill>
                  <a:schemeClr val="lt1"/>
                </a:solidFill>
              </a:rPr>
              <a:t>Apache NetBeans</a:t>
            </a:r>
            <a:endParaRPr sz="2800">
              <a:solidFill>
                <a:schemeClr val="lt1"/>
              </a:solidFill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AutoNum type="arabicPeriod"/>
            </a:pPr>
            <a:r>
              <a:rPr lang="en-US" sz="2800">
                <a:solidFill>
                  <a:schemeClr val="lt1"/>
                </a:solidFill>
              </a:rPr>
              <a:t>Vim</a:t>
            </a:r>
            <a:endParaRPr sz="2800">
              <a:solidFill>
                <a:schemeClr val="lt1"/>
              </a:solidFill>
            </a:endParaRPr>
          </a:p>
        </p:txBody>
      </p:sp>
      <p:pic>
        <p:nvPicPr>
          <p:cNvPr id="98" name="Google Shape;98;g31205d6a640_0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8925" y="449400"/>
            <a:ext cx="7006300" cy="440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g31200631ff8_0_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663" y="676275"/>
            <a:ext cx="10734675" cy="550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g31205d6a640_0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0961074" cy="615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1205d6a640_0_10"/>
          <p:cNvSpPr txBox="1"/>
          <p:nvPr/>
        </p:nvSpPr>
        <p:spPr>
          <a:xfrm>
            <a:off x="459150" y="459125"/>
            <a:ext cx="3000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&lt;meta&gt;</a:t>
            </a:r>
            <a:endParaRPr sz="3100">
              <a:solidFill>
                <a:schemeClr val="lt1"/>
              </a:solidFill>
            </a:endParaRPr>
          </a:p>
        </p:txBody>
      </p:sp>
      <p:sp>
        <p:nvSpPr>
          <p:cNvPr id="114" name="Google Shape;114;g31205d6a640_0_10"/>
          <p:cNvSpPr txBox="1"/>
          <p:nvPr/>
        </p:nvSpPr>
        <p:spPr>
          <a:xfrm>
            <a:off x="459150" y="1279750"/>
            <a:ext cx="9505500" cy="32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</a:rPr>
              <a:t>В теге </a:t>
            </a:r>
            <a:r>
              <a:rPr lang="en-US" sz="2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&lt;meta&gt;</a:t>
            </a:r>
            <a:r>
              <a:rPr lang="en-US" sz="2800">
                <a:solidFill>
                  <a:schemeClr val="lt1"/>
                </a:solidFill>
              </a:rPr>
              <a:t> хранится краткое описание страницы, ключевые слова и другие данные, которые могут понадобиться браузерам и поисковым системам.</a:t>
            </a:r>
            <a:endParaRPr sz="2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en-US" sz="2800">
                <a:solidFill>
                  <a:schemeClr val="lt1"/>
                </a:solidFill>
              </a:rPr>
              <a:t>Таких метатегов может быть любое количество. Все они размещаются внутри тега </a:t>
            </a:r>
            <a:r>
              <a:rPr lang="en-US" sz="2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&lt;head&gt;</a:t>
            </a:r>
            <a:r>
              <a:rPr lang="en-US" sz="2800">
                <a:solidFill>
                  <a:schemeClr val="lt1"/>
                </a:solidFill>
              </a:rPr>
              <a:t>, желательно в самом начале.</a:t>
            </a:r>
            <a:endParaRPr sz="2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1205d6a640_0_7"/>
          <p:cNvSpPr txBox="1"/>
          <p:nvPr/>
        </p:nvSpPr>
        <p:spPr>
          <a:xfrm>
            <a:off x="468900" y="449375"/>
            <a:ext cx="11723100" cy="46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&lt;head&gt;</a:t>
            </a:r>
            <a:endParaRPr sz="20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0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&lt;meta</a:t>
            </a:r>
            <a:r>
              <a:rPr lang="en-US" sz="2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charset</a:t>
            </a:r>
            <a:r>
              <a:rPr lang="en-US" sz="2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"UTF-8"</a:t>
            </a:r>
            <a:r>
              <a:rPr lang="en-US" sz="20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20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0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&lt;meta</a:t>
            </a:r>
            <a:r>
              <a:rPr lang="en-US" sz="2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-US" sz="2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"viewport"</a:t>
            </a:r>
            <a:r>
              <a:rPr lang="en-US" sz="2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content</a:t>
            </a:r>
            <a:r>
              <a:rPr lang="en-US" sz="2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"width=device-width, initial-scale=1.0,  </a:t>
            </a:r>
            <a:endParaRPr sz="2000">
              <a:solidFill>
                <a:srgbClr val="6A875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maximum-scale=2.0, user-scalable=yes"</a:t>
            </a:r>
            <a:r>
              <a:rPr lang="en-US" sz="20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20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0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&lt;meta</a:t>
            </a:r>
            <a:r>
              <a:rPr lang="en-US" sz="2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-US" sz="2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"author"</a:t>
            </a:r>
            <a:r>
              <a:rPr lang="en-US" sz="2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content</a:t>
            </a:r>
            <a:r>
              <a:rPr lang="en-US" sz="2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"Иван Петров"</a:t>
            </a:r>
            <a:r>
              <a:rPr lang="en-US" sz="20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20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0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&lt;meta</a:t>
            </a:r>
            <a:r>
              <a:rPr lang="en-US" sz="2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-US" sz="2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"keywords"</a:t>
            </a:r>
            <a:r>
              <a:rPr lang="en-US" sz="2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content</a:t>
            </a:r>
            <a:r>
              <a:rPr lang="en-US" sz="2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"ключевое слово 1, ключевое слово 2, </a:t>
            </a:r>
            <a:endParaRPr sz="2000">
              <a:solidFill>
                <a:srgbClr val="6A875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ключевое слово 3"</a:t>
            </a:r>
            <a:r>
              <a:rPr lang="en-US" sz="20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20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0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&lt;meta</a:t>
            </a:r>
            <a:r>
              <a:rPr lang="en-US" sz="2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-US" sz="2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"description"</a:t>
            </a:r>
            <a:r>
              <a:rPr lang="en-US" sz="2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content</a:t>
            </a:r>
            <a:r>
              <a:rPr lang="en-US" sz="2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"То, что будет показано в поисковике в </a:t>
            </a:r>
            <a:endParaRPr sz="2000">
              <a:solidFill>
                <a:srgbClr val="6A875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браузере"</a:t>
            </a:r>
            <a:r>
              <a:rPr lang="en-US" sz="20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20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0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&lt;meta</a:t>
            </a:r>
            <a:r>
              <a:rPr lang="en-US" sz="2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http-equiv</a:t>
            </a:r>
            <a:r>
              <a:rPr lang="en-US" sz="2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"refresh"</a:t>
            </a:r>
            <a:r>
              <a:rPr lang="en-US" sz="2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>
                <a:solidFill>
                  <a:srgbClr val="BABAB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content</a:t>
            </a:r>
            <a:r>
              <a:rPr lang="en-US" sz="2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"15;url=https://www.yandex.ru"</a:t>
            </a:r>
            <a:r>
              <a:rPr lang="en-US" sz="20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20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E8BF6A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&lt;/head&gt;</a:t>
            </a:r>
            <a:endParaRPr sz="2000">
              <a:solidFill>
                <a:srgbClr val="E8BF6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g31205d6a640_0_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12725" y="1371175"/>
            <a:ext cx="2143125" cy="21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g31205d6a640_0_44"/>
          <p:cNvSpPr txBox="1"/>
          <p:nvPr/>
        </p:nvSpPr>
        <p:spPr>
          <a:xfrm>
            <a:off x="451325" y="1236800"/>
            <a:ext cx="9255300" cy="4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</a:pPr>
            <a:r>
              <a:rPr lang="en-US" sz="2800">
                <a:solidFill>
                  <a:schemeClr val="lt1"/>
                </a:solidFill>
              </a:rPr>
              <a:t>теги верхнего уровня;</a:t>
            </a:r>
            <a:endParaRPr sz="2800">
              <a:solidFill>
                <a:schemeClr val="lt1"/>
              </a:solidFill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</a:pPr>
            <a:r>
              <a:rPr lang="en-US" sz="2800">
                <a:solidFill>
                  <a:schemeClr val="lt1"/>
                </a:solidFill>
              </a:rPr>
              <a:t>теги заголовка документа;</a:t>
            </a:r>
            <a:endParaRPr sz="2800">
              <a:solidFill>
                <a:schemeClr val="lt1"/>
              </a:solidFill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</a:pPr>
            <a:r>
              <a:rPr lang="en-US" sz="2800">
                <a:solidFill>
                  <a:schemeClr val="lt1"/>
                </a:solidFill>
              </a:rPr>
              <a:t>блочные элементы;</a:t>
            </a:r>
            <a:endParaRPr sz="2800">
              <a:solidFill>
                <a:schemeClr val="lt1"/>
              </a:solidFill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</a:pPr>
            <a:r>
              <a:rPr lang="en-US" sz="2800">
                <a:solidFill>
                  <a:schemeClr val="lt1"/>
                </a:solidFill>
              </a:rPr>
              <a:t>строчные элементы;</a:t>
            </a:r>
            <a:endParaRPr sz="2800">
              <a:solidFill>
                <a:schemeClr val="lt1"/>
              </a:solidFill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</a:pPr>
            <a:r>
              <a:rPr lang="en-US" sz="2800">
                <a:solidFill>
                  <a:schemeClr val="lt1"/>
                </a:solidFill>
              </a:rPr>
              <a:t>универсальные элементы;</a:t>
            </a:r>
            <a:endParaRPr sz="2800">
              <a:solidFill>
                <a:schemeClr val="lt1"/>
              </a:solidFill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</a:pPr>
            <a:r>
              <a:rPr lang="en-US" sz="2800">
                <a:solidFill>
                  <a:schemeClr val="lt1"/>
                </a:solidFill>
              </a:rPr>
              <a:t>списки;</a:t>
            </a:r>
            <a:endParaRPr sz="2800">
              <a:solidFill>
                <a:schemeClr val="lt1"/>
              </a:solidFill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</a:pPr>
            <a:r>
              <a:rPr lang="en-US" sz="2800">
                <a:solidFill>
                  <a:schemeClr val="lt1"/>
                </a:solidFill>
              </a:rPr>
              <a:t>таблицы;</a:t>
            </a:r>
            <a:endParaRPr sz="2800">
              <a:solidFill>
                <a:schemeClr val="lt1"/>
              </a:solidFill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</a:pPr>
            <a:r>
              <a:rPr lang="en-US" sz="2800">
                <a:solidFill>
                  <a:schemeClr val="lt1"/>
                </a:solidFill>
              </a:rPr>
              <a:t>фреймы.</a:t>
            </a:r>
            <a:endParaRPr sz="2800">
              <a:solidFill>
                <a:schemeClr val="lt1"/>
              </a:solidFill>
            </a:endParaRPr>
          </a:p>
        </p:txBody>
      </p:sp>
      <p:sp>
        <p:nvSpPr>
          <p:cNvPr id="126" name="Google Shape;126;g31205d6a640_0_44"/>
          <p:cNvSpPr txBox="1"/>
          <p:nvPr/>
        </p:nvSpPr>
        <p:spPr>
          <a:xfrm>
            <a:off x="451325" y="451325"/>
            <a:ext cx="3000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Теги</a:t>
            </a:r>
            <a:endParaRPr sz="31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1" name="Google Shape;131;g31205d6a640_0_27"/>
          <p:cNvCxnSpPr/>
          <p:nvPr/>
        </p:nvCxnSpPr>
        <p:spPr>
          <a:xfrm>
            <a:off x="6694986" y="3933625"/>
            <a:ext cx="214500" cy="8568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2" name="Google Shape;132;g31205d6a640_0_27"/>
          <p:cNvCxnSpPr/>
          <p:nvPr/>
        </p:nvCxnSpPr>
        <p:spPr>
          <a:xfrm>
            <a:off x="7059842" y="3727574"/>
            <a:ext cx="394200" cy="525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3" name="Google Shape;133;g31205d6a640_0_27"/>
          <p:cNvCxnSpPr/>
          <p:nvPr/>
        </p:nvCxnSpPr>
        <p:spPr>
          <a:xfrm>
            <a:off x="7224089" y="3501963"/>
            <a:ext cx="752400" cy="4641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4" name="Google Shape;134;g31205d6a640_0_27"/>
          <p:cNvSpPr txBox="1"/>
          <p:nvPr/>
        </p:nvSpPr>
        <p:spPr>
          <a:xfrm>
            <a:off x="454225" y="464200"/>
            <a:ext cx="4269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Теги верхнего уровня</a:t>
            </a:r>
            <a:endParaRPr sz="31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5" name="Google Shape;135;g31205d6a640_0_27"/>
          <p:cNvSpPr txBox="1"/>
          <p:nvPr/>
        </p:nvSpPr>
        <p:spPr>
          <a:xfrm>
            <a:off x="454225" y="1224650"/>
            <a:ext cx="9524700" cy="56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lt1"/>
                </a:solidFill>
              </a:rPr>
              <a:t>Тег </a:t>
            </a:r>
            <a:r>
              <a:rPr b="1" lang="en-US" sz="2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</a:t>
            </a:r>
            <a:r>
              <a:rPr lang="en-US" sz="2100">
                <a:solidFill>
                  <a:schemeClr val="lt1"/>
                </a:solidFill>
              </a:rPr>
              <a:t> является контейнером, который заключает в себе всё содержимое веб-страницы, включая теги </a:t>
            </a:r>
            <a:r>
              <a:rPr b="1" lang="en-US" sz="2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&lt;head&gt;</a:t>
            </a:r>
            <a:r>
              <a:rPr lang="en-US" sz="2100">
                <a:solidFill>
                  <a:schemeClr val="lt1"/>
                </a:solidFill>
              </a:rPr>
              <a:t> и </a:t>
            </a:r>
            <a:r>
              <a:rPr b="1" lang="en-US" sz="2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&lt;body&gt;</a:t>
            </a:r>
            <a:r>
              <a:rPr lang="en-US" sz="2100">
                <a:solidFill>
                  <a:schemeClr val="lt1"/>
                </a:solidFill>
              </a:rPr>
              <a:t>. Открывающий и закрывающий теги </a:t>
            </a:r>
            <a:r>
              <a:rPr b="1" lang="en-US" sz="2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</a:t>
            </a:r>
            <a:r>
              <a:rPr lang="en-US" sz="2100">
                <a:solidFill>
                  <a:schemeClr val="lt1"/>
                </a:solidFill>
              </a:rPr>
              <a:t> в документе необязательны, но хороший стиль диктует непременное их использование.</a:t>
            </a:r>
            <a:endParaRPr sz="21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lt1"/>
                </a:solidFill>
              </a:rPr>
              <a:t>Тег </a:t>
            </a:r>
            <a:r>
              <a:rPr b="1" lang="en-US" sz="2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&lt;head&gt;</a:t>
            </a:r>
            <a:r>
              <a:rPr lang="en-US" sz="2100">
                <a:solidFill>
                  <a:schemeClr val="lt1"/>
                </a:solidFill>
              </a:rPr>
              <a:t> предназначен для хранения других элементов, цель которых — помочь браузеру в работе с данными. Также внутри контейнера </a:t>
            </a:r>
            <a:r>
              <a:rPr b="1" lang="en-US" sz="2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&lt;head&gt;</a:t>
            </a:r>
            <a:r>
              <a:rPr lang="en-US" sz="2100">
                <a:solidFill>
                  <a:schemeClr val="lt1"/>
                </a:solidFill>
              </a:rPr>
              <a:t> находятся метатеги, которые используются для хранения информации, предназначенной для браузеров и поисковых систем. Например, механизмы поисковых систем обращаются к метатегам для получения описания сайта, ключевых слов и других данных.</a:t>
            </a:r>
            <a:endParaRPr sz="21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en-US" sz="2100">
                <a:solidFill>
                  <a:schemeClr val="lt1"/>
                </a:solidFill>
              </a:rPr>
              <a:t>Тег </a:t>
            </a:r>
            <a:r>
              <a:rPr b="1" lang="en-US" sz="2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&lt;body&gt;</a:t>
            </a:r>
            <a:r>
              <a:rPr lang="en-US" sz="2100">
                <a:solidFill>
                  <a:schemeClr val="lt1"/>
                </a:solidFill>
              </a:rPr>
              <a:t> предназначен для хранения содержания веб-страницы, отображаемого в окне браузера. Информацию, которую следует выводить в документе, следует располагать именно внутри контейнера </a:t>
            </a:r>
            <a:r>
              <a:rPr b="1" lang="en-US" sz="2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&lt;body&gt;</a:t>
            </a:r>
            <a:r>
              <a:rPr lang="en-US" sz="2100">
                <a:solidFill>
                  <a:schemeClr val="lt1"/>
                </a:solidFill>
              </a:rPr>
              <a:t>. К такой информации относится текст, изображения, таблицы, списки и др.</a:t>
            </a:r>
            <a:endParaRPr sz="21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2022-04-04T15:39:50Z</dcterms:created>
  <dc:creator>Aneliya</dc:creator>
</cp:coreProperties>
</file>