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Arim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1" roundtripDataSignature="AMtx7mjeIOnDNX7zia518AIIb+x+pQNs8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Arimo-bold.fntdata"/><Relationship Id="rId27" Type="http://schemas.openxmlformats.org/officeDocument/2006/relationships/font" Target="fonts/Arimo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rimo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customschemas.google.com/relationships/presentationmetadata" Target="metadata"/><Relationship Id="rId30" Type="http://schemas.openxmlformats.org/officeDocument/2006/relationships/font" Target="fonts/Arimo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50310fe90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2a50310fe90_0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50310fe9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4" name="Google Shape;164;g2a50310fe90_0_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a50310fe90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2a50310fe90_0_7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a50310fe90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0" name="Google Shape;180;g2a50310fe90_0_7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a50310fe90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8" name="Google Shape;188;g2a50310fe90_0_7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a50310fe90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6" name="Google Shape;196;g2a50310fe90_0_8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a50310fe90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3" name="Google Shape;203;g2a50310fe90_0_8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a50310fe90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9" name="Google Shape;209;g2a50310fe90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cff8e8ff8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1cff8e8ff8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1200631ff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9" name="Google Shape;89;g31200631ff8_0_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a50310fe9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5" name="Google Shape;95;g2a50310fe90_0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214463b3e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2" name="Google Shape;102;g32214463b3e_0_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a50310f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2" name="Google Shape;112;g2a50310fe90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a50310fe90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5" name="Google Shape;125;g2a50310fe90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a50310fe9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1" name="Google Shape;131;g2a50310fe90_0_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a50310fe90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9" name="Google Shape;139;g2a50310fe90_0_1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a50310fe9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2a50310fe90_0_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24" name="Google Shape;24;p1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25" name="Google Shape;25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11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11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11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www.it-academy.by/course/front-end-developer/fd1-razrabotka-veb-saytov-s-ispolzovaniem-html-css-i-javascript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Relationship Id="rId4" Type="http://schemas.openxmlformats.org/officeDocument/2006/relationships/image" Target="../media/image1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4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451650" y="1608625"/>
            <a:ext cx="9005100" cy="104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hlink"/>
                </a:solidFill>
                <a:highlight>
                  <a:srgbClr val="F0F0F0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Разработка веб-сайтов с использованием HTML, CSS и JavaScript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451660" y="3428999"/>
            <a:ext cx="9144000" cy="521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Тренер: Гасилов Михаил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51660" y="3950074"/>
            <a:ext cx="91440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rPr b="0" i="0" lang="en-US" sz="28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Занятие 1</a:t>
            </a: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a50310fe90_0_20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Булевый (логический) тип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60" name="Google Shape;160;g2a50310fe90_0_20"/>
          <p:cNvSpPr/>
          <p:nvPr/>
        </p:nvSpPr>
        <p:spPr>
          <a:xfrm>
            <a:off x="464002" y="1079175"/>
            <a:ext cx="110637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Булевый тип (boolean) может принимать только два значения: true (истина) и false (ложь).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Такой тип, как правило, используется для хранения значений да/нет: true значит «да, правильно», а false значит «нет, не правильно».</a:t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161" name="Google Shape;161;g2a50310fe90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94178" y="3273816"/>
            <a:ext cx="8987956" cy="11523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a50310fe90_0_58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BigInt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67" name="Google Shape;167;g2a50310fe90_0_58"/>
          <p:cNvSpPr/>
          <p:nvPr/>
        </p:nvSpPr>
        <p:spPr>
          <a:xfrm>
            <a:off x="463999" y="1131550"/>
            <a:ext cx="11034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В JavaScript тип «number» не может содержать числа больше, чем                  (т. е. 9007199254740991), или меньше, чем -              для отрицательных чисел. Это техническое ограничение вызвано их внутренним представлением.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Для большинства случаев этого достаточно. Но иногда нам нужны действительно гигантские числа, например, в криптографии или при использовании метки времени («timestamp») с микросекундами.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Тип BigInt был добавлен в JavaScript, чтобы дать возможность работать с целыми числами произвольной длины.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Чтобы создать значение типа BigInt, необходимо добавить n в конец числового литерала</a:t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168" name="Google Shape;168;g2a50310fe90_0_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0343" y="5222487"/>
            <a:ext cx="7717653" cy="895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g2a50310fe90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393880" y="1087142"/>
            <a:ext cx="879489" cy="43229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g2a50310fe90_0_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16205" y="1444692"/>
            <a:ext cx="879489" cy="4322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a50310fe90_0_70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Undefined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76" name="Google Shape;176;g2a50310fe90_0_70"/>
          <p:cNvSpPr/>
          <p:nvPr/>
        </p:nvSpPr>
        <p:spPr>
          <a:xfrm>
            <a:off x="464000" y="1131550"/>
            <a:ext cx="10965900" cy="274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Специальное значение undefined также стоит особняком. Оно формирует тип из самого себя так же, как и null.</a:t>
            </a:r>
            <a:endParaRPr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Оно означает, что «значение не было присвоено».</a:t>
            </a:r>
            <a:endParaRPr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400" u="none" cap="none" strike="noStrike">
                <a:solidFill>
                  <a:schemeClr val="lt1"/>
                </a:solidFill>
              </a:rPr>
              <a:t>Если переменная объявлена, но ей не присвоено никакого значения, то её значением будет undefined</a:t>
            </a:r>
            <a:endParaRPr i="0" sz="2400" u="none" cap="none" strike="noStrike">
              <a:solidFill>
                <a:schemeClr val="lt1"/>
              </a:solidFill>
            </a:endParaRPr>
          </a:p>
        </p:txBody>
      </p:sp>
      <p:pic>
        <p:nvPicPr>
          <p:cNvPr id="177" name="Google Shape;177;g2a50310fe90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4922" y="4239143"/>
            <a:ext cx="2513308" cy="15755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50310fe90_0_74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null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83" name="Google Shape;183;g2a50310fe90_0_74"/>
          <p:cNvSpPr/>
          <p:nvPr/>
        </p:nvSpPr>
        <p:spPr>
          <a:xfrm>
            <a:off x="464000" y="1131550"/>
            <a:ext cx="11034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Специальное значение null не относится ни к одному из типов, описанных выше.</a:t>
            </a:r>
            <a:endParaRPr i="0" sz="23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3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Оно формирует отдельный тип, который содержит только значение null</a:t>
            </a:r>
            <a:endParaRPr i="0" sz="2300" u="none" cap="none" strike="noStrike">
              <a:solidFill>
                <a:schemeClr val="lt1"/>
              </a:solidFill>
            </a:endParaRPr>
          </a:p>
        </p:txBody>
      </p:sp>
      <p:sp>
        <p:nvSpPr>
          <p:cNvPr id="184" name="Google Shape;184;g2a50310fe90_0_74"/>
          <p:cNvSpPr/>
          <p:nvPr/>
        </p:nvSpPr>
        <p:spPr>
          <a:xfrm>
            <a:off x="464000" y="2508725"/>
            <a:ext cx="110343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В JavaScript null не является «ссылкой на несуществующий объект» или «нулевым указателем», как в некоторых других языках.</a:t>
            </a:r>
            <a:endParaRPr i="0" sz="23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3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Это просто специальное значение, которое представляет собой «ничего», «пусто» или «значение неизвестно».</a:t>
            </a:r>
            <a:endParaRPr i="0" sz="2300" u="none" cap="none" strike="noStrike">
              <a:solidFill>
                <a:schemeClr val="lt1"/>
              </a:solidFill>
            </a:endParaRPr>
          </a:p>
        </p:txBody>
      </p:sp>
      <p:pic>
        <p:nvPicPr>
          <p:cNvPr id="185" name="Google Shape;185;g2a50310fe90_0_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51411" y="4941162"/>
            <a:ext cx="3620951" cy="817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a50310fe90_0_78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25000"/>
              </a:lnSpc>
              <a:spcBef>
                <a:spcPts val="0"/>
              </a:spcBef>
              <a:spcAft>
                <a:spcPts val="90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Symbol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91" name="Google Shape;191;g2a50310fe90_0_78"/>
          <p:cNvSpPr txBox="1"/>
          <p:nvPr/>
        </p:nvSpPr>
        <p:spPr>
          <a:xfrm>
            <a:off x="488400" y="1131550"/>
            <a:ext cx="11215200" cy="23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Символ (Symbol) — примитивный тип, значения которого создаются с помощью вызова функции Symbol. Каждый созданный символ уникален.</a:t>
            </a:r>
            <a:endParaRPr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500"/>
              </a:spcBef>
              <a:spcAft>
                <a:spcPts val="1500"/>
              </a:spcAft>
              <a:buNone/>
            </a:pPr>
            <a:r>
              <a:rPr lang="en-US" sz="2300">
                <a:solidFill>
                  <a:schemeClr val="lt1"/>
                </a:solidFill>
              </a:rPr>
              <a:t>Символы могут использоваться в качестве имён свойств в объектах. Символьные свойства могут быть прочитаны только при прямом обращении и не видны при обычных операциях.</a:t>
            </a:r>
            <a:endParaRPr sz="2300">
              <a:solidFill>
                <a:schemeClr val="lt1"/>
              </a:solidFill>
            </a:endParaRPr>
          </a:p>
        </p:txBody>
      </p:sp>
      <p:pic>
        <p:nvPicPr>
          <p:cNvPr id="192" name="Google Shape;192;g2a50310fe90_0_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950" y="3844950"/>
            <a:ext cx="5686425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g2a50310fe90_0_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9325" y="4859250"/>
            <a:ext cx="3086100" cy="141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a50310fe90_0_82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Object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99" name="Google Shape;199;g2a50310fe90_0_82"/>
          <p:cNvSpPr txBox="1"/>
          <p:nvPr/>
        </p:nvSpPr>
        <p:spPr>
          <a:xfrm>
            <a:off x="464000" y="1131550"/>
            <a:ext cx="108585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Объекты же используются для хранения коллекций различных значений и более сложных сущностей. В JavaScript объекты используются очень часто, это одна из основ языка. </a:t>
            </a:r>
            <a:endParaRPr sz="2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</a:rPr>
              <a:t>Объект может быть создан с помощью фигурных скобок {…} с необязательным списком </a:t>
            </a:r>
            <a:r>
              <a:rPr i="1" lang="en-US" sz="2400">
                <a:solidFill>
                  <a:schemeClr val="lt1"/>
                </a:solidFill>
              </a:rPr>
              <a:t>свойств</a:t>
            </a:r>
            <a:r>
              <a:rPr lang="en-US" sz="2400">
                <a:solidFill>
                  <a:schemeClr val="lt1"/>
                </a:solidFill>
              </a:rPr>
              <a:t>. Свойство – это пара «ключ: значение», где ключ – это строка (также называемая «именем свойства»), а значение может быть чем угодно.</a:t>
            </a:r>
            <a:endParaRPr sz="2400">
              <a:solidFill>
                <a:schemeClr val="lt1"/>
              </a:solidFill>
            </a:endParaRPr>
          </a:p>
        </p:txBody>
      </p:sp>
      <p:pic>
        <p:nvPicPr>
          <p:cNvPr id="200" name="Google Shape;200;g2a50310fe90_0_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76925" y="4416075"/>
            <a:ext cx="6962775" cy="105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a50310fe90_0_86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Методы работы со строками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06" name="Google Shape;206;g2a50310fe90_0_86"/>
          <p:cNvSpPr/>
          <p:nvPr/>
        </p:nvSpPr>
        <p:spPr>
          <a:xfrm>
            <a:off x="464001" y="1131550"/>
            <a:ext cx="10878000" cy="5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toLowerCase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Преобразует символы в строке в нижний регистр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toUpperCase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Преобразует символы в строке в верхний регистр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concat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Объединяет две или более строки и возвращает одну строку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split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Разбивает строку в массив по указанному разделителю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repeat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Принимает в качестве параметра число и повторяет строку указанное количество раз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charAt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Возвращает символ по указанному индексу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includes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Проверяет, содержит ли строка указанную подстроку. Возвращает значение true или false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indexOf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Возвращает индекс первого найденного вхождения указанного значения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lastIndexOf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Возвращает индекс последнего найденного вхождения указанного значения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endsWith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Проверяет, заканчивается ли строка символами, заданными первым параметром. Возвращает true или false-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startsWith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Проверяет, начинается ли строка с указанных символов. Возвращает true или false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a50310fe90_0_90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Методы работы со строками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212" name="Google Shape;212;g2a50310fe90_0_90"/>
          <p:cNvSpPr/>
          <p:nvPr/>
        </p:nvSpPr>
        <p:spPr>
          <a:xfrm>
            <a:off x="464001" y="1131550"/>
            <a:ext cx="10887900" cy="58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search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Проверяет, есть ли в строке указанное значение или регулярное выражение и возвращает индекс начала совпадения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slice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Извлекает часть строки и возвращает новую строку. Обязательный параметр — начало извлечения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substring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Извлекает символы из строки между двумя указанными индексами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substr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Извлекает часть строки указанной длины. Первым параметром принимает стартовую позицию, вторым — длину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replace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Ищет в строке указанное значение или регулярное выражение и возвращает новую строку, в которой выполнена замена на второй параметр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2000" u="none" cap="none" strike="noStrike">
                <a:solidFill>
                  <a:schemeClr val="lt1"/>
                </a:solidFill>
              </a:rPr>
              <a:t>replaceAll</a:t>
            </a:r>
            <a:r>
              <a:rPr i="0" lang="en-US" sz="2000" u="none" cap="none" strike="noStrike">
                <a:solidFill>
                  <a:schemeClr val="lt1"/>
                </a:solidFill>
              </a:rPr>
              <a:t>() - Даёт такой же результат, как метод replace() с глобальным флагом g. Заменяет все найденные совпадения другой строкой или переданной функцией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1" lang="en-US" sz="2000">
                <a:solidFill>
                  <a:schemeClr val="lt1"/>
                </a:solidFill>
              </a:rPr>
              <a:t>trim</a:t>
            </a:r>
            <a:r>
              <a:rPr lang="en-US" sz="2000">
                <a:solidFill>
                  <a:schemeClr val="lt1"/>
                </a:solidFill>
              </a:rPr>
              <a:t>() - Удаляет пробелы в начале и в конце строки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1200631ff8_0_2"/>
          <p:cNvSpPr txBox="1"/>
          <p:nvPr>
            <p:ph idx="1" type="subTitle"/>
          </p:nvPr>
        </p:nvSpPr>
        <p:spPr>
          <a:xfrm>
            <a:off x="461424" y="827100"/>
            <a:ext cx="10118700" cy="52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</a:pPr>
            <a:r>
              <a:rPr b="1" lang="en-US" sz="31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План занятия</a:t>
            </a:r>
            <a:endParaRPr b="1" sz="5200">
              <a:solidFill>
                <a:schemeClr val="lt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sp>
        <p:nvSpPr>
          <p:cNvPr id="92" name="Google Shape;92;g31200631ff8_0_2"/>
          <p:cNvSpPr txBox="1"/>
          <p:nvPr/>
        </p:nvSpPr>
        <p:spPr>
          <a:xfrm>
            <a:off x="461425" y="1390549"/>
            <a:ext cx="9144000" cy="422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Типы данных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4064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Roboto"/>
              <a:buChar char="●"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Методы  работы со строками</a:t>
            </a:r>
            <a:endParaRPr sz="2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a50310fe90_0_24"/>
          <p:cNvSpPr txBox="1"/>
          <p:nvPr/>
        </p:nvSpPr>
        <p:spPr>
          <a:xfrm>
            <a:off x="464000" y="454450"/>
            <a:ext cx="83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g2a50310fe90_0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998" y="1070045"/>
            <a:ext cx="3529625" cy="25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2a50310fe90_0_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35751" y="3716278"/>
            <a:ext cx="5900100" cy="2674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214463b3e_0_51"/>
          <p:cNvSpPr txBox="1"/>
          <p:nvPr/>
        </p:nvSpPr>
        <p:spPr>
          <a:xfrm>
            <a:off x="464000" y="454450"/>
            <a:ext cx="83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g32214463b3e_0_51"/>
          <p:cNvSpPr/>
          <p:nvPr/>
        </p:nvSpPr>
        <p:spPr>
          <a:xfrm>
            <a:off x="583401" y="1070050"/>
            <a:ext cx="106122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chemeClr val="lt1"/>
                </a:solidFill>
              </a:rPr>
              <a:t>В JavaScript есть два ограничения, касающиеся имён переменных:</a:t>
            </a:r>
            <a:endParaRPr i="0" sz="2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chemeClr val="lt1"/>
                </a:solidFill>
              </a:rPr>
              <a:t>1. Имя переменной должно содержать только буквы, цифры или символы $ и _.</a:t>
            </a:r>
            <a:endParaRPr i="0" sz="22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chemeClr val="lt1"/>
                </a:solidFill>
              </a:rPr>
              <a:t>2. Первый символ не должен быть цифрой.</a:t>
            </a:r>
            <a:endParaRPr i="0" sz="2200" u="none" cap="none" strike="noStrike">
              <a:solidFill>
                <a:schemeClr val="lt1"/>
              </a:solidFill>
            </a:endParaRPr>
          </a:p>
        </p:txBody>
      </p:sp>
      <p:sp>
        <p:nvSpPr>
          <p:cNvPr id="106" name="Google Shape;106;g32214463b3e_0_51"/>
          <p:cNvSpPr/>
          <p:nvPr/>
        </p:nvSpPr>
        <p:spPr>
          <a:xfrm>
            <a:off x="583401" y="2641097"/>
            <a:ext cx="1061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chemeClr val="lt1"/>
                </a:solidFill>
              </a:rPr>
              <a:t>Знак доллара '$' и подчёркивание '_' также можно использовать в названиях. Это обычные символы, как и буквы, без какого-либо особого значения</a:t>
            </a:r>
            <a:endParaRPr i="0" sz="2200" u="none" cap="none" strike="noStrike">
              <a:solidFill>
                <a:schemeClr val="lt1"/>
              </a:solidFill>
            </a:endParaRPr>
          </a:p>
        </p:txBody>
      </p:sp>
      <p:sp>
        <p:nvSpPr>
          <p:cNvPr id="107" name="Google Shape;107;g32214463b3e_0_51"/>
          <p:cNvSpPr/>
          <p:nvPr/>
        </p:nvSpPr>
        <p:spPr>
          <a:xfrm>
            <a:off x="583401" y="3710799"/>
            <a:ext cx="1061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chemeClr val="lt1"/>
                </a:solidFill>
              </a:rPr>
              <a:t>Принято называть переменные с маленькой буквы. Если имя переменной будет состоять из нескольких слов – пишут через camelCase или разделяя «_»</a:t>
            </a:r>
            <a:endParaRPr i="0" sz="2200" u="none" cap="none" strike="noStrike">
              <a:solidFill>
                <a:schemeClr val="lt1"/>
              </a:solidFill>
            </a:endParaRPr>
          </a:p>
        </p:txBody>
      </p:sp>
      <p:sp>
        <p:nvSpPr>
          <p:cNvPr id="108" name="Google Shape;108;g32214463b3e_0_51"/>
          <p:cNvSpPr/>
          <p:nvPr/>
        </p:nvSpPr>
        <p:spPr>
          <a:xfrm>
            <a:off x="583401" y="4780501"/>
            <a:ext cx="7439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chemeClr val="lt1"/>
                </a:solidFill>
              </a:rPr>
              <a:t>Имена name и namE  - разные переменные</a:t>
            </a:r>
            <a:endParaRPr i="0" sz="2200" u="none" cap="none" strike="noStrike">
              <a:solidFill>
                <a:schemeClr val="lt1"/>
              </a:solidFill>
            </a:endParaRPr>
          </a:p>
        </p:txBody>
      </p:sp>
      <p:sp>
        <p:nvSpPr>
          <p:cNvPr id="109" name="Google Shape;109;g32214463b3e_0_51"/>
          <p:cNvSpPr/>
          <p:nvPr/>
        </p:nvSpPr>
        <p:spPr>
          <a:xfrm>
            <a:off x="583401" y="5569600"/>
            <a:ext cx="10612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200" u="none" cap="none" strike="noStrike">
                <a:solidFill>
                  <a:schemeClr val="lt1"/>
                </a:solidFill>
              </a:rPr>
              <a:t>Существует список зарезервированных слов, которые нельзя использовать в качестве имён переменных, потому что они используются самим языком</a:t>
            </a:r>
            <a:endParaRPr i="0" sz="22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50310fe90_0_0"/>
          <p:cNvSpPr txBox="1"/>
          <p:nvPr/>
        </p:nvSpPr>
        <p:spPr>
          <a:xfrm>
            <a:off x="464000" y="454450"/>
            <a:ext cx="83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2a50310fe90_0_0"/>
          <p:cNvSpPr/>
          <p:nvPr/>
        </p:nvSpPr>
        <p:spPr>
          <a:xfrm>
            <a:off x="494624" y="1070050"/>
            <a:ext cx="52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Область видимости переменной </a:t>
            </a:r>
            <a:r>
              <a:rPr i="0" lang="en-US" sz="1800" u="none" cap="none" strike="noStrike">
                <a:solidFill>
                  <a:schemeClr val="lt1"/>
                </a:solidFill>
              </a:rPr>
              <a:t>let</a:t>
            </a:r>
            <a:r>
              <a:rPr i="0" lang="en-US" sz="1800" u="none" cap="none" strike="noStrike">
                <a:solidFill>
                  <a:schemeClr val="lt1"/>
                </a:solidFill>
              </a:rPr>
              <a:t> – блок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16" name="Google Shape;116;g2a50310fe90_0_0"/>
          <p:cNvSpPr/>
          <p:nvPr/>
        </p:nvSpPr>
        <p:spPr>
          <a:xfrm>
            <a:off x="494624" y="1515364"/>
            <a:ext cx="588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Переменная </a:t>
            </a:r>
            <a:r>
              <a:rPr i="0" lang="en-US" sz="1800" u="none" cap="none" strike="noStrike">
                <a:solidFill>
                  <a:schemeClr val="lt1"/>
                </a:solidFill>
              </a:rPr>
              <a:t>let</a:t>
            </a:r>
            <a:r>
              <a:rPr i="0" lang="en-US" sz="1800" u="none" cap="none" strike="noStrike">
                <a:solidFill>
                  <a:schemeClr val="lt1"/>
                </a:solidFill>
              </a:rPr>
              <a:t> видна только после объявления.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17" name="Google Shape;117;g2a50310fe90_0_0"/>
          <p:cNvSpPr/>
          <p:nvPr/>
        </p:nvSpPr>
        <p:spPr>
          <a:xfrm>
            <a:off x="494623" y="1930861"/>
            <a:ext cx="105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При использовании в цикле, для каждой итерации создаётся своя переменная.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18" name="Google Shape;118;g2a50310fe90_0_0"/>
          <p:cNvSpPr/>
          <p:nvPr/>
        </p:nvSpPr>
        <p:spPr>
          <a:xfrm>
            <a:off x="464003" y="4056292"/>
            <a:ext cx="105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Объявление const задаёт константу, то есть переменную, которую нельзя менять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19" name="Google Shape;119;g2a50310fe90_0_0"/>
          <p:cNvSpPr/>
          <p:nvPr/>
        </p:nvSpPr>
        <p:spPr>
          <a:xfrm>
            <a:off x="464003" y="3201317"/>
            <a:ext cx="522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Область видимости переменной </a:t>
            </a:r>
            <a:r>
              <a:rPr lang="en-US" sz="1800">
                <a:solidFill>
                  <a:schemeClr val="lt1"/>
                </a:solidFill>
              </a:rPr>
              <a:t>const</a:t>
            </a:r>
            <a:r>
              <a:rPr i="0" lang="en-US" sz="1800" u="none" cap="none" strike="noStrike">
                <a:solidFill>
                  <a:schemeClr val="lt1"/>
                </a:solidFill>
              </a:rPr>
              <a:t> – блок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20" name="Google Shape;120;g2a50310fe90_0_0"/>
          <p:cNvSpPr/>
          <p:nvPr/>
        </p:nvSpPr>
        <p:spPr>
          <a:xfrm>
            <a:off x="464003" y="3687006"/>
            <a:ext cx="588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Переменная </a:t>
            </a:r>
            <a:r>
              <a:rPr lang="en-US" sz="1800">
                <a:solidFill>
                  <a:schemeClr val="lt1"/>
                </a:solidFill>
              </a:rPr>
              <a:t>const</a:t>
            </a:r>
            <a:r>
              <a:rPr i="0" lang="en-US" sz="1800" u="none" cap="none" strike="noStrike">
                <a:solidFill>
                  <a:schemeClr val="lt1"/>
                </a:solidFill>
              </a:rPr>
              <a:t> видна только после объявления.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21" name="Google Shape;121;g2a50310fe90_0_0"/>
          <p:cNvSpPr/>
          <p:nvPr/>
        </p:nvSpPr>
        <p:spPr>
          <a:xfrm>
            <a:off x="494623" y="4425601"/>
            <a:ext cx="105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При использовании в цикле, для каждой итерации создаётся своя переменная.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  <p:sp>
        <p:nvSpPr>
          <p:cNvPr id="122" name="Google Shape;122;g2a50310fe90_0_0"/>
          <p:cNvSpPr/>
          <p:nvPr/>
        </p:nvSpPr>
        <p:spPr>
          <a:xfrm>
            <a:off x="464001" y="2346359"/>
            <a:ext cx="1052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chemeClr val="lt1"/>
                </a:solidFill>
              </a:rPr>
              <a:t>Можно изменить значение или создать без значения</a:t>
            </a:r>
            <a:endParaRPr i="0" sz="14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a50310fe90_0_4"/>
          <p:cNvSpPr txBox="1"/>
          <p:nvPr/>
        </p:nvSpPr>
        <p:spPr>
          <a:xfrm>
            <a:off x="464000" y="454450"/>
            <a:ext cx="8367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Переменные</a:t>
            </a:r>
            <a:endParaRPr b="0" i="0" sz="31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a50310fe90_0_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85021" y="1779409"/>
            <a:ext cx="8399804" cy="329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50310fe90_0_8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>
                <a:solidFill>
                  <a:schemeClr val="lt1"/>
                </a:solidFill>
              </a:rPr>
              <a:t>Типы данных</a:t>
            </a:r>
            <a:endParaRPr sz="3200">
              <a:solidFill>
                <a:schemeClr val="lt1"/>
              </a:solidFill>
            </a:endParaRPr>
          </a:p>
        </p:txBody>
      </p:sp>
      <p:sp>
        <p:nvSpPr>
          <p:cNvPr id="134" name="Google Shape;134;g2a50310fe90_0_8"/>
          <p:cNvSpPr/>
          <p:nvPr/>
        </p:nvSpPr>
        <p:spPr>
          <a:xfrm>
            <a:off x="463998" y="1008550"/>
            <a:ext cx="108195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Значение в JavaScript всегда относится к данным определённого типа. Например, это может быть строка или число.</a:t>
            </a:r>
            <a:endParaRPr i="0" sz="23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Есть восемь основных типов данных в JavaScript. </a:t>
            </a:r>
            <a:endParaRPr i="0" sz="2300" u="none" cap="none" strike="noStrike">
              <a:solidFill>
                <a:schemeClr val="lt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Переменная в JavaScript может содержать любые данные. В один момент там может быть строка, а в другой – число</a:t>
            </a:r>
            <a:endParaRPr i="0" sz="2300" u="none" cap="none" strike="noStrike">
              <a:solidFill>
                <a:schemeClr val="lt1"/>
              </a:solidFill>
            </a:endParaRPr>
          </a:p>
        </p:txBody>
      </p:sp>
      <p:pic>
        <p:nvPicPr>
          <p:cNvPr id="135" name="Google Shape;135;g2a50310fe90_0_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44947" y="2983963"/>
            <a:ext cx="5685026" cy="1685204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g2a50310fe90_0_8"/>
          <p:cNvSpPr/>
          <p:nvPr/>
        </p:nvSpPr>
        <p:spPr>
          <a:xfrm>
            <a:off x="464000" y="5031375"/>
            <a:ext cx="103608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300" u="none" cap="none" strike="noStrike">
                <a:solidFill>
                  <a:schemeClr val="lt1"/>
                </a:solidFill>
              </a:rPr>
              <a:t>Языки программирования, в которых такое возможно, называются динамически типизированными или нестрого типизированными. Это значит, что типы данных есть, но переменные не привязаны ни к одному из них.</a:t>
            </a:r>
            <a:endParaRPr i="0" sz="2300" u="none" cap="none" strike="noStrike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a50310fe90_0_12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Число</a:t>
            </a:r>
            <a:endParaRPr i="0" sz="3200" u="none" cap="none" strike="noStrike">
              <a:solidFill>
                <a:schemeClr val="lt1"/>
              </a:solidFill>
            </a:endParaRPr>
          </a:p>
        </p:txBody>
      </p:sp>
      <p:pic>
        <p:nvPicPr>
          <p:cNvPr id="142" name="Google Shape;142;g2a50310fe90_0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4108" y="3909316"/>
            <a:ext cx="4229045" cy="6082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a50310fe90_0_12"/>
          <p:cNvPicPr preferRelativeResize="0"/>
          <p:nvPr/>
        </p:nvPicPr>
        <p:blipFill rotWithShape="1">
          <a:blip r:embed="rId4">
            <a:alphaModFix/>
          </a:blip>
          <a:srcRect b="0" l="0" r="4879" t="0"/>
          <a:stretch/>
        </p:blipFill>
        <p:spPr>
          <a:xfrm>
            <a:off x="5341706" y="3909291"/>
            <a:ext cx="4878664" cy="579079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2a50310fe90_0_12"/>
          <p:cNvSpPr/>
          <p:nvPr/>
        </p:nvSpPr>
        <p:spPr>
          <a:xfrm>
            <a:off x="463999" y="4634375"/>
            <a:ext cx="110052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NaN (Not a Number) означает вычислительную ошибку. Это результат неправильной или неопределённой математической операции, например:</a:t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145" name="Google Shape;145;g2a50310fe90_0_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416541" y="5658716"/>
            <a:ext cx="6257735" cy="87688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2a50310fe90_0_12"/>
          <p:cNvSpPr txBox="1"/>
          <p:nvPr/>
        </p:nvSpPr>
        <p:spPr>
          <a:xfrm>
            <a:off x="464000" y="1131550"/>
            <a:ext cx="112200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000">
                <a:solidFill>
                  <a:schemeClr val="lt1"/>
                </a:solidFill>
              </a:rPr>
              <a:t>Числовой</a:t>
            </a:r>
            <a:r>
              <a:rPr lang="en-US" sz="2000">
                <a:solidFill>
                  <a:schemeClr val="lt1"/>
                </a:solidFill>
              </a:rPr>
              <a:t> тип данных (number) представляет как целочисленные значения, так и числа с плавающей точкой.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Существует множество операций для чисел, например, умножение *, деление /, сложение +, вычитание - и так далее.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Кроме обычных чисел, существуют так называемые «специальные числовые значения», которые относятся к этому типу данных: Infinity, -Infinity и NaN.</a:t>
            </a:r>
            <a:endParaRPr sz="2000">
              <a:solidFill>
                <a:schemeClr val="lt1"/>
              </a:solidFill>
            </a:endParaRPr>
          </a:p>
          <a:p>
            <a:pPr indent="0" lvl="0" marL="4572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lt1"/>
                </a:solidFill>
              </a:rPr>
              <a:t>Infinity представляет собой математическую бесконечность. Это особое значение, которое больше любого числа.</a:t>
            </a:r>
            <a:endParaRPr sz="2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a50310fe90_0_16"/>
          <p:cNvSpPr txBox="1"/>
          <p:nvPr/>
        </p:nvSpPr>
        <p:spPr>
          <a:xfrm>
            <a:off x="464000" y="454450"/>
            <a:ext cx="836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3200">
                <a:solidFill>
                  <a:schemeClr val="lt1"/>
                </a:solidFill>
              </a:rPr>
              <a:t>Строка</a:t>
            </a:r>
            <a:endParaRPr i="0" sz="3200" u="none" cap="none" strike="noStrike">
              <a:solidFill>
                <a:schemeClr val="lt1"/>
              </a:solidFill>
            </a:endParaRPr>
          </a:p>
        </p:txBody>
      </p:sp>
      <p:sp>
        <p:nvSpPr>
          <p:cNvPr id="152" name="Google Shape;152;g2a50310fe90_0_16"/>
          <p:cNvSpPr/>
          <p:nvPr/>
        </p:nvSpPr>
        <p:spPr>
          <a:xfrm>
            <a:off x="463998" y="1131550"/>
            <a:ext cx="11151600" cy="14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В JavaScript существует три типа кавычек.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Двойные кавычки: "Привет".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Одинарные кавычки: 'Привет'.</a:t>
            </a:r>
            <a:endParaRPr i="0" sz="2000" u="none" cap="none" strike="noStrike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Обратные кавычки: `Привет`.</a:t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sp>
        <p:nvSpPr>
          <p:cNvPr id="153" name="Google Shape;153;g2a50310fe90_0_16"/>
          <p:cNvSpPr/>
          <p:nvPr/>
        </p:nvSpPr>
        <p:spPr>
          <a:xfrm>
            <a:off x="463999" y="3022175"/>
            <a:ext cx="108291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2000" u="none" cap="none" strike="noStrike">
                <a:solidFill>
                  <a:schemeClr val="lt1"/>
                </a:solidFill>
              </a:rPr>
              <a:t>Обратные же кавычки имеют расширенную функциональность. Они позволяют нам встраивать выражения в строку, заключая их в ${…}. </a:t>
            </a:r>
            <a:endParaRPr i="0" sz="2000" u="none" cap="none" strike="noStrike">
              <a:solidFill>
                <a:schemeClr val="lt1"/>
              </a:solidFill>
            </a:endParaRPr>
          </a:p>
        </p:txBody>
      </p:sp>
      <p:pic>
        <p:nvPicPr>
          <p:cNvPr id="154" name="Google Shape;154;g2a50310fe90_0_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7333" y="4032890"/>
            <a:ext cx="9627721" cy="1171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2022-04-04T15:39:50Z</dcterms:created>
  <dc:creator>Aneliya</dc:creator>
</cp:coreProperties>
</file>