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Arim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j4auCtM8ZLrQW/zC600xLoh2Vs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Arimo-bold.fntdata"/><Relationship Id="rId12" Type="http://schemas.openxmlformats.org/officeDocument/2006/relationships/slide" Target="slides/slide8.xml"/><Relationship Id="rId34" Type="http://schemas.openxmlformats.org/officeDocument/2006/relationships/font" Target="fonts/Arimo-regular.fntdata"/><Relationship Id="rId15" Type="http://schemas.openxmlformats.org/officeDocument/2006/relationships/slide" Target="slides/slide11.xml"/><Relationship Id="rId37" Type="http://schemas.openxmlformats.org/officeDocument/2006/relationships/font" Target="fonts/Arimo-boldItalic.fntdata"/><Relationship Id="rId14" Type="http://schemas.openxmlformats.org/officeDocument/2006/relationships/slide" Target="slides/slide10.xml"/><Relationship Id="rId36" Type="http://schemas.openxmlformats.org/officeDocument/2006/relationships/font" Target="fonts/Arim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cfedaae8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31cfedaae8d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cfedaae8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31cfedaae8d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cfedaae8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1cfedaae8d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cfedaae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31cfedaae8d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cfedaae8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31cfedaae8d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cfedaae8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31cfedaae8d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cfedaae8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31cfedaae8d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cfedaae8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1cfedaae8d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cfedaae8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31cfedaae8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cfedaae8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31cfedaae8d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cfedaae8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31cfedaae8d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cfedaae8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31cfedaae8d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cfedaae8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31cfedaae8d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cfedaae8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31cfedaae8d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cfcc96a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31cfcc96aa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200631ff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31200631ff8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205d6a6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1205d6a64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fedaae8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31cfedaae8d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fedaae8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31cfedaae8d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cfedaae8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31cfedaae8d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cfedaae8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31cfedaae8d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fedaae8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31cfedaae8d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cfedaae8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31cfedaae8d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css/css3_flexbox.asp" TargetMode="External"/><Relationship Id="rId4" Type="http://schemas.openxmlformats.org/officeDocument/2006/relationships/hyperlink" Target="https://www.w3schools.com/css/css_grid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cfedaae8d_0_120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64" name="Google Shape;164;g31cfedaae8d_0_120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1cfedaae8d_0_120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31cfedaae8d_0_120"/>
          <p:cNvSpPr txBox="1"/>
          <p:nvPr/>
        </p:nvSpPr>
        <p:spPr>
          <a:xfrm>
            <a:off x="538100" y="1214900"/>
            <a:ext cx="100182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grid-template-rows</a:t>
            </a:r>
            <a:r>
              <a:rPr lang="en-US" sz="2800">
                <a:solidFill>
                  <a:schemeClr val="lt1"/>
                </a:solidFill>
              </a:rPr>
              <a:t> определяет имена линий и размеры полос grid-рядов.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Применяется ко</a:t>
            </a:r>
            <a:r>
              <a:rPr lang="en-US" sz="2800">
                <a:solidFill>
                  <a:schemeClr val="lt1"/>
                </a:solidFill>
              </a:rPr>
              <a:t>: всем элементам.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67" name="Google Shape;167;g31cfedaae8d_0_120"/>
          <p:cNvSpPr txBox="1"/>
          <p:nvPr/>
        </p:nvSpPr>
        <p:spPr>
          <a:xfrm>
            <a:off x="3233550" y="3519575"/>
            <a:ext cx="69498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</a:rPr>
              <a:t>Синтаксис</a:t>
            </a:r>
            <a:endParaRPr b="1" sz="2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grid-template-rows: 100px 100px 100px;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grid-template-rows: 1fr 2fr 3fr;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grid-template-rows: repeat(3, 200px);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cfedaae8d_0_164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73" name="Google Shape;173;g31cfedaae8d_0_164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1cfedaae8d_0_164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1cfedaae8d_0_164"/>
          <p:cNvSpPr txBox="1"/>
          <p:nvPr/>
        </p:nvSpPr>
        <p:spPr>
          <a:xfrm>
            <a:off x="464000" y="1214900"/>
            <a:ext cx="100182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grid-template-areas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lang="en-US" sz="2800">
                <a:solidFill>
                  <a:schemeClr val="lt1"/>
                </a:solidFill>
              </a:rPr>
              <a:t>создаёт grid-области путём размещения именованных ячеек в грид-раскладке.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Применяется ко</a:t>
            </a:r>
            <a:r>
              <a:rPr lang="en-US" sz="2800">
                <a:solidFill>
                  <a:schemeClr val="lt1"/>
                </a:solidFill>
              </a:rPr>
              <a:t>: всем элементам.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76" name="Google Shape;176;g31cfedaae8d_0_164"/>
          <p:cNvSpPr txBox="1"/>
          <p:nvPr/>
        </p:nvSpPr>
        <p:spPr>
          <a:xfrm>
            <a:off x="2900900" y="3716425"/>
            <a:ext cx="82770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lt1"/>
                </a:solidFill>
              </a:rPr>
              <a:t>Синтаксис</a:t>
            </a:r>
            <a:endParaRPr b="1" sz="24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grid-template-areas: “aaa” “bbb” “ccc”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cfedaae8d_0_170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82" name="Google Shape;182;g31cfedaae8d_0_170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1cfedaae8d_0_170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1cfedaae8d_0_170"/>
          <p:cNvSpPr txBox="1"/>
          <p:nvPr/>
        </p:nvSpPr>
        <p:spPr>
          <a:xfrm>
            <a:off x="538100" y="1214900"/>
            <a:ext cx="48489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grid-template-areas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lang="en-US" sz="2800">
                <a:solidFill>
                  <a:schemeClr val="lt1"/>
                </a:solidFill>
              </a:rPr>
              <a:t>создаёт grid-области путём размещения именованных ячеек в грид-раскладке.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Применяется ко</a:t>
            </a:r>
            <a:r>
              <a:rPr lang="en-US" sz="2800">
                <a:solidFill>
                  <a:schemeClr val="lt1"/>
                </a:solidFill>
              </a:rPr>
              <a:t>: всем элементам.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85" name="Google Shape;185;g31cfedaae8d_0_170"/>
          <p:cNvSpPr txBox="1"/>
          <p:nvPr/>
        </p:nvSpPr>
        <p:spPr>
          <a:xfrm>
            <a:off x="5606175" y="1468975"/>
            <a:ext cx="57249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</a:rPr>
              <a:t>Синтаксис</a:t>
            </a:r>
            <a:endParaRPr b="1" sz="23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.a {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grid-area: a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.b {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grid-area: b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.c {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grid-area: c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fedaae8d_0_176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91" name="Google Shape;191;g31cfedaae8d_0_176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1cfedaae8d_0_176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1cfedaae8d_0_176"/>
          <p:cNvSpPr txBox="1"/>
          <p:nvPr/>
        </p:nvSpPr>
        <p:spPr>
          <a:xfrm>
            <a:off x="538100" y="1214900"/>
            <a:ext cx="100182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gap </a:t>
            </a:r>
            <a:r>
              <a:rPr lang="en-US" sz="2800">
                <a:solidFill>
                  <a:schemeClr val="lt1"/>
                </a:solidFill>
              </a:rPr>
              <a:t>задаёт отступы между столбцами и строками, а не вдоль края контейнера сетки. Является сокращением для свойств row-gap и column-gap.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Применяется ко</a:t>
            </a:r>
            <a:r>
              <a:rPr lang="en-US" sz="2800">
                <a:solidFill>
                  <a:schemeClr val="lt1"/>
                </a:solidFill>
              </a:rPr>
              <a:t>: всем элементам.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94" name="Google Shape;194;g31cfedaae8d_0_176"/>
          <p:cNvSpPr txBox="1"/>
          <p:nvPr/>
        </p:nvSpPr>
        <p:spPr>
          <a:xfrm>
            <a:off x="3045925" y="4060950"/>
            <a:ext cx="5724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lt1"/>
                </a:solidFill>
              </a:rPr>
              <a:t>Синтаксис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gap: 5px;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cfedaae8d_0_182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00" name="Google Shape;200;g31cfedaae8d_0_182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31cfedaae8d_0_182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1cfedaae8d_0_182"/>
          <p:cNvSpPr txBox="1"/>
          <p:nvPr/>
        </p:nvSpPr>
        <p:spPr>
          <a:xfrm>
            <a:off x="538100" y="1214900"/>
            <a:ext cx="10018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justify-items </a:t>
            </a:r>
            <a:r>
              <a:rPr lang="en-US" sz="2800">
                <a:solidFill>
                  <a:schemeClr val="lt1"/>
                </a:solidFill>
              </a:rPr>
              <a:t>выравнивает содержимое вдоль оси строки (в отличии от align-items который выравнивает элементы вдоль оси столбца). Это значение применяется ко всем элементам сетки внутри контейнера.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03" name="Google Shape;203;g31cfedaae8d_0_182"/>
          <p:cNvSpPr txBox="1"/>
          <p:nvPr/>
        </p:nvSpPr>
        <p:spPr>
          <a:xfrm>
            <a:off x="3474300" y="3868650"/>
            <a:ext cx="57249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lt1"/>
                </a:solidFill>
              </a:rPr>
              <a:t>Синтаксис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justify-items: start;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justify-items: end;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justify-items: center;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justify-items: stretch;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cfedaae8d_0_18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09" name="Google Shape;209;g31cfedaae8d_0_188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1cfedaae8d_0_188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1cfedaae8d_0_188"/>
          <p:cNvSpPr txBox="1"/>
          <p:nvPr/>
        </p:nvSpPr>
        <p:spPr>
          <a:xfrm>
            <a:off x="538100" y="1214900"/>
            <a:ext cx="10018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align-items</a:t>
            </a:r>
            <a:r>
              <a:rPr lang="en-US" sz="2800">
                <a:solidFill>
                  <a:schemeClr val="lt1"/>
                </a:solidFill>
              </a:rPr>
              <a:t> выравнивает содержимое вдоль оси столбца (в отличии от justify-items который выравнивает элементы вдоль оси строки). Это значение применяется ко всем элементам сетки внутри контейнера.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12" name="Google Shape;212;g31cfedaae8d_0_188"/>
          <p:cNvSpPr txBox="1"/>
          <p:nvPr/>
        </p:nvSpPr>
        <p:spPr>
          <a:xfrm>
            <a:off x="3860275" y="3770000"/>
            <a:ext cx="5724900" cy="3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Синтаксис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align-items: start;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align-items: end;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align-items: stretch;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cfedaae8d_0_194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18" name="Google Shape;218;g31cfedaae8d_0_194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1cfedaae8d_0_194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1cfedaae8d_0_194"/>
          <p:cNvSpPr txBox="1"/>
          <p:nvPr/>
        </p:nvSpPr>
        <p:spPr>
          <a:xfrm>
            <a:off x="538100" y="1116250"/>
            <a:ext cx="1001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justify-content </a:t>
            </a:r>
            <a:r>
              <a:rPr lang="en-US" sz="2800">
                <a:solidFill>
                  <a:schemeClr val="lt1"/>
                </a:solidFill>
              </a:rPr>
              <a:t>выравнивает сетку вдоль оси строки (в отличии от свойства align-content, которое выравнивает сетку вдоль оси столбца)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21" name="Google Shape;221;g31cfedaae8d_0_194"/>
          <p:cNvSpPr txBox="1"/>
          <p:nvPr/>
        </p:nvSpPr>
        <p:spPr>
          <a:xfrm>
            <a:off x="5086750" y="2751575"/>
            <a:ext cx="5724900" cy="4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lt1"/>
                </a:solidFill>
              </a:rPr>
              <a:t>Синтаксис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start;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end;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center;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stretch;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space-around;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space-between;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space-everly;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cfedaae8d_0_200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27" name="Google Shape;227;g31cfedaae8d_0_200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1cfedaae8d_0_200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31cfedaae8d_0_200"/>
          <p:cNvSpPr txBox="1"/>
          <p:nvPr/>
        </p:nvSpPr>
        <p:spPr>
          <a:xfrm>
            <a:off x="538100" y="1214900"/>
            <a:ext cx="1001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align-content </a:t>
            </a:r>
            <a:r>
              <a:rPr lang="en-US" sz="2800">
                <a:solidFill>
                  <a:schemeClr val="lt1"/>
                </a:solidFill>
              </a:rPr>
              <a:t>выравнивает сетку вдоль оси колонки (в отличии от свойства justify-content, которое выравнивает сетку вдоль оси строки).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30" name="Google Shape;230;g31cfedaae8d_0_200"/>
          <p:cNvSpPr txBox="1"/>
          <p:nvPr/>
        </p:nvSpPr>
        <p:spPr>
          <a:xfrm>
            <a:off x="4972775" y="2720500"/>
            <a:ext cx="5724900" cy="4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lt1"/>
                </a:solidFill>
              </a:rPr>
              <a:t>Синтаксис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start;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end;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center;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stretch;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space-around;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space-between;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space-everly;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cfedaae8d_0_126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36" name="Google Shape;236;g31cfedaae8d_0_126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31cfedaae8d_0_126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1cfedaae8d_0_126"/>
          <p:cNvSpPr txBox="1"/>
          <p:nvPr/>
        </p:nvSpPr>
        <p:spPr>
          <a:xfrm>
            <a:off x="538100" y="1214900"/>
            <a:ext cx="1001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justify-self </a:t>
            </a:r>
            <a:r>
              <a:rPr lang="en-US" sz="2800">
                <a:solidFill>
                  <a:schemeClr val="lt1"/>
                </a:solidFill>
              </a:rPr>
              <a:t>выравнивает содержимое элемента вдоль оси строки (в отличии от align-self, который выравнивает вдоль оси столбца).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39" name="Google Shape;239;g31cfedaae8d_0_126"/>
          <p:cNvSpPr txBox="1"/>
          <p:nvPr/>
        </p:nvSpPr>
        <p:spPr>
          <a:xfrm>
            <a:off x="3439600" y="2720500"/>
            <a:ext cx="57249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550">
                <a:solidFill>
                  <a:schemeClr val="lt1"/>
                </a:solidFill>
              </a:rPr>
              <a:t>Синтаксис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justify-self: start;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justify-self: end;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justify-self: center;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justify-self: stretch;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5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cfedaae8d_0_260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45" name="Google Shape;245;g31cfedaae8d_0_260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31cfedaae8d_0_260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31cfedaae8d_0_260"/>
          <p:cNvSpPr txBox="1"/>
          <p:nvPr/>
        </p:nvSpPr>
        <p:spPr>
          <a:xfrm>
            <a:off x="538100" y="1214900"/>
            <a:ext cx="1001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align-self </a:t>
            </a:r>
            <a:r>
              <a:rPr lang="en-US" sz="2800">
                <a:solidFill>
                  <a:schemeClr val="lt1"/>
                </a:solidFill>
              </a:rPr>
              <a:t>выравнивает содержимое элемента вдоль оси столбца (в отличии от justify-self, который выравнивает вдоль оси строки).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48" name="Google Shape;248;g31cfedaae8d_0_260"/>
          <p:cNvSpPr txBox="1"/>
          <p:nvPr/>
        </p:nvSpPr>
        <p:spPr>
          <a:xfrm>
            <a:off x="4226925" y="2813725"/>
            <a:ext cx="57249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</a:rPr>
              <a:t>Синтаксис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align-self: start;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align-self: end;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align-self: center;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align-self: stretch;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Позиционирование элементов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cfedaae8d_0_266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54" name="Google Shape;254;g31cfedaae8d_0_266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31cfedaae8d_0_266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31cfedaae8d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975" y="664400"/>
            <a:ext cx="8014175" cy="55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cfedaae8d_0_27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Отступы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62" name="Google Shape;262;g31cfedaae8d_0_279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31cfedaae8d_0_279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1cfedaae8d_0_279"/>
          <p:cNvSpPr txBox="1"/>
          <p:nvPr/>
        </p:nvSpPr>
        <p:spPr>
          <a:xfrm>
            <a:off x="538100" y="1214900"/>
            <a:ext cx="1029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Margin и padding — это два ключевых свойства в CSS, которые используются для управления пространством вокруг элементов на веб-странице. Однако они выполняют разные функции и влияют на различные аспекты оформления.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cfedaae8d_0_28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Margin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70" name="Google Shape;270;g31cfedaae8d_0_289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1cfedaae8d_0_289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31cfedaae8d_0_289"/>
          <p:cNvSpPr txBox="1"/>
          <p:nvPr/>
        </p:nvSpPr>
        <p:spPr>
          <a:xfrm>
            <a:off x="464000" y="1214900"/>
            <a:ext cx="10291800" cy="5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Определение: Margin задает внешние отступы элемента, то есть пространство между границей элемента и соседними элементами. Это пространство помогает создать визуальное разделение между элементами на странице.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Особенности: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Может принимать отрицательные значения, что позволяет элементам перекрываться.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Внешние отступы могут "сливаться" (margin collapsing), когда вертикальные отступы двух соседних элементов объединяются в один, равный максимальному из этих двух отступов.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Применение: Используется для создания пространства между элементами и их контейнерами, не влияя на размер самого элемента.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cfedaae8d_0_296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Padding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78" name="Google Shape;278;g31cfedaae8d_0_296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1cfedaae8d_0_296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31cfedaae8d_0_296"/>
          <p:cNvSpPr txBox="1"/>
          <p:nvPr/>
        </p:nvSpPr>
        <p:spPr>
          <a:xfrm>
            <a:off x="464000" y="1214900"/>
            <a:ext cx="102918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chemeClr val="lt1"/>
                </a:solidFill>
              </a:rPr>
              <a:t>Определение: Padding задает внутренние отступы элемента, то есть пространство между содержимым элемента и его границей. Это позволяет увеличить внутреннее пространство внутри элемента.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Особенности: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Всегда положителен и не может "сливаться" как внешние отступы.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chemeClr val="lt1"/>
                </a:solidFill>
              </a:rPr>
              <a:t>Увеличивает общий размер элемента, если размер задан явно (например, если ширина элемента 100px и padding 10px с каждой стороны, общая ширина будет 120px).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chemeClr val="lt1"/>
                </a:solidFill>
              </a:rPr>
              <a:t>Применение: Используется для создания пространства вокруг содержимого внутри элемента, что улучшает восприятие и читаемость содержимого.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cfcc96aa5_0_12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31cfcc96aa5_0_12"/>
          <p:cNvSpPr txBox="1"/>
          <p:nvPr/>
        </p:nvSpPr>
        <p:spPr>
          <a:xfrm>
            <a:off x="461425" y="1348200"/>
            <a:ext cx="84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Подготовиться к самостоятельной работе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200631ff8_2_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Полезные ссылки</a:t>
            </a:r>
            <a:endParaRPr b="1" i="0" sz="52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2" name="Google Shape;292;g31200631ff8_2_7"/>
          <p:cNvSpPr txBox="1"/>
          <p:nvPr/>
        </p:nvSpPr>
        <p:spPr>
          <a:xfrm>
            <a:off x="461425" y="1611925"/>
            <a:ext cx="7942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 Flexbox - W3Schools</a:t>
            </a:r>
            <a:endParaRPr i="0" sz="2800" u="none" cap="none" strike="noStrike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 Grid Layout - W3Schools</a:t>
            </a:r>
            <a:endParaRPr i="0" sz="28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205d6a640_0_3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Flexbox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98" name="Google Shape;98;g31205d6a640_0_38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1205d6a640_0_38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1205d6a640_0_38"/>
          <p:cNvSpPr txBox="1"/>
          <p:nvPr/>
        </p:nvSpPr>
        <p:spPr>
          <a:xfrm>
            <a:off x="538100" y="1116250"/>
            <a:ext cx="10018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CSS Flexbox — это технология для создания сложных гибких макетов за счёт правильного размещения элементов на странице.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1" name="Google Shape;101;g31205d6a640_0_38"/>
          <p:cNvSpPr txBox="1"/>
          <p:nvPr/>
        </p:nvSpPr>
        <p:spPr>
          <a:xfrm>
            <a:off x="2226700" y="3657350"/>
            <a:ext cx="57249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Синтаксис</a:t>
            </a:r>
            <a:endParaRPr b="1"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.wrapper {</a:t>
            </a:r>
            <a:endParaRPr b="1"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  display: flex;</a:t>
            </a:r>
            <a:endParaRPr b="1"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}</a:t>
            </a:r>
            <a:endParaRPr b="1"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fedaae8d_0_132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Flex direction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07" name="Google Shape;107;g31cfedaae8d_0_132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1cfedaae8d_0_132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1cfedaae8d_0_132"/>
          <p:cNvSpPr txBox="1"/>
          <p:nvPr/>
        </p:nvSpPr>
        <p:spPr>
          <a:xfrm>
            <a:off x="538100" y="1214900"/>
            <a:ext cx="100182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У flex-контейнера есть две оси: главная и перпендикулярная ей.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По умолчанию все предметы располагаются вдоль главной оси — слева направо. Именно поэтому блоки в предыдущем примере выстроились в линию, когда мы применили display: flex. А вот flex-direction позволяет вращать главную ось.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10" name="Google Shape;110;g31cfedaae8d_0_132"/>
          <p:cNvSpPr txBox="1"/>
          <p:nvPr/>
        </p:nvSpPr>
        <p:spPr>
          <a:xfrm>
            <a:off x="3166200" y="3874900"/>
            <a:ext cx="57249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</a:rPr>
              <a:t>Синтаксис</a:t>
            </a:r>
            <a:endParaRPr b="1" sz="14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.wrapper {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  display: flex;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  flex-direction: column;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  flex-direction: row;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  flex-direction: column-reverse;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  flex-direction: row-reverse;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}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cfedaae8d_0_90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Justify content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16" name="Google Shape;116;g31cfedaae8d_0_90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1cfedaae8d_0_90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g31cfedaae8d_0_9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g31cfedaae8d_0_90"/>
          <p:cNvSpPr txBox="1"/>
          <p:nvPr/>
        </p:nvSpPr>
        <p:spPr>
          <a:xfrm>
            <a:off x="538100" y="1172075"/>
            <a:ext cx="102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Отвечает за выравнивание элементов по главной оси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0" name="Google Shape;120;g31cfedaae8d_0_90"/>
          <p:cNvSpPr txBox="1"/>
          <p:nvPr/>
        </p:nvSpPr>
        <p:spPr>
          <a:xfrm>
            <a:off x="5828600" y="1843500"/>
            <a:ext cx="57249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Синтаксис</a:t>
            </a:r>
            <a:endParaRPr b="1" sz="22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.wrapper {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display: flex;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justify-content: flex-start;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justify-content: flex-end;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justify-content: center;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justify-content: space-between;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justify-content: space-around;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}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850">
              <a:solidFill>
                <a:schemeClr val="lt1"/>
              </a:solidFill>
            </a:endParaRPr>
          </a:p>
        </p:txBody>
      </p:sp>
      <p:pic>
        <p:nvPicPr>
          <p:cNvPr id="121" name="Google Shape;121;g31cfedaae8d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81650"/>
            <a:ext cx="57150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cfedaae8d_0_96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Align items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27" name="Google Shape;127;g31cfedaae8d_0_96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1cfedaae8d_0_96"/>
          <p:cNvSpPr txBox="1"/>
          <p:nvPr/>
        </p:nvSpPr>
        <p:spPr>
          <a:xfrm>
            <a:off x="464000" y="1291850"/>
            <a:ext cx="1055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Отвечает за выравнивание элементов по главной оси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9" name="Google Shape;129;g31cfedaae8d_0_96"/>
          <p:cNvSpPr txBox="1"/>
          <p:nvPr/>
        </p:nvSpPr>
        <p:spPr>
          <a:xfrm>
            <a:off x="5891000" y="2079225"/>
            <a:ext cx="57249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Синтаксис</a:t>
            </a:r>
            <a:endParaRPr b="1" sz="22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flex;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flex-start;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flex-end;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center;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stretch;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baseline;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g31cfedaae8d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57750"/>
            <a:ext cx="5715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fedaae8d_0_102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Align self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36" name="Google Shape;136;g31cfedaae8d_0_102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g31cfedaae8d_0_102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31cfedaae8d_0_102"/>
          <p:cNvSpPr txBox="1"/>
          <p:nvPr/>
        </p:nvSpPr>
        <p:spPr>
          <a:xfrm>
            <a:off x="464000" y="1214900"/>
            <a:ext cx="102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Позволяет выравнивать элементы по отдельности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9" name="Google Shape;139;g31cfedaae8d_0_102"/>
          <p:cNvSpPr txBox="1"/>
          <p:nvPr/>
        </p:nvSpPr>
        <p:spPr>
          <a:xfrm>
            <a:off x="5997850" y="2007650"/>
            <a:ext cx="5724900" cy="4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</a:rPr>
              <a:t>Синтаксис</a:t>
            </a:r>
            <a:endParaRPr b="1" sz="23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flex;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flex-start;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flex-end;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center;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stretch;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baseline;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50">
              <a:solidFill>
                <a:schemeClr val="lt1"/>
              </a:solidFill>
            </a:endParaRPr>
          </a:p>
        </p:txBody>
      </p:sp>
      <p:pic>
        <p:nvPicPr>
          <p:cNvPr id="140" name="Google Shape;140;g31cfedaae8d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67300"/>
            <a:ext cx="57150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fedaae8d_0_10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46" name="Google Shape;146;g31cfedaae8d_0_108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1cfedaae8d_0_108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1cfedaae8d_0_108"/>
          <p:cNvSpPr txBox="1"/>
          <p:nvPr/>
        </p:nvSpPr>
        <p:spPr>
          <a:xfrm>
            <a:off x="538100" y="1116250"/>
            <a:ext cx="8298600" cy="26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grid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формирует сетку как блок.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inline-grid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формирует сетку как строчный блок.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49" name="Google Shape;149;g31cfedaae8d_0_108"/>
          <p:cNvSpPr txBox="1"/>
          <p:nvPr/>
        </p:nvSpPr>
        <p:spPr>
          <a:xfrm>
            <a:off x="2502625" y="3975850"/>
            <a:ext cx="57249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650">
                <a:solidFill>
                  <a:schemeClr val="lt1"/>
                </a:solidFill>
              </a:rPr>
              <a:t>Синтаксис</a:t>
            </a:r>
            <a:endParaRPr b="1" sz="26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grid;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cfedaae8d_0_114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55" name="Google Shape;155;g31cfedaae8d_0_114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1cfedaae8d_0_114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1cfedaae8d_0_114"/>
          <p:cNvSpPr txBox="1"/>
          <p:nvPr/>
        </p:nvSpPr>
        <p:spPr>
          <a:xfrm>
            <a:off x="538100" y="1116250"/>
            <a:ext cx="100182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grid-template-columns</a:t>
            </a:r>
            <a:r>
              <a:rPr lang="en-US" sz="2800">
                <a:solidFill>
                  <a:schemeClr val="lt1"/>
                </a:solidFill>
              </a:rPr>
              <a:t> определяет имена линий и размеры grid-колонок.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Применяется ко</a:t>
            </a:r>
            <a:r>
              <a:rPr lang="en-US" sz="2800">
                <a:solidFill>
                  <a:schemeClr val="lt1"/>
                </a:solidFill>
              </a:rPr>
              <a:t>: всем элементам.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58" name="Google Shape;158;g31cfedaae8d_0_114"/>
          <p:cNvSpPr txBox="1"/>
          <p:nvPr/>
        </p:nvSpPr>
        <p:spPr>
          <a:xfrm>
            <a:off x="2684750" y="3364200"/>
            <a:ext cx="68148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</a:rPr>
              <a:t>Синтаксис</a:t>
            </a:r>
            <a:endParaRPr b="1" sz="2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grid-template-columns: 100px 100px 100px;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grid-template-columns: 1fr 2fr 3fr;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grid-template-columns: repeat(3, 200px);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