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4A79A5-4FDE-430C-8B33-6CD5BFA6FC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9236A7-7D11-41F3-B9B1-1E5FCC238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0F0A6B-7596-457A-833E-99ADB3AA5F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620933-CF03-4142-97EA-4EB7267664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DFBA8B-E7B3-4344-AB6F-DBE63B7688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CEA6D7-0AB2-41C7-AD52-B04822C216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755FBC-79FF-487C-9D92-E0F9BDF7A7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F49E25-1294-4D1A-AC55-142256C4E9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F1F0CF-4495-478B-869C-F83AF614FE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5A20A-2309-4CFD-A2EB-D1FC1EE8B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5C4C7-1C6B-4185-98B2-652442223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9BD087-483A-4F7B-8D03-E5575FF1A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CDFE2D-6032-4908-B86D-8162D8EAC3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28F638-3BAB-4138-BDFE-EBC5D0F14C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3F24F-B93B-4579-81A8-57BC529AD8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A2DCD3-B120-462C-AAF1-0F25FDBDED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BB6D48-4647-4D7C-B183-FD6E39ECA8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4713FF-FDD3-43DD-B664-D5F743299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89C7A2-6A37-499A-96EF-E165DFD402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2E5C6-5982-4043-91BC-7BFAA86458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4CB282-0FB2-46CC-95E4-22889DF80B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03C43-597F-4675-98A4-2AA991963F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159100-5143-474C-B61B-1F7DB63972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0CD0C-A8A5-4A0F-AE96-AA01AD94D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5072F1-5293-46FC-8FDA-EFC77FEDB51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71AF75-2BE0-493E-82CF-4E009558124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html_forms.asp" TargetMode="External"/><Relationship Id="rId2" Type="http://schemas.openxmlformats.org/officeDocument/2006/relationships/hyperlink" Target="https://developer.mozilla.org/en-US/docs/Learn/CSS/First_steps" TargetMode="External"/><Relationship Id="rId3" Type="http://schemas.openxmlformats.org/officeDocument/2006/relationships/hyperlink" Target="https://developer.mozilla.org/en-US/docs/Learn/CSS/First_steps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htmlbook.ru/html/form/accept-charset" TargetMode="External"/><Relationship Id="rId2" Type="http://schemas.openxmlformats.org/officeDocument/2006/relationships/hyperlink" Target="http://htmlbook.ru/html/form/action" TargetMode="External"/><Relationship Id="rId3" Type="http://schemas.openxmlformats.org/officeDocument/2006/relationships/hyperlink" Target="http://htmlbook.ru/html/form/autocomplete" TargetMode="External"/><Relationship Id="rId4" Type="http://schemas.openxmlformats.org/officeDocument/2006/relationships/hyperlink" Target="http://htmlbook.ru/html/form/enctype" TargetMode="External"/><Relationship Id="rId5" Type="http://schemas.openxmlformats.org/officeDocument/2006/relationships/hyperlink" Target="http://htmlbook.ru/html/form/method" TargetMode="External"/><Relationship Id="rId6" Type="http://schemas.openxmlformats.org/officeDocument/2006/relationships/hyperlink" Target="http://htmlbook.ru/html/form/name" TargetMode="External"/><Relationship Id="rId7" Type="http://schemas.openxmlformats.org/officeDocument/2006/relationships/hyperlink" Target="http://htmlbook.ru/html/form/novalidate" TargetMode="External"/><Relationship Id="rId8" Type="http://schemas.openxmlformats.org/officeDocument/2006/relationships/hyperlink" Target="http://htmlbook.ru/html/form/target" TargetMode="External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1800" y="1608480"/>
            <a:ext cx="9004680" cy="104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 u="sng">
                <a:solidFill>
                  <a:srgbClr val="0563c1"/>
                </a:solidFill>
                <a:highlight>
                  <a:srgbClr val="f0f0f0"/>
                </a:highlight>
                <a:uFillTx/>
                <a:latin typeface="Arial"/>
                <a:ea typeface="Arial"/>
                <a:hlinkClick r:id="rId1"/>
              </a:rPr>
              <a:t>Разработка веб-сайтов с использованием HTML, CSS и JavaScript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3" name="Google Shape;85;p1"/>
          <p:cNvSpPr/>
          <p:nvPr/>
        </p:nvSpPr>
        <p:spPr>
          <a:xfrm>
            <a:off x="451800" y="3429000"/>
            <a:ext cx="9143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Тренер: Гасилов Михаил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451800" y="3949920"/>
            <a:ext cx="91436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Занятие 5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70;g319b0f08e1d_1_64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71;g319b0f08e1d_1_64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72;g319b0f08e1d_1_64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73;g319b0f08e1d_1_64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Форма. Button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36" name="Google Shape;174;g319b0f08e1d_1_64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75;g319b0f08e1d_1_64"/>
          <p:cNvSpPr/>
          <p:nvPr/>
        </p:nvSpPr>
        <p:spPr>
          <a:xfrm>
            <a:off x="464040" y="1215000"/>
            <a:ext cx="1029132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&lt;button&gt;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создает на веб-странице кнопки и по своему действию напоминает результат, получаемый с помощью тега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&lt;input&gt;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(с атрибутом type="button | reset | submit")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8" name="Google Shape;176;g319b0f08e1d_1_64"/>
          <p:cNvSpPr/>
          <p:nvPr/>
        </p:nvSpPr>
        <p:spPr>
          <a:xfrm>
            <a:off x="3784320" y="4221360"/>
            <a:ext cx="5922360" cy="14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Синтаксис</a:t>
            </a:r>
            <a:endParaRPr b="0" lang="ru-RU" sz="210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&lt;button&gt;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&lt;/button&gt;</a:t>
            </a:r>
            <a:endParaRPr b="0" lang="ru-RU" sz="210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81;g319b0f08e1d_1_73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82;g319b0f08e1d_1_73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83;g319b0f08e1d_1_73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84;g319b0f08e1d_1_73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Форма. Textarea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43" name="Google Shape;185;g319b0f08e1d_1_73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86;g319b0f08e1d_1_73"/>
          <p:cNvSpPr/>
          <p:nvPr/>
        </p:nvSpPr>
        <p:spPr>
          <a:xfrm>
            <a:off x="538200" y="1215000"/>
            <a:ext cx="100177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87;g319b0f08e1d_1_73"/>
          <p:cNvSpPr/>
          <p:nvPr/>
        </p:nvSpPr>
        <p:spPr>
          <a:xfrm>
            <a:off x="464040" y="1231920"/>
            <a:ext cx="1001772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Поле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&lt;textarea&gt;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представляет собой элемент формы для создания области, в которую можно вводить несколько строк текста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6" name="Google Shape;188;g319b0f08e1d_1_73"/>
          <p:cNvSpPr/>
          <p:nvPr/>
        </p:nvSpPr>
        <p:spPr>
          <a:xfrm>
            <a:off x="2634480" y="3460680"/>
            <a:ext cx="6594120" cy="24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Синтаксис</a:t>
            </a:r>
            <a:endParaRPr b="0" lang="ru-RU" sz="210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&lt;textarea атрибуты&gt;</a:t>
            </a:r>
            <a:endParaRPr b="0" lang="ru-RU" sz="210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текст</a:t>
            </a:r>
            <a:endParaRPr b="0" lang="ru-RU" sz="210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&lt;/textarea&gt;</a:t>
            </a:r>
            <a:endParaRPr b="0" lang="ru-RU" sz="210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93;g31cfcc96aa5_0_12" descr=""/>
          <p:cNvPicPr/>
          <p:nvPr/>
        </p:nvPicPr>
        <p:blipFill>
          <a:blip r:embed="rId1"/>
          <a:stretch/>
        </p:blipFill>
        <p:spPr>
          <a:xfrm>
            <a:off x="2008080" y="0"/>
            <a:ext cx="7171920" cy="68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Домашнее задание</a:t>
            </a:r>
            <a:endParaRPr b="0" lang="ru-RU" sz="31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586520" y="1509480"/>
            <a:ext cx="7413480" cy="48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Полезные ссылки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51" name="Google Shape;205;g31200631ff8_2_7"/>
          <p:cNvSpPr/>
          <p:nvPr/>
        </p:nvSpPr>
        <p:spPr>
          <a:xfrm>
            <a:off x="461520" y="1612080"/>
            <a:ext cx="794232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049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1200" spc="-1" strike="noStrike" u="sng">
                <a:solidFill>
                  <a:srgbClr val="1155cc"/>
                </a:solidFill>
                <a:uFillTx/>
                <a:latin typeface="Roboto"/>
                <a:ea typeface="Roboto"/>
                <a:hlinkClick r:id="rId1"/>
              </a:rPr>
              <a:t>HTML Forms - W3Schools</a:t>
            </a:r>
            <a:endParaRPr b="0" lang="ru-RU" sz="12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 u="sng">
                <a:solidFill>
                  <a:srgbClr val="1155cc"/>
                </a:solidFill>
                <a:uFillTx/>
                <a:latin typeface="Roboto"/>
                <a:ea typeface="Roboto"/>
                <a:hlinkClick r:id="rId2"/>
              </a:rPr>
              <a:t>CSS first steps - Learn web development | MDN</a:t>
            </a:r>
            <a:r>
              <a:rPr b="0" lang="en-US" sz="1200" spc="-1" strike="noStrike" u="sng">
                <a:solidFill>
                  <a:srgbClr val="1155cc"/>
                </a:solidFill>
                <a:uFillTx/>
                <a:latin typeface="Courier New"/>
                <a:ea typeface="Courier New"/>
                <a:hlinkClick r:id="rId3"/>
              </a:rPr>
              <a:t>5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План занятия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6" name="Google Shape;92;g31200631ff8_0_2"/>
          <p:cNvSpPr/>
          <p:nvPr/>
        </p:nvSpPr>
        <p:spPr>
          <a:xfrm>
            <a:off x="461520" y="1390680"/>
            <a:ext cx="9143640" cy="42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Формы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7;g31205d6a640_0_44" descr=""/>
          <p:cNvPicPr/>
          <p:nvPr/>
        </p:nvPicPr>
        <p:blipFill>
          <a:blip r:embed="rId1"/>
          <a:stretch/>
        </p:blipFill>
        <p:spPr>
          <a:xfrm>
            <a:off x="7212600" y="1371240"/>
            <a:ext cx="2142720" cy="21427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98;g31205d6a640_0_44"/>
          <p:cNvSpPr/>
          <p:nvPr/>
        </p:nvSpPr>
        <p:spPr>
          <a:xfrm>
            <a:off x="451440" y="1236960"/>
            <a:ext cx="925488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Создание форм с помощью &lt;form&gt;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Текстовые поля, пароли, email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Чекбоксы и радиокнопки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Выпадающие списки &lt;select&gt;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Текстовые области &lt;textarea&gt;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9" name="Google Shape;99;g31205d6a640_0_44"/>
          <p:cNvSpPr/>
          <p:nvPr/>
        </p:nvSpPr>
        <p:spPr>
          <a:xfrm>
            <a:off x="451440" y="451440"/>
            <a:ext cx="29995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Форма</a:t>
            </a:r>
            <a:endParaRPr b="0" lang="ru-RU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04;g31205d6a640_0_38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105;g31205d6a640_0_38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06;g31205d6a640_0_38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07;g31205d6a640_0_38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Форма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94" name="Google Shape;108;g31205d6a640_0_38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09;g31205d6a640_0_38"/>
          <p:cNvSpPr/>
          <p:nvPr/>
        </p:nvSpPr>
        <p:spPr>
          <a:xfrm>
            <a:off x="538200" y="1215000"/>
            <a:ext cx="100177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10;g31205d6a640_0_38"/>
          <p:cNvSpPr/>
          <p:nvPr/>
        </p:nvSpPr>
        <p:spPr>
          <a:xfrm>
            <a:off x="538200" y="1168920"/>
            <a:ext cx="10473840" cy="14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HTML-формы — это простые элементы управления HTML, которые применяются для сбора информации от посетителей веб-сайта. К ним относятся текстовые поля для ввода данных с клавиатуры, списки для выбора предопределенных данных, флажки для установки параметров и т. п.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7" name="Google Shape;111;g31205d6a640_0_38"/>
          <p:cNvSpPr/>
          <p:nvPr/>
        </p:nvSpPr>
        <p:spPr>
          <a:xfrm>
            <a:off x="898560" y="3002760"/>
            <a:ext cx="455796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Синтаксис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&lt;form&gt;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...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&lt;/form&gt;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16;g319b0f08e1d_1_2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117;g319b0f08e1d_1_2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8;g319b0f08e1d_1_2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119;g319b0f08e1d_1_2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Форма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02" name="Google Shape;120;g319b0f08e1d_1_2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21;g319b0f08e1d_1_2"/>
          <p:cNvSpPr/>
          <p:nvPr/>
        </p:nvSpPr>
        <p:spPr>
          <a:xfrm>
            <a:off x="538200" y="1215000"/>
            <a:ext cx="100177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22;g319b0f08e1d_1_2"/>
          <p:cNvSpPr/>
          <p:nvPr/>
        </p:nvSpPr>
        <p:spPr>
          <a:xfrm>
            <a:off x="538200" y="1168920"/>
            <a:ext cx="10473840" cy="54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050" spc="-1" strike="noStrike">
                <a:solidFill>
                  <a:srgbClr val="ffffff"/>
                </a:solidFill>
                <a:latin typeface="Arial"/>
                <a:ea typeface="Arial"/>
              </a:rPr>
              <a:t>Атрибуты</a:t>
            </a:r>
            <a:endParaRPr b="0" lang="ru-RU" sz="205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1"/>
              </a:rPr>
              <a:t>accept-charset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Устанавливает кодировку, в которой сервер может принимать и обрабатывать </a:t>
            </a:r>
            <a:endParaRPr b="0" lang="ru-RU" sz="1700" spc="-1" strike="noStrike">
              <a:latin typeface="Arial"/>
            </a:endParaRPr>
          </a:p>
          <a:p>
            <a:pPr marL="2120760" indent="16524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данные.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2"/>
              </a:rPr>
              <a:t>action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Адрес программы или документа, который обрабатывает данные формы.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3"/>
              </a:rPr>
              <a:t>autocomplete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Включает автозаполнение полей формы.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4"/>
              </a:rPr>
              <a:t>enctype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Способ кодирования данных формы.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5"/>
              </a:rPr>
              <a:t>method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Метод протокола HTTP.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6"/>
              </a:rPr>
              <a:t>name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Имя формы.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7"/>
              </a:rPr>
              <a:t>novalidate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Отменяет встроенную проверку данных формы на корректность ввода.</a:t>
            </a:r>
            <a:endParaRPr b="0" lang="ru-RU" sz="1700" spc="-1" strike="noStrike">
              <a:latin typeface="Arial"/>
            </a:endParaRPr>
          </a:p>
          <a:p>
            <a:pPr marL="29196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8"/>
              </a:rPr>
              <a:t>target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Имя окна или фрейма, куда обработчик будет загружать возвращаемый </a:t>
            </a:r>
            <a:endParaRPr b="0" lang="ru-RU" sz="1700" spc="-1" strike="noStrike">
              <a:latin typeface="Arial"/>
            </a:endParaRPr>
          </a:p>
          <a:p>
            <a:pPr marL="2120760" indent="16524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результат.</a:t>
            </a:r>
            <a:endParaRPr b="0" lang="ru-RU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27;g319b0f08e1d_1_13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28;g319b0f08e1d_1_13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29;g319b0f08e1d_1_13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130;g319b0f08e1d_1_13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Input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09" name="Google Shape;131;g319b0f08e1d_1_13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32;g319b0f08e1d_1_13"/>
          <p:cNvSpPr/>
          <p:nvPr/>
        </p:nvSpPr>
        <p:spPr>
          <a:xfrm>
            <a:off x="538200" y="1215000"/>
            <a:ext cx="100177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33;g319b0f08e1d_1_13"/>
          <p:cNvSpPr/>
          <p:nvPr/>
        </p:nvSpPr>
        <p:spPr>
          <a:xfrm>
            <a:off x="464040" y="1215000"/>
            <a:ext cx="1063080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&lt;input&gt;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является одним из разносторонних элементов формы и позволяет создавать разные элементы интерфейса и обеспечить взаимодействие с пользователем. Главным образом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&lt;input&gt;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предназначен для создания текстовых полей, различных кнопок, переключателей и флажков.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2" name="Google Shape;134;g319b0f08e1d_1_13"/>
          <p:cNvSpPr/>
          <p:nvPr/>
        </p:nvSpPr>
        <p:spPr>
          <a:xfrm>
            <a:off x="538200" y="3688920"/>
            <a:ext cx="1063080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2050" spc="-1" strike="noStrike">
                <a:solidFill>
                  <a:srgbClr val="ffffff"/>
                </a:solidFill>
                <a:latin typeface="Arial"/>
                <a:ea typeface="Arial"/>
              </a:rPr>
              <a:t>Синтаксис</a:t>
            </a:r>
            <a:endParaRPr b="0" lang="ru-RU" sz="2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en-US" sz="16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&lt;input</a:t>
            </a:r>
            <a:r>
              <a:rPr b="0" lang="en-US" sz="1650" spc="-1" strike="noStrike">
                <a:solidFill>
                  <a:srgbClr val="ffffff"/>
                </a:solidFill>
                <a:latin typeface="Courier New"/>
                <a:ea typeface="Courier New"/>
              </a:rPr>
              <a:t> type="button|checkbox|file|hidden|image|password|radio|reset|submit|text"</a:t>
            </a:r>
            <a:r>
              <a:rPr b="1" lang="en-US" sz="1650" spc="-1" strike="noStrike">
                <a:solidFill>
                  <a:srgbClr val="ffffff"/>
                </a:solidFill>
                <a:latin typeface="Courier New"/>
                <a:ea typeface="Courier New"/>
              </a:rPr>
              <a:t>&gt;</a:t>
            </a:r>
            <a:endParaRPr b="0" lang="ru-RU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9;g319b0f08e1d_1_26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40;g319b0f08e1d_1_26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41;g319b0f08e1d_1_26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142;g319b0f08e1d_1_26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Input</a:t>
            </a:r>
            <a:endParaRPr b="0" lang="ru-RU" sz="3100" spc="-1" strike="noStrike">
              <a:latin typeface="Arial"/>
            </a:endParaRPr>
          </a:p>
        </p:txBody>
      </p:sp>
      <p:pic>
        <p:nvPicPr>
          <p:cNvPr id="117" name="Google Shape;143;g319b0f08e1d_1_26" descr=""/>
          <p:cNvPicPr/>
          <p:nvPr/>
        </p:nvPicPr>
        <p:blipFill>
          <a:blip r:embed="rId1"/>
          <a:stretch/>
        </p:blipFill>
        <p:spPr>
          <a:xfrm>
            <a:off x="525240" y="1225800"/>
            <a:ext cx="11336760" cy="33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48;g319b0f08e1d_1_3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49;g319b0f08e1d_1_3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50;g319b0f08e1d_1_3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51;g319b0f08e1d_1_37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Input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22" name="Google Shape;152;g319b0f08e1d_1_37"/>
          <p:cNvSpPr/>
          <p:nvPr/>
        </p:nvSpPr>
        <p:spPr>
          <a:xfrm>
            <a:off x="538200" y="1215000"/>
            <a:ext cx="100177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Google Shape;153;g319b0f08e1d_1_37" descr=""/>
          <p:cNvPicPr/>
          <p:nvPr/>
        </p:nvPicPr>
        <p:blipFill>
          <a:blip r:embed="rId1"/>
          <a:stretch/>
        </p:blipFill>
        <p:spPr>
          <a:xfrm>
            <a:off x="152280" y="997920"/>
            <a:ext cx="11903040" cy="403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58;g319b0f08e1d_1_48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59;g319b0f08e1d_1_48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60;g319b0f08e1d_1_48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161;g319b0f08e1d_1_48"/>
          <p:cNvSpPr/>
          <p:nvPr/>
        </p:nvSpPr>
        <p:spPr>
          <a:xfrm>
            <a:off x="464040" y="50616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Теги. Select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28" name="Google Shape;162;g319b0f08e1d_1_48"/>
          <p:cNvSpPr/>
          <p:nvPr/>
        </p:nvSpPr>
        <p:spPr>
          <a:xfrm>
            <a:off x="464040" y="1215000"/>
            <a:ext cx="102913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63;g319b0f08e1d_1_48"/>
          <p:cNvSpPr/>
          <p:nvPr/>
        </p:nvSpPr>
        <p:spPr>
          <a:xfrm>
            <a:off x="538200" y="1215000"/>
            <a:ext cx="100177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64;g319b0f08e1d_1_48"/>
          <p:cNvSpPr/>
          <p:nvPr/>
        </p:nvSpPr>
        <p:spPr>
          <a:xfrm>
            <a:off x="538200" y="1168200"/>
            <a:ext cx="102913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Тег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&lt;select&gt;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позволяет создать элемент интерфейса в виде раскрывающегося списка, а также список с одним или множественным выбором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1" name="Google Shape;165;g319b0f08e1d_1_48"/>
          <p:cNvSpPr/>
          <p:nvPr/>
        </p:nvSpPr>
        <p:spPr>
          <a:xfrm>
            <a:off x="2392560" y="2828520"/>
            <a:ext cx="4237200" cy="18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Синтаксис</a:t>
            </a:r>
            <a:endParaRPr b="0" lang="ru-RU" sz="17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&lt;select&gt;</a:t>
            </a:r>
            <a:endParaRPr b="0" lang="ru-RU" sz="13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1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&lt;option&gt;</a:t>
            </a:r>
            <a:r>
              <a:rPr b="0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Пункт 1</a:t>
            </a:r>
            <a:r>
              <a:rPr b="1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&lt;/option&gt;</a:t>
            </a:r>
            <a:endParaRPr b="0" lang="ru-RU" sz="13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1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&lt;option&gt;</a:t>
            </a:r>
            <a:r>
              <a:rPr b="0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Пункт 2</a:t>
            </a:r>
            <a:r>
              <a:rPr b="1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&lt;/option&gt;</a:t>
            </a:r>
            <a:endParaRPr b="0" lang="ru-RU" sz="13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&lt;/select&gt;</a:t>
            </a:r>
            <a:endParaRPr b="0" lang="ru-RU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  <dc:description/>
  <dc:language>ru-RU</dc:language>
  <cp:lastModifiedBy/>
  <dcterms:modified xsi:type="dcterms:W3CDTF">2024-12-13T21:18:28Z</dcterms:modified>
  <cp:revision>1</cp:revision>
  <dc:subject/>
  <dc:title/>
</cp:coreProperties>
</file>